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63" r:id="rId3"/>
    <p:sldId id="290" r:id="rId4"/>
    <p:sldId id="285" r:id="rId5"/>
    <p:sldId id="274" r:id="rId6"/>
    <p:sldId id="276" r:id="rId7"/>
    <p:sldId id="283" r:id="rId8"/>
    <p:sldId id="279" r:id="rId9"/>
    <p:sldId id="278" r:id="rId10"/>
    <p:sldId id="280" r:id="rId11"/>
    <p:sldId id="275" r:id="rId12"/>
    <p:sldId id="284" r:id="rId13"/>
    <p:sldId id="289" r:id="rId14"/>
    <p:sldId id="277" r:id="rId15"/>
    <p:sldId id="282" r:id="rId16"/>
    <p:sldId id="287" r:id="rId17"/>
    <p:sldId id="293" r:id="rId18"/>
    <p:sldId id="291" r:id="rId19"/>
    <p:sldId id="292" r:id="rId20"/>
    <p:sldId id="288" r:id="rId21"/>
    <p:sldId id="281" r:id="rId2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4F6"/>
    <a:srgbClr val="7D7DFF"/>
    <a:srgbClr val="DECDFF"/>
    <a:srgbClr val="C4A7FF"/>
    <a:srgbClr val="F1EFF1"/>
    <a:srgbClr val="E4E0E4"/>
    <a:srgbClr val="EEFFBD"/>
    <a:srgbClr val="E3FF93"/>
    <a:srgbClr val="DBFF75"/>
    <a:srgbClr val="D2F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4F1448-9ACE-48FF-A981-22250EFA8DEB}" v="5" dt="2025-11-14T05:29:59.4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ja Janež" userId="24895b23785b5dda" providerId="LiveId" clId="{548627F5-72DD-47C1-B267-FEEE91871AA6}"/>
    <pc:docChg chg="undo custSel addSld delSld modSld sldOrd">
      <pc:chgData name="Nadja Janež" userId="24895b23785b5dda" providerId="LiveId" clId="{548627F5-72DD-47C1-B267-FEEE91871AA6}" dt="2025-11-14T05:38:44.332" v="2783" actId="20577"/>
      <pc:docMkLst>
        <pc:docMk/>
      </pc:docMkLst>
      <pc:sldChg chg="modSp mod">
        <pc:chgData name="Nadja Janež" userId="24895b23785b5dda" providerId="LiveId" clId="{548627F5-72DD-47C1-B267-FEEE91871AA6}" dt="2025-11-14T04:06:51.896" v="192" actId="20577"/>
        <pc:sldMkLst>
          <pc:docMk/>
          <pc:sldMk cId="619779069" sldId="263"/>
        </pc:sldMkLst>
        <pc:spChg chg="mod">
          <ac:chgData name="Nadja Janež" userId="24895b23785b5dda" providerId="LiveId" clId="{548627F5-72DD-47C1-B267-FEEE91871AA6}" dt="2025-11-14T04:06:51.896" v="192" actId="20577"/>
          <ac:spMkLst>
            <pc:docMk/>
            <pc:sldMk cId="619779069" sldId="263"/>
            <ac:spMk id="3" creationId="{D80B0759-9045-AD32-4DFB-2928805BA6B6}"/>
          </ac:spMkLst>
        </pc:spChg>
        <pc:picChg chg="mod">
          <ac:chgData name="Nadja Janež" userId="24895b23785b5dda" providerId="LiveId" clId="{548627F5-72DD-47C1-B267-FEEE91871AA6}" dt="2025-11-14T04:06:46.440" v="190" actId="14100"/>
          <ac:picMkLst>
            <pc:docMk/>
            <pc:sldMk cId="619779069" sldId="263"/>
            <ac:picMk id="6" creationId="{3B5C7FFC-F19F-E13E-15C1-393403F59D4B}"/>
          </ac:picMkLst>
        </pc:picChg>
      </pc:sldChg>
      <pc:sldChg chg="modSp mod">
        <pc:chgData name="Nadja Janež" userId="24895b23785b5dda" providerId="LiveId" clId="{548627F5-72DD-47C1-B267-FEEE91871AA6}" dt="2025-11-14T04:40:49.043" v="882" actId="20577"/>
        <pc:sldMkLst>
          <pc:docMk/>
          <pc:sldMk cId="4129849110" sldId="274"/>
        </pc:sldMkLst>
        <pc:spChg chg="mod">
          <ac:chgData name="Nadja Janež" userId="24895b23785b5dda" providerId="LiveId" clId="{548627F5-72DD-47C1-B267-FEEE91871AA6}" dt="2025-11-14T04:40:49.043" v="882" actId="20577"/>
          <ac:spMkLst>
            <pc:docMk/>
            <pc:sldMk cId="4129849110" sldId="274"/>
            <ac:spMk id="3" creationId="{D80B0759-9045-AD32-4DFB-2928805BA6B6}"/>
          </ac:spMkLst>
        </pc:spChg>
        <pc:picChg chg="mod">
          <ac:chgData name="Nadja Janež" userId="24895b23785b5dda" providerId="LiveId" clId="{548627F5-72DD-47C1-B267-FEEE91871AA6}" dt="2025-11-14T04:40:40.315" v="857" actId="14100"/>
          <ac:picMkLst>
            <pc:docMk/>
            <pc:sldMk cId="4129849110" sldId="274"/>
            <ac:picMk id="4" creationId="{F83A70E3-B06C-A479-DB88-6ECC85A6ABA5}"/>
          </ac:picMkLst>
        </pc:picChg>
      </pc:sldChg>
      <pc:sldChg chg="modSp mod">
        <pc:chgData name="Nadja Janež" userId="24895b23785b5dda" providerId="LiveId" clId="{548627F5-72DD-47C1-B267-FEEE91871AA6}" dt="2025-11-14T05:38:44.332" v="2783" actId="20577"/>
        <pc:sldMkLst>
          <pc:docMk/>
          <pc:sldMk cId="3400164069" sldId="277"/>
        </pc:sldMkLst>
        <pc:spChg chg="mod">
          <ac:chgData name="Nadja Janež" userId="24895b23785b5dda" providerId="LiveId" clId="{548627F5-72DD-47C1-B267-FEEE91871AA6}" dt="2025-11-14T05:38:44.332" v="2783" actId="20577"/>
          <ac:spMkLst>
            <pc:docMk/>
            <pc:sldMk cId="3400164069" sldId="277"/>
            <ac:spMk id="2" creationId="{018A9F1A-F6F1-D16A-248A-DDEA464643F3}"/>
          </ac:spMkLst>
        </pc:spChg>
      </pc:sldChg>
      <pc:sldChg chg="modSp mod">
        <pc:chgData name="Nadja Janež" userId="24895b23785b5dda" providerId="LiveId" clId="{548627F5-72DD-47C1-B267-FEEE91871AA6}" dt="2025-11-14T04:36:29.734" v="686" actId="20577"/>
        <pc:sldMkLst>
          <pc:docMk/>
          <pc:sldMk cId="43040486" sldId="284"/>
        </pc:sldMkLst>
        <pc:spChg chg="mod">
          <ac:chgData name="Nadja Janež" userId="24895b23785b5dda" providerId="LiveId" clId="{548627F5-72DD-47C1-B267-FEEE91871AA6}" dt="2025-11-14T04:36:29.734" v="686" actId="20577"/>
          <ac:spMkLst>
            <pc:docMk/>
            <pc:sldMk cId="43040486" sldId="284"/>
            <ac:spMk id="3" creationId="{5382C54F-C1AE-36E4-CC82-C25FEA8D9376}"/>
          </ac:spMkLst>
        </pc:spChg>
      </pc:sldChg>
      <pc:sldChg chg="ord">
        <pc:chgData name="Nadja Janež" userId="24895b23785b5dda" providerId="LiveId" clId="{548627F5-72DD-47C1-B267-FEEE91871AA6}" dt="2025-11-14T04:37:06.803" v="688"/>
        <pc:sldMkLst>
          <pc:docMk/>
          <pc:sldMk cId="3231343114" sldId="285"/>
        </pc:sldMkLst>
      </pc:sldChg>
      <pc:sldChg chg="del">
        <pc:chgData name="Nadja Janež" userId="24895b23785b5dda" providerId="LiveId" clId="{548627F5-72DD-47C1-B267-FEEE91871AA6}" dt="2025-11-14T04:58:09.006" v="883" actId="2696"/>
        <pc:sldMkLst>
          <pc:docMk/>
          <pc:sldMk cId="1462281478" sldId="286"/>
        </pc:sldMkLst>
      </pc:sldChg>
      <pc:sldChg chg="addSp modSp add mod">
        <pc:chgData name="Nadja Janež" userId="24895b23785b5dda" providerId="LiveId" clId="{548627F5-72DD-47C1-B267-FEEE91871AA6}" dt="2025-11-14T04:25:06.200" v="642" actId="20577"/>
        <pc:sldMkLst>
          <pc:docMk/>
          <pc:sldMk cId="1157141607" sldId="290"/>
        </pc:sldMkLst>
        <pc:spChg chg="mod">
          <ac:chgData name="Nadja Janež" userId="24895b23785b5dda" providerId="LiveId" clId="{548627F5-72DD-47C1-B267-FEEE91871AA6}" dt="2025-11-14T04:25:06.200" v="642" actId="20577"/>
          <ac:spMkLst>
            <pc:docMk/>
            <pc:sldMk cId="1157141607" sldId="290"/>
            <ac:spMk id="2" creationId="{9E3CCD3D-45B9-4064-450E-607C38213A07}"/>
          </ac:spMkLst>
        </pc:spChg>
        <pc:spChg chg="mod">
          <ac:chgData name="Nadja Janež" userId="24895b23785b5dda" providerId="LiveId" clId="{548627F5-72DD-47C1-B267-FEEE91871AA6}" dt="2025-11-14T04:24:10.147" v="620" actId="20577"/>
          <ac:spMkLst>
            <pc:docMk/>
            <pc:sldMk cId="1157141607" sldId="290"/>
            <ac:spMk id="3" creationId="{E2718D49-CB66-A74E-F2BA-DFC450487636}"/>
          </ac:spMkLst>
        </pc:spChg>
        <pc:picChg chg="add mod">
          <ac:chgData name="Nadja Janež" userId="24895b23785b5dda" providerId="LiveId" clId="{548627F5-72DD-47C1-B267-FEEE91871AA6}" dt="2025-11-14T04:24:30.235" v="628" actId="1076"/>
          <ac:picMkLst>
            <pc:docMk/>
            <pc:sldMk cId="1157141607" sldId="290"/>
            <ac:picMk id="4" creationId="{ACCA6208-5B0D-090D-45B6-0D6CBD23C536}"/>
          </ac:picMkLst>
        </pc:picChg>
      </pc:sldChg>
      <pc:sldChg chg="addSp delSp modSp add mod">
        <pc:chgData name="Nadja Janež" userId="24895b23785b5dda" providerId="LiveId" clId="{548627F5-72DD-47C1-B267-FEEE91871AA6}" dt="2025-11-14T05:06:40.792" v="1725" actId="1076"/>
        <pc:sldMkLst>
          <pc:docMk/>
          <pc:sldMk cId="140515223" sldId="291"/>
        </pc:sldMkLst>
        <pc:spChg chg="mod">
          <ac:chgData name="Nadja Janež" userId="24895b23785b5dda" providerId="LiveId" clId="{548627F5-72DD-47C1-B267-FEEE91871AA6}" dt="2025-11-14T05:00:06.992" v="1163" actId="20577"/>
          <ac:spMkLst>
            <pc:docMk/>
            <pc:sldMk cId="140515223" sldId="291"/>
            <ac:spMk id="2" creationId="{58BF7C83-8ECA-B105-6A2C-65277E40CB09}"/>
          </ac:spMkLst>
        </pc:spChg>
        <pc:spChg chg="mod">
          <ac:chgData name="Nadja Janež" userId="24895b23785b5dda" providerId="LiveId" clId="{548627F5-72DD-47C1-B267-FEEE91871AA6}" dt="2025-11-14T05:06:08.435" v="1716" actId="20577"/>
          <ac:spMkLst>
            <pc:docMk/>
            <pc:sldMk cId="140515223" sldId="291"/>
            <ac:spMk id="3" creationId="{E9246B9F-AB3C-7DF9-9CB3-B1609669EFCC}"/>
          </ac:spMkLst>
        </pc:spChg>
        <pc:picChg chg="add mod">
          <ac:chgData name="Nadja Janež" userId="24895b23785b5dda" providerId="LiveId" clId="{548627F5-72DD-47C1-B267-FEEE91871AA6}" dt="2025-11-14T05:06:40.792" v="1725" actId="1076"/>
          <ac:picMkLst>
            <pc:docMk/>
            <pc:sldMk cId="140515223" sldId="291"/>
            <ac:picMk id="4" creationId="{9096EA05-A8AA-F300-E3AF-CCF22B4F8386}"/>
          </ac:picMkLst>
        </pc:picChg>
        <pc:picChg chg="del">
          <ac:chgData name="Nadja Janež" userId="24895b23785b5dda" providerId="LiveId" clId="{548627F5-72DD-47C1-B267-FEEE91871AA6}" dt="2025-11-14T04:58:22.631" v="885" actId="21"/>
          <ac:picMkLst>
            <pc:docMk/>
            <pc:sldMk cId="140515223" sldId="291"/>
            <ac:picMk id="5" creationId="{5CE1EF57-E979-A24E-6817-8CC55D218259}"/>
          </ac:picMkLst>
        </pc:picChg>
      </pc:sldChg>
      <pc:sldChg chg="addSp delSp modSp add mod">
        <pc:chgData name="Nadja Janež" userId="24895b23785b5dda" providerId="LiveId" clId="{548627F5-72DD-47C1-B267-FEEE91871AA6}" dt="2025-11-14T05:12:03.130" v="2117" actId="14100"/>
        <pc:sldMkLst>
          <pc:docMk/>
          <pc:sldMk cId="3617053601" sldId="292"/>
        </pc:sldMkLst>
        <pc:spChg chg="mod">
          <ac:chgData name="Nadja Janež" userId="24895b23785b5dda" providerId="LiveId" clId="{548627F5-72DD-47C1-B267-FEEE91871AA6}" dt="2025-11-14T05:07:44.972" v="1848" actId="20577"/>
          <ac:spMkLst>
            <pc:docMk/>
            <pc:sldMk cId="3617053601" sldId="292"/>
            <ac:spMk id="2" creationId="{FD65AC52-09AD-0208-B76C-4ECE73843B52}"/>
          </ac:spMkLst>
        </pc:spChg>
        <pc:spChg chg="mod">
          <ac:chgData name="Nadja Janež" userId="24895b23785b5dda" providerId="LiveId" clId="{548627F5-72DD-47C1-B267-FEEE91871AA6}" dt="2025-11-14T05:11:42.678" v="2110" actId="20577"/>
          <ac:spMkLst>
            <pc:docMk/>
            <pc:sldMk cId="3617053601" sldId="292"/>
            <ac:spMk id="3" creationId="{70406B41-A3CE-7DCD-4F66-53AC7D01698D}"/>
          </ac:spMkLst>
        </pc:spChg>
        <pc:picChg chg="del">
          <ac:chgData name="Nadja Janež" userId="24895b23785b5dda" providerId="LiveId" clId="{548627F5-72DD-47C1-B267-FEEE91871AA6}" dt="2025-11-14T05:07:08.066" v="1727" actId="21"/>
          <ac:picMkLst>
            <pc:docMk/>
            <pc:sldMk cId="3617053601" sldId="292"/>
            <ac:picMk id="4" creationId="{A151330B-B708-CA54-9E2F-DF536F760E22}"/>
          </ac:picMkLst>
        </pc:picChg>
        <pc:picChg chg="add mod">
          <ac:chgData name="Nadja Janež" userId="24895b23785b5dda" providerId="LiveId" clId="{548627F5-72DD-47C1-B267-FEEE91871AA6}" dt="2025-11-14T05:12:03.130" v="2117" actId="14100"/>
          <ac:picMkLst>
            <pc:docMk/>
            <pc:sldMk cId="3617053601" sldId="292"/>
            <ac:picMk id="5" creationId="{C7DB557F-BF53-D7E3-02C5-5661FC46C003}"/>
          </ac:picMkLst>
        </pc:picChg>
      </pc:sldChg>
      <pc:sldChg chg="addSp delSp modSp add mod">
        <pc:chgData name="Nadja Janež" userId="24895b23785b5dda" providerId="LiveId" clId="{548627F5-72DD-47C1-B267-FEEE91871AA6}" dt="2025-11-14T05:30:14.381" v="2761" actId="1076"/>
        <pc:sldMkLst>
          <pc:docMk/>
          <pc:sldMk cId="1693997257" sldId="293"/>
        </pc:sldMkLst>
        <pc:spChg chg="mod">
          <ac:chgData name="Nadja Janež" userId="24895b23785b5dda" providerId="LiveId" clId="{548627F5-72DD-47C1-B267-FEEE91871AA6}" dt="2025-11-14T05:14:23.882" v="2282" actId="20577"/>
          <ac:spMkLst>
            <pc:docMk/>
            <pc:sldMk cId="1693997257" sldId="293"/>
            <ac:spMk id="2" creationId="{AF1EC657-E915-353C-60D6-A28D98C41465}"/>
          </ac:spMkLst>
        </pc:spChg>
        <pc:spChg chg="mod">
          <ac:chgData name="Nadja Janež" userId="24895b23785b5dda" providerId="LiveId" clId="{548627F5-72DD-47C1-B267-FEEE91871AA6}" dt="2025-11-14T05:29:57.652" v="2754" actId="20577"/>
          <ac:spMkLst>
            <pc:docMk/>
            <pc:sldMk cId="1693997257" sldId="293"/>
            <ac:spMk id="3" creationId="{1C498325-B270-5E15-AE02-9007BCC30A90}"/>
          </ac:spMkLst>
        </pc:spChg>
        <pc:picChg chg="add mod">
          <ac:chgData name="Nadja Janež" userId="24895b23785b5dda" providerId="LiveId" clId="{548627F5-72DD-47C1-B267-FEEE91871AA6}" dt="2025-11-14T05:30:14.381" v="2761" actId="1076"/>
          <ac:picMkLst>
            <pc:docMk/>
            <pc:sldMk cId="1693997257" sldId="293"/>
            <ac:picMk id="4" creationId="{F9858776-FF53-F3FE-7441-FC5A76B051C7}"/>
          </ac:picMkLst>
        </pc:picChg>
        <pc:picChg chg="del">
          <ac:chgData name="Nadja Janež" userId="24895b23785b5dda" providerId="LiveId" clId="{548627F5-72DD-47C1-B267-FEEE91871AA6}" dt="2025-11-14T05:13:11.852" v="2119" actId="21"/>
          <ac:picMkLst>
            <pc:docMk/>
            <pc:sldMk cId="1693997257" sldId="293"/>
            <ac:picMk id="5" creationId="{F3ACE44A-AF53-603F-FC80-FF214CC8A05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21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2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351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8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248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17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2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43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02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91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5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rgbClr val="FFFFDD"/>
            </a:gs>
            <a:gs pos="38000">
              <a:srgbClr val="EEFFBD"/>
            </a:gs>
            <a:gs pos="90000">
              <a:srgbClr val="D4FF5B"/>
            </a:gs>
            <a:gs pos="70000">
              <a:srgbClr val="DBFF75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1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  <p:sldLayoutId id="2147483738" r:id="rId7"/>
    <p:sldLayoutId id="2147483739" r:id="rId8"/>
    <p:sldLayoutId id="2147483740" r:id="rId9"/>
    <p:sldLayoutId id="2147483741" r:id="rId10"/>
    <p:sldLayoutId id="2147483743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D8EACB7-D372-470B-B76E-A829D003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urful paint pigments">
            <a:extLst>
              <a:ext uri="{FF2B5EF4-FFF2-40B4-BE49-F238E27FC236}">
                <a16:creationId xmlns:a16="http://schemas.microsoft.com/office/drawing/2014/main" id="{C4192279-74B2-E6A7-669B-B14D214CDA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00"/>
          <a:stretch/>
        </p:blipFill>
        <p:spPr>
          <a:xfrm>
            <a:off x="20" y="-1"/>
            <a:ext cx="12191979" cy="6858001"/>
          </a:xfrm>
          <a:prstGeom prst="rect">
            <a:avLst/>
          </a:prstGeom>
        </p:spPr>
      </p:pic>
      <p:sp>
        <p:nvSpPr>
          <p:cNvPr id="20" name="Rectangle 5">
            <a:extLst>
              <a:ext uri="{FF2B5EF4-FFF2-40B4-BE49-F238E27FC236}">
                <a16:creationId xmlns:a16="http://schemas.microsoft.com/office/drawing/2014/main" id="{FBE11A49-02A1-4D4C-9A49-CDF496B10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458" y="723900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C2C5D41-4737-F477-50EA-C2CD5FDD8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7457" y="1066800"/>
            <a:ext cx="4580642" cy="2403837"/>
          </a:xfrm>
        </p:spPr>
        <p:txBody>
          <a:bodyPr>
            <a:noAutofit/>
          </a:bodyPr>
          <a:lstStyle/>
          <a:p>
            <a:r>
              <a:rPr lang="sl-SI" b="1" dirty="0"/>
              <a:t>UČINKOVITA IN ASERTIVNA KOMUNIKACIJA V ZAHTEVNIH POGOVORIH(3.del)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98E4B31-335F-9E6A-E55E-9AE02DBD35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2119" y="4327781"/>
            <a:ext cx="3931321" cy="1033669"/>
          </a:xfrm>
        </p:spPr>
        <p:txBody>
          <a:bodyPr>
            <a:normAutofit/>
          </a:bodyPr>
          <a:lstStyle/>
          <a:p>
            <a:r>
              <a:rPr lang="sl-SI" dirty="0"/>
              <a:t>Nevenka Janež, univ. dipl. psih.</a:t>
            </a:r>
          </a:p>
          <a:p>
            <a:endParaRPr lang="sl-SI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1732D3A-CFF0-45BE-AD79-F83D0272C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44037" y="3864080"/>
            <a:ext cx="867485" cy="115439"/>
            <a:chOff x="8910933" y="1861308"/>
            <a:chExt cx="867485" cy="11543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892F72C-7FB6-49C8-A402-D5DC42DB67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C92C2E1-605F-49BD-8AC8-DC52B3015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8BE2E0F-EE6D-4748-AB8F-724D0DDC6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719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8A9F1A-F6F1-D16A-248A-DDEA4646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b="1" dirty="0"/>
              <a:t>KOMUNIKACIJSKI MODEL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80B0759-9045-AD32-4DFB-2928805BA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164758"/>
            <a:ext cx="10134600" cy="3969342"/>
          </a:xfrm>
        </p:spPr>
        <p:txBody>
          <a:bodyPr>
            <a:normAutofit/>
          </a:bodyPr>
          <a:lstStyle/>
          <a:p>
            <a:r>
              <a:rPr lang="sl-SI" sz="2400" b="1" dirty="0"/>
              <a:t>KOMUNIKACIJA</a:t>
            </a:r>
            <a:r>
              <a:rPr lang="sl-SI" sz="2400" dirty="0"/>
              <a:t> = je proces</a:t>
            </a:r>
          </a:p>
          <a:p>
            <a:r>
              <a:rPr lang="sl-SI" sz="2400" dirty="0"/>
              <a:t>izmenjave informacij, idej, misli,</a:t>
            </a:r>
          </a:p>
          <a:p>
            <a:r>
              <a:rPr lang="sl-SI" sz="2400" dirty="0"/>
              <a:t>občutkov, sporočil med posamezniki</a:t>
            </a:r>
          </a:p>
          <a:p>
            <a:r>
              <a:rPr lang="sl-SI" sz="2400" dirty="0"/>
              <a:t>ali skupinami; (NE)VERBALNA.                         </a:t>
            </a:r>
          </a:p>
          <a:p>
            <a:endParaRPr lang="sl-SI" sz="2400" dirty="0"/>
          </a:p>
          <a:p>
            <a:r>
              <a:rPr lang="sl-SI" sz="2400" b="1" dirty="0"/>
              <a:t>SPORAZUMEVANJE</a:t>
            </a:r>
            <a:r>
              <a:rPr lang="sl-SI" sz="2400" dirty="0"/>
              <a:t> = je</a:t>
            </a:r>
          </a:p>
          <a:p>
            <a:r>
              <a:rPr lang="sl-SI" sz="2400" dirty="0"/>
              <a:t>osredotočeno na dosego cilja/konsenza.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3B5C7FFC-F19F-E13E-15C1-393403F59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135" y="2012389"/>
            <a:ext cx="5806751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79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F272C-C58D-CBD4-542B-76D22CD19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E3CCD3D-45B9-4064-450E-607C3821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061357"/>
          </a:xfrm>
        </p:spPr>
        <p:txBody>
          <a:bodyPr>
            <a:noAutofit/>
          </a:bodyPr>
          <a:lstStyle/>
          <a:p>
            <a:pPr algn="ctr"/>
            <a:r>
              <a:rPr lang="sl-SI" sz="3600" b="1" dirty="0">
                <a:solidFill>
                  <a:schemeClr val="tx1"/>
                </a:solidFill>
              </a:rPr>
              <a:t>KOMUNIKACIJA,KI SPODBUJA </a:t>
            </a:r>
            <a:br>
              <a:rPr lang="sl-SI" sz="3600" b="1" dirty="0">
                <a:solidFill>
                  <a:schemeClr val="tx1"/>
                </a:solidFill>
              </a:rPr>
            </a:br>
            <a:r>
              <a:rPr lang="sl-SI" sz="3600" b="1" dirty="0">
                <a:solidFill>
                  <a:schemeClr val="tx1"/>
                </a:solidFill>
              </a:rPr>
              <a:t>ZDRAVE ODNOSE V KOLEKTIVU?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2718D49-CB66-A74E-F2BA-DFC450487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785257"/>
            <a:ext cx="10134600" cy="4345988"/>
          </a:xfrm>
        </p:spPr>
        <p:txBody>
          <a:bodyPr>
            <a:normAutofit/>
          </a:bodyPr>
          <a:lstStyle/>
          <a:p>
            <a:endParaRPr lang="sl-SI" sz="2400" b="1" dirty="0"/>
          </a:p>
          <a:p>
            <a:r>
              <a:rPr lang="sl-SI" sz="2400" b="1" dirty="0"/>
              <a:t>*Aktivno poslušanje                                     </a:t>
            </a:r>
          </a:p>
          <a:p>
            <a:r>
              <a:rPr lang="sl-SI" sz="2400" b="1" dirty="0"/>
              <a:t>*Jasno in spoštljivo izražanje</a:t>
            </a:r>
          </a:p>
          <a:p>
            <a:r>
              <a:rPr lang="sl-SI" sz="2400" b="1" dirty="0"/>
              <a:t>*Redna, odprta komunikacija</a:t>
            </a:r>
          </a:p>
          <a:p>
            <a:r>
              <a:rPr lang="sl-SI" sz="2400" b="1" dirty="0"/>
              <a:t>*Transparentnost pri odločitvah</a:t>
            </a:r>
          </a:p>
          <a:p>
            <a:r>
              <a:rPr lang="sl-SI" sz="2400" b="1" dirty="0"/>
              <a:t>*Konstruktivna povratna informacija</a:t>
            </a:r>
          </a:p>
          <a:p>
            <a:r>
              <a:rPr lang="sl-SI" sz="2400" b="1" dirty="0"/>
              <a:t>*Empatija in razumevanje</a:t>
            </a:r>
          </a:p>
          <a:p>
            <a:r>
              <a:rPr lang="sl-SI" sz="2400" b="1" dirty="0"/>
              <a:t>*Kultura spoštovanja in podpore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ACCA6208-5B0D-090D-45B6-0D6CBD23C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972" y="2522764"/>
            <a:ext cx="5260521" cy="287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41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BC3908-1279-25BA-BE68-D1448036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554D139-A33B-E179-4DB3-D87E31904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898071"/>
          </a:xfrm>
        </p:spPr>
        <p:txBody>
          <a:bodyPr>
            <a:normAutofit/>
          </a:bodyPr>
          <a:lstStyle/>
          <a:p>
            <a:r>
              <a:rPr lang="sl-SI" sz="3600" b="1" dirty="0">
                <a:solidFill>
                  <a:srgbClr val="FF0000"/>
                </a:solidFill>
              </a:rPr>
              <a:t>Kakšne</a:t>
            </a:r>
            <a:r>
              <a:rPr lang="sl-SI" sz="3600" b="1" dirty="0"/>
              <a:t> </a:t>
            </a:r>
            <a:r>
              <a:rPr lang="sl-SI" sz="3600" b="1" dirty="0">
                <a:solidFill>
                  <a:srgbClr val="FFC000"/>
                </a:solidFill>
              </a:rPr>
              <a:t>barve</a:t>
            </a:r>
            <a:r>
              <a:rPr lang="sl-SI" sz="3600" b="1" dirty="0"/>
              <a:t> je </a:t>
            </a:r>
            <a:r>
              <a:rPr lang="sl-SI" sz="3600" b="1" dirty="0">
                <a:solidFill>
                  <a:srgbClr val="00B050"/>
                </a:solidFill>
              </a:rPr>
              <a:t>vaša</a:t>
            </a:r>
            <a:r>
              <a:rPr lang="sl-SI" sz="3600" b="1" dirty="0"/>
              <a:t> </a:t>
            </a:r>
            <a:r>
              <a:rPr lang="sl-SI" sz="3600" b="1" dirty="0">
                <a:solidFill>
                  <a:srgbClr val="002060"/>
                </a:solidFill>
              </a:rPr>
              <a:t>osebnost</a:t>
            </a:r>
            <a:r>
              <a:rPr lang="sl-SI" sz="3600" b="1" dirty="0"/>
              <a:t>?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EB3A94B-21C5-49AF-9B54-1925D3EBD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785257"/>
            <a:ext cx="10134600" cy="4345988"/>
          </a:xfrm>
        </p:spPr>
        <p:txBody>
          <a:bodyPr>
            <a:normAutofit fontScale="85000" lnSpcReduction="20000"/>
          </a:bodyPr>
          <a:lstStyle/>
          <a:p>
            <a:r>
              <a:rPr lang="sl-SI" dirty="0"/>
              <a:t>Vsaka od barv predstavlja prirojene osebnostne lastnosti, ki so skupne ljudem te barve.</a:t>
            </a:r>
          </a:p>
          <a:p>
            <a:r>
              <a:rPr lang="sl-SI" dirty="0"/>
              <a:t>Teorija osebnosti izhaja iz ameriške teorije Florence </a:t>
            </a:r>
            <a:r>
              <a:rPr lang="sl-SI" dirty="0" err="1"/>
              <a:t>Littauer-jeve</a:t>
            </a:r>
            <a:r>
              <a:rPr lang="sl-SI" dirty="0"/>
              <a:t> (ameriška avtorica mnogih knjig za samopomoč in govorka).</a:t>
            </a:r>
          </a:p>
          <a:p>
            <a:r>
              <a:rPr lang="sl-SI" sz="2400" b="1" dirty="0">
                <a:solidFill>
                  <a:srgbClr val="FF0000"/>
                </a:solidFill>
              </a:rPr>
              <a:t>RDEČI TIP</a:t>
            </a:r>
            <a:r>
              <a:rPr lang="sl-SI" sz="2400" b="1" dirty="0"/>
              <a:t>:     </a:t>
            </a:r>
            <a:r>
              <a:rPr lang="sl-SI" sz="2400" b="1" dirty="0">
                <a:solidFill>
                  <a:schemeClr val="tx1"/>
                </a:solidFill>
              </a:rPr>
              <a:t>+ ambiciozen, samozavesten, vztrajen, odločen</a:t>
            </a:r>
          </a:p>
          <a:p>
            <a:r>
              <a:rPr lang="sl-SI" sz="2400" b="1" dirty="0"/>
              <a:t>                        - agresiven, zahteven, ukazovalen, provokativen</a:t>
            </a:r>
          </a:p>
          <a:p>
            <a:r>
              <a:rPr lang="sl-SI" sz="2400" b="1" dirty="0">
                <a:solidFill>
                  <a:srgbClr val="FFC000"/>
                </a:solidFill>
              </a:rPr>
              <a:t>                                                 RUMENI TIP</a:t>
            </a:r>
            <a:r>
              <a:rPr lang="sl-SI" sz="2400" b="1" dirty="0"/>
              <a:t>:  + prijazen, entuziastičen, družaben, prepričljiv</a:t>
            </a:r>
          </a:p>
          <a:p>
            <a:r>
              <a:rPr lang="sl-SI" sz="2400" b="1" dirty="0"/>
              <a:t>                                                                          - nezanesljiv, sebičen, neučakan, slab poslušalec</a:t>
            </a:r>
          </a:p>
          <a:p>
            <a:r>
              <a:rPr lang="sl-SI" sz="2400" b="1" dirty="0">
                <a:solidFill>
                  <a:srgbClr val="00B050"/>
                </a:solidFill>
              </a:rPr>
              <a:t>ZELENI TIP</a:t>
            </a:r>
            <a:r>
              <a:rPr lang="sl-SI" sz="2400" b="1" dirty="0"/>
              <a:t>:   + potrpežljiv, miren, dosleden, dober poslušalec</a:t>
            </a:r>
          </a:p>
          <a:p>
            <a:r>
              <a:rPr lang="sl-SI" sz="2400" b="1" dirty="0"/>
              <a:t>                         - odpor do sprememb, pasiven, počasen, neodziven, trmast</a:t>
            </a:r>
          </a:p>
          <a:p>
            <a:r>
              <a:rPr lang="sl-SI" sz="2400" b="1" dirty="0">
                <a:solidFill>
                  <a:srgbClr val="002060"/>
                </a:solidFill>
              </a:rPr>
              <a:t>                                                  MODRI TIP</a:t>
            </a:r>
            <a:r>
              <a:rPr lang="sl-SI" sz="2400" b="1" dirty="0"/>
              <a:t>:    + skrben, natančen, sistematičen, urejen</a:t>
            </a:r>
          </a:p>
          <a:p>
            <a:r>
              <a:rPr lang="sl-SI" sz="2400" b="1" dirty="0"/>
              <a:t>                                                                           - kritičen, izbirčen, siten, pikolovski</a:t>
            </a:r>
          </a:p>
        </p:txBody>
      </p:sp>
    </p:spTree>
    <p:extLst>
      <p:ext uri="{BB962C8B-B14F-4D97-AF65-F5344CB8AC3E}">
        <p14:creationId xmlns:p14="http://schemas.microsoft.com/office/powerpoint/2010/main" val="3231343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8A9F1A-F6F1-D16A-248A-DDEA4646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b="1" dirty="0"/>
              <a:t>NI ODNOSA BREZ KONFLIKTOV…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80B0759-9045-AD32-4DFB-2928805BA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b="1" dirty="0"/>
              <a:t>KONFLIKT</a:t>
            </a:r>
            <a:r>
              <a:rPr lang="sl-SI" sz="2400" dirty="0"/>
              <a:t> – veliko definicij; skupno: - je neizogiben v kateremkoli odnosu</a:t>
            </a:r>
          </a:p>
          <a:p>
            <a:r>
              <a:rPr lang="sl-SI" sz="2400" dirty="0"/>
              <a:t>                                                         - gre za „trk“ med več motivi, posledica so negativna čustva (jeza, nezadovoljstvo, zaskrbljenost, bes,..)</a:t>
            </a:r>
          </a:p>
          <a:p>
            <a:r>
              <a:rPr lang="sl-SI" sz="2400" dirty="0"/>
              <a:t>                                                         - izvira iz razlik v ciljih, potrebah, načinih uresničevanja, pričakovanjih dveh ali </a:t>
            </a:r>
          </a:p>
          <a:p>
            <a:r>
              <a:rPr lang="sl-SI" sz="2400" dirty="0"/>
              <a:t>več posameznikov. Med sogovornikoma prihaja</a:t>
            </a:r>
          </a:p>
          <a:p>
            <a:r>
              <a:rPr lang="sl-SI" sz="2400" dirty="0"/>
              <a:t>do nesoglasij, prepirov, napetosti.</a:t>
            </a:r>
          </a:p>
          <a:p>
            <a:r>
              <a:rPr lang="sl-SI" sz="2400" b="1" i="1" dirty="0"/>
              <a:t>NASILEN ODNOS -  </a:t>
            </a:r>
            <a:r>
              <a:rPr lang="sl-SI" sz="2400" dirty="0"/>
              <a:t>ena oseba želi prevzeti nadzor ali moč nad drugo osebo.</a:t>
            </a:r>
            <a:r>
              <a:rPr lang="sl-SI" sz="2400" b="1" i="1" dirty="0"/>
              <a:t>                                                      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83A70E3-B06C-A479-DB88-6ECC85A6A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4914" y="4059488"/>
            <a:ext cx="3189515" cy="165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849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8A9F1A-F6F1-D16A-248A-DDEA4646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KONFLIKT se pojavi tudi, ko gre za…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80B0759-9045-AD32-4DFB-2928805BA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- </a:t>
            </a:r>
            <a:r>
              <a:rPr lang="sl-SI" sz="2400" dirty="0"/>
              <a:t>boj za središčno pozicijo v odnosu,                    </a:t>
            </a:r>
          </a:p>
          <a:p>
            <a:endParaRPr lang="sl-SI" sz="2400" dirty="0"/>
          </a:p>
          <a:p>
            <a:r>
              <a:rPr lang="sl-SI" sz="2400" dirty="0"/>
              <a:t>-prizadevanja za varnost,                                      </a:t>
            </a:r>
          </a:p>
          <a:p>
            <a:endParaRPr lang="sl-SI" sz="2400" dirty="0"/>
          </a:p>
          <a:p>
            <a:r>
              <a:rPr lang="sl-SI" sz="2400" dirty="0"/>
              <a:t>-boj za prevlado,</a:t>
            </a:r>
          </a:p>
          <a:p>
            <a:endParaRPr lang="sl-SI" sz="2400" dirty="0"/>
          </a:p>
          <a:p>
            <a:r>
              <a:rPr lang="sl-SI" sz="2400" dirty="0"/>
              <a:t>- varovanje osebne integritete.</a:t>
            </a:r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1E563FF2-5F53-9D1C-2963-161F499F3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522" y="2821858"/>
            <a:ext cx="3810000" cy="269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890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16E82E-C10C-B72C-5A45-9E6C5C3D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C83F9B9-30A3-85D2-CC67-B0A22D7B6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b="1" dirty="0"/>
              <a:t>KONFLIKT je priložnost za rast in </a:t>
            </a:r>
            <a:r>
              <a:rPr lang="sl-SI" sz="3600" b="1"/>
              <a:t>razvoj odnosa</a:t>
            </a:r>
            <a:endParaRPr lang="sl-SI" sz="3600" b="1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A37678C-CA4A-DFAD-F27B-E5DB6D399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614" y="2164758"/>
            <a:ext cx="10134600" cy="3969342"/>
          </a:xfrm>
        </p:spPr>
        <p:txBody>
          <a:bodyPr>
            <a:normAutofit lnSpcReduction="10000"/>
          </a:bodyPr>
          <a:lstStyle/>
          <a:p>
            <a:r>
              <a:rPr lang="sl-SI" sz="2400" dirty="0"/>
              <a:t>                                            - ohranitev odnosa?</a:t>
            </a:r>
          </a:p>
          <a:p>
            <a:r>
              <a:rPr lang="sl-SI" sz="2400" dirty="0"/>
              <a:t>IZOGIBANJE KONFLIKTU </a:t>
            </a:r>
          </a:p>
          <a:p>
            <a:r>
              <a:rPr lang="sl-SI" sz="2400" dirty="0"/>
              <a:t>                                            - poslabšanje odnosa? </a:t>
            </a:r>
          </a:p>
          <a:p>
            <a:r>
              <a:rPr lang="sl-SI" sz="2400" dirty="0"/>
              <a:t>                                                                      </a:t>
            </a:r>
          </a:p>
          <a:p>
            <a:endParaRPr lang="sl-SI" sz="2400" dirty="0"/>
          </a:p>
          <a:p>
            <a:r>
              <a:rPr lang="sl-SI" sz="2400" dirty="0"/>
              <a:t>MOČ ODNOSA temelji na spoštovanju, </a:t>
            </a:r>
          </a:p>
          <a:p>
            <a:r>
              <a:rPr lang="sl-SI" sz="2400" dirty="0"/>
              <a:t>                                          odkritosti,</a:t>
            </a:r>
          </a:p>
          <a:p>
            <a:r>
              <a:rPr lang="sl-SI" sz="2400" dirty="0"/>
              <a:t>                                          empatiji.                                                         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5231F2B-014F-9202-9D2D-6F98286AE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271" y="3624943"/>
            <a:ext cx="3712029" cy="266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7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8A9F1A-F6F1-D16A-248A-DDEA4646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VRSTE KONFLIKTOV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80B0759-9045-AD32-4DFB-2928805BA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sl-SI" sz="2400" dirty="0"/>
              <a:t>Konflikti v </a:t>
            </a:r>
            <a:r>
              <a:rPr lang="sl-SI" sz="2400" b="1" dirty="0"/>
              <a:t>skupini </a:t>
            </a:r>
            <a:r>
              <a:rPr lang="sl-SI" sz="2400" dirty="0"/>
              <a:t>(zaradi stanja, pozicije</a:t>
            </a:r>
          </a:p>
          <a:p>
            <a:r>
              <a:rPr lang="sl-SI" sz="2400" dirty="0"/>
              <a:t>      moči, vrednot, vizije,..)                              </a:t>
            </a:r>
          </a:p>
          <a:p>
            <a:endParaRPr lang="sl-SI" sz="2400" dirty="0"/>
          </a:p>
          <a:p>
            <a:r>
              <a:rPr lang="sl-SI" sz="2400" dirty="0"/>
              <a:t>b)</a:t>
            </a:r>
            <a:r>
              <a:rPr lang="sl-SI" sz="2400" b="1" dirty="0" err="1"/>
              <a:t>Inter</a:t>
            </a:r>
            <a:r>
              <a:rPr lang="sl-SI" sz="2400" dirty="0" err="1"/>
              <a:t>personalni</a:t>
            </a:r>
            <a:r>
              <a:rPr lang="sl-SI" sz="2400" dirty="0"/>
              <a:t>  (=medosebni) konflikti</a:t>
            </a:r>
          </a:p>
          <a:p>
            <a:r>
              <a:rPr lang="sl-SI" sz="2400" dirty="0"/>
              <a:t>   (med mojimi vrednotami in vrednotami drugih)</a:t>
            </a:r>
          </a:p>
          <a:p>
            <a:endParaRPr lang="sl-SI" sz="2400" dirty="0"/>
          </a:p>
          <a:p>
            <a:r>
              <a:rPr lang="sl-SI" sz="2400" dirty="0"/>
              <a:t>c)</a:t>
            </a:r>
            <a:r>
              <a:rPr lang="sl-SI" sz="2400" b="1" dirty="0" err="1"/>
              <a:t>Intra</a:t>
            </a:r>
            <a:r>
              <a:rPr lang="sl-SI" sz="2400" dirty="0" err="1"/>
              <a:t>personalni</a:t>
            </a:r>
            <a:r>
              <a:rPr lang="sl-SI" sz="2400" dirty="0"/>
              <a:t> (=notranji) konflikti posameznika (želja – prepoved)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BF7F9BC-BFDB-1F43-7FF3-E2399D00B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2543" y="2012389"/>
            <a:ext cx="4052002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97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8A9F1A-F6F1-D16A-248A-DDEA4646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VZROKI ZA NASTANEK KONFLIKTOV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80B0759-9045-AD32-4DFB-2928805BA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VZROKI so lahko: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različna prepričanja, ki so lahko tudi izkrivljena/popačena,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občutja frustriranosti (npr. šibka informiranost zaposlenih),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različna vrednotenja situacij ali agresivno vedenje posameznika.</a:t>
            </a:r>
          </a:p>
          <a:p>
            <a:endParaRPr lang="sl-SI" sz="2400" dirty="0"/>
          </a:p>
          <a:p>
            <a:r>
              <a:rPr lang="sl-SI" sz="2400" u="sng" dirty="0"/>
              <a:t>Vzroki za nastanek konfliktov </a:t>
            </a:r>
            <a:r>
              <a:rPr lang="sl-SI" sz="2400" dirty="0"/>
              <a:t>lahko izvirajo tudi iz posameznika, ki neustrezno/napačno presoja realnost, zaradi </a:t>
            </a:r>
            <a:r>
              <a:rPr lang="sl-SI" sz="2400" dirty="0" err="1"/>
              <a:t>anksioznosti</a:t>
            </a:r>
            <a:r>
              <a:rPr lang="sl-SI" sz="2400" dirty="0"/>
              <a:t>, težav v kontroli čustev, prikrit boj za moč in pozicijo,…</a:t>
            </a:r>
          </a:p>
          <a:p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2750772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31FF63-C67E-CAC6-ADBD-3402473F6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23F567-3772-E25A-62B5-F9FA96F92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DELAVNICA – vabljeni k sodelovanju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1A11343-5191-3AC9-1DA8-FDB430574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sl-SI" sz="2400" dirty="0"/>
              <a:t>Razmislite o konfliktni situaciji, ki ste jo doživeli v delovnem okolju</a:t>
            </a:r>
          </a:p>
          <a:p>
            <a:r>
              <a:rPr lang="sl-SI" sz="2400" dirty="0"/>
              <a:t>                        - v odnosu do sodelavca /uporabnika /svojca</a:t>
            </a:r>
          </a:p>
          <a:p>
            <a:endParaRPr lang="sl-SI" sz="2400" dirty="0"/>
          </a:p>
          <a:p>
            <a:r>
              <a:rPr lang="sl-SI" sz="2400" dirty="0"/>
              <a:t>b) Kakšen je bil vaš odziv (fiziološko, mentalno, fizično)?</a:t>
            </a:r>
          </a:p>
          <a:p>
            <a:endParaRPr lang="sl-SI" sz="2400" dirty="0"/>
          </a:p>
          <a:p>
            <a:endParaRPr lang="sl-SI" sz="2400" dirty="0"/>
          </a:p>
          <a:p>
            <a:r>
              <a:rPr lang="sl-SI" sz="2400" dirty="0"/>
              <a:t>c) Kaj bi danes naredili drugače, če bi se ponovno znašli v tej situaciji?</a:t>
            </a:r>
          </a:p>
        </p:txBody>
      </p:sp>
    </p:spTree>
    <p:extLst>
      <p:ext uri="{BB962C8B-B14F-4D97-AF65-F5344CB8AC3E}">
        <p14:creationId xmlns:p14="http://schemas.microsoft.com/office/powerpoint/2010/main" val="2879754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8A9F1A-F6F1-D16A-248A-DDEA4646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KAKO REŠUJEMO KONFLIKTE = strategije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80B0759-9045-AD32-4DFB-2928805BA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THOMAS – KILMANNOV MODEL reševanja konfliktnih situacij</a:t>
            </a:r>
          </a:p>
          <a:p>
            <a:r>
              <a:rPr lang="sl-SI" sz="2400" dirty="0"/>
              <a:t>-   Izogibanje/umik                 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Tekmovanje/prevlada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Prilagajanje/</a:t>
            </a:r>
            <a:r>
              <a:rPr lang="sl-SI" sz="2400" dirty="0" err="1"/>
              <a:t>zglajevanje</a:t>
            </a:r>
            <a:endParaRPr lang="sl-SI" sz="2400" dirty="0"/>
          </a:p>
          <a:p>
            <a:pPr marL="342900" indent="-342900">
              <a:buFontTx/>
              <a:buChar char="-"/>
            </a:pPr>
            <a:r>
              <a:rPr lang="sl-SI" sz="2400" dirty="0"/>
              <a:t>Kompromis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Sodelovanje/konfrontacija</a:t>
            </a:r>
          </a:p>
          <a:p>
            <a:endParaRPr lang="sl-SI" sz="2400" dirty="0"/>
          </a:p>
          <a:p>
            <a:endParaRPr lang="sl-SI" sz="24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553BE20-00FD-0F53-9B46-690978CB1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2531" y="2662813"/>
            <a:ext cx="6611816" cy="323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47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22D907-DE0E-459C-86F9-BDB57BACA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2B98D59-4075-273A-7495-25EC4DF49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/>
              <a:t>SIMBOLIKA ŽIVALI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382C54F-C1AE-36E4-CC82-C25FEA8D9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1.UMIK/IZOGIBANJE     </a:t>
            </a:r>
          </a:p>
          <a:p>
            <a:r>
              <a:rPr lang="sl-SI" sz="2400" dirty="0"/>
              <a:t>                                                 2.PREVLADA/TEKMOVANJE</a:t>
            </a:r>
          </a:p>
          <a:p>
            <a:r>
              <a:rPr lang="sl-SI" sz="2400" dirty="0"/>
              <a:t>            </a:t>
            </a:r>
          </a:p>
          <a:p>
            <a:r>
              <a:rPr lang="sl-SI" sz="2400" dirty="0"/>
              <a:t>                       3.ZGLAJEVANJE/PRILAGAJANJE</a:t>
            </a:r>
          </a:p>
          <a:p>
            <a:r>
              <a:rPr lang="sl-SI" sz="2400" dirty="0"/>
              <a:t>4.KOMPROMIS                               </a:t>
            </a:r>
          </a:p>
          <a:p>
            <a:endParaRPr lang="sl-SI" sz="2400" dirty="0"/>
          </a:p>
          <a:p>
            <a:r>
              <a:rPr lang="sl-SI" sz="2400" dirty="0"/>
              <a:t>                                                         5.KONFRONTACIJA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E5B119B-4C51-BDB9-F3F5-27511BD37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986" y="1416232"/>
            <a:ext cx="2068285" cy="141072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D4D1530F-97B6-3F3B-39A7-32F422FA7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0828" y="1907558"/>
            <a:ext cx="2068285" cy="1410721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B12E988F-0137-5A86-8DA0-B661F7B5A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399" y="3467793"/>
            <a:ext cx="2144487" cy="1491343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C09A198-1FE2-5087-0C11-5E3A7B374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472" y="4146574"/>
            <a:ext cx="2068286" cy="1181655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F426C105-5F1F-A8E5-C8DF-D79E42EB04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6157" y="5108650"/>
            <a:ext cx="2177143" cy="135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0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7177E2-97D0-6F2D-4F5C-17D95B1A6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27CE6CB-B20F-A482-540C-3DF14D2C8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l-SI" b="1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AA596FF-67C2-54F1-8453-E66EFA1C8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l-SI" sz="2400" dirty="0"/>
              <a:t>THOMAS – KILMANNOV MODEL reševanja konfliktnih situacij</a:t>
            </a:r>
          </a:p>
          <a:p>
            <a:r>
              <a:rPr lang="sl-SI" sz="2400" dirty="0"/>
              <a:t>        </a:t>
            </a:r>
          </a:p>
          <a:p>
            <a:endParaRPr lang="sl-SI" sz="2400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03E5A39-9688-891D-70C0-17339C30F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091682"/>
            <a:ext cx="9525000" cy="512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965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8A9F1A-F6F1-D16A-248A-DDEA4646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POMOČ PRI DELU </a:t>
            </a:r>
            <a:r>
              <a:rPr lang="sl-SI" b="1"/>
              <a:t>S  TEŽAVNIMI SOGOVORNIKI</a:t>
            </a:r>
            <a:endParaRPr lang="sl-SI" b="1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80B0759-9045-AD32-4DFB-2928805BA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161903"/>
            <a:ext cx="10134600" cy="4064726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lphaLcParenR"/>
            </a:pPr>
            <a:r>
              <a:rPr lang="sl-SI" b="1" dirty="0"/>
              <a:t>EMPATIČEN IN PROFESIONALEN PRISTOP </a:t>
            </a:r>
          </a:p>
          <a:p>
            <a:r>
              <a:rPr lang="sl-SI" dirty="0"/>
              <a:t>       (prisluhnemo, pokažemo, da cenimo stališče sogovornika) </a:t>
            </a:r>
          </a:p>
          <a:p>
            <a:pPr marL="457200" indent="-457200">
              <a:buAutoNum type="alphaLcParenR" startAt="2"/>
            </a:pPr>
            <a:r>
              <a:rPr lang="sl-SI" b="1" dirty="0"/>
              <a:t>POSLUŠANJE</a:t>
            </a:r>
            <a:r>
              <a:rPr lang="sl-SI" dirty="0"/>
              <a:t> – </a:t>
            </a:r>
            <a:r>
              <a:rPr lang="sl-SI" b="1" dirty="0"/>
              <a:t>aktivno</a:t>
            </a:r>
            <a:r>
              <a:rPr lang="sl-SI" dirty="0"/>
              <a:t> (postavljamo vprašanja, medmeti)</a:t>
            </a:r>
          </a:p>
          <a:p>
            <a:pPr marL="457200" indent="-457200">
              <a:buAutoNum type="alphaLcParenR" startAt="2"/>
            </a:pPr>
            <a:r>
              <a:rPr lang="sl-SI" b="1" dirty="0"/>
              <a:t>ZAZNAVA IN SPREJETJE STRESNE SITUACIJE - </a:t>
            </a:r>
          </a:p>
          <a:p>
            <a:r>
              <a:rPr lang="sl-SI" b="1" dirty="0"/>
              <a:t>       </a:t>
            </a:r>
            <a:r>
              <a:rPr lang="sl-SI" dirty="0"/>
              <a:t>zaznamo simptome stresa; tako jih lažje obvladujemo</a:t>
            </a:r>
          </a:p>
          <a:p>
            <a:r>
              <a:rPr lang="sl-SI" dirty="0"/>
              <a:t>d)    </a:t>
            </a:r>
            <a:r>
              <a:rPr lang="sl-SI" b="1" dirty="0"/>
              <a:t>DIHALNA  VAJA </a:t>
            </a:r>
            <a:r>
              <a:rPr lang="sl-SI" dirty="0"/>
              <a:t>– več zaporednih globokih vdihov in</a:t>
            </a:r>
          </a:p>
          <a:p>
            <a:r>
              <a:rPr lang="sl-SI" dirty="0"/>
              <a:t>       temeljitih izdihov</a:t>
            </a:r>
          </a:p>
          <a:p>
            <a:pPr marL="457200" indent="-457200">
              <a:buAutoNum type="alphaLcParenR" startAt="5"/>
            </a:pPr>
            <a:r>
              <a:rPr lang="sl-SI" b="1" dirty="0"/>
              <a:t>ISKANJE KOMPROMISNE REŠITVE </a:t>
            </a:r>
            <a:r>
              <a:rPr lang="sl-SI" dirty="0"/>
              <a:t>– zadovoljstvo </a:t>
            </a:r>
          </a:p>
          <a:p>
            <a:r>
              <a:rPr lang="sl-SI" dirty="0"/>
              <a:t>       obeh strani (izražena skrb za sogovornika in zaščita interesov organizacije)</a:t>
            </a:r>
          </a:p>
          <a:p>
            <a:pPr marL="457200" indent="-457200">
              <a:buAutoNum type="alphaLcParenR"/>
            </a:pPr>
            <a:endParaRPr lang="sl-SI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8DE04DA-D092-89CF-15CF-0EABE3260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228" y="2253343"/>
            <a:ext cx="4102360" cy="309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164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61E7F3-EE1A-6C45-BE92-4B54E05A0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F06E515-D45B-4E39-672A-FEA56E543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b="1" dirty="0"/>
              <a:t>IN NADALJE… </a:t>
            </a:r>
            <a:br>
              <a:rPr lang="sl-SI" b="1" dirty="0"/>
            </a:br>
            <a:r>
              <a:rPr lang="sl-SI" b="1" dirty="0"/>
              <a:t>                       Kako si pomagam(o) in ob tem ohranjam(o) odnos?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9A5819C-0B93-470F-50CC-1D22F91E7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sl-SI" dirty="0"/>
          </a:p>
          <a:p>
            <a:pPr marL="457200" indent="-457200">
              <a:buAutoNum type="arabicPeriod"/>
            </a:pPr>
            <a:r>
              <a:rPr lang="sl-SI" sz="2400" dirty="0"/>
              <a:t>Samoizpraševanje                                            </a:t>
            </a:r>
          </a:p>
          <a:p>
            <a:pPr marL="457200" indent="-457200">
              <a:buAutoNum type="arabicPeriod"/>
            </a:pPr>
            <a:r>
              <a:rPr lang="sl-SI" sz="2400" dirty="0"/>
              <a:t>Ozavestim bistvo konfliktne situacije                              </a:t>
            </a:r>
          </a:p>
          <a:p>
            <a:pPr marL="457200" indent="-457200">
              <a:buAutoNum type="arabicPeriod"/>
            </a:pPr>
            <a:r>
              <a:rPr lang="sl-SI" sz="2400" dirty="0"/>
              <a:t>PET ključnih korakov: -razumevanje</a:t>
            </a:r>
          </a:p>
          <a:p>
            <a:r>
              <a:rPr lang="sl-SI" sz="2400" dirty="0"/>
              <a:t>                                       - osredotočanje</a:t>
            </a:r>
          </a:p>
          <a:p>
            <a:r>
              <a:rPr lang="sl-SI" sz="2400" dirty="0"/>
              <a:t>                                       - prepoznava vzorca</a:t>
            </a:r>
          </a:p>
          <a:p>
            <a:r>
              <a:rPr lang="sl-SI" sz="2400" dirty="0"/>
              <a:t>                                       - pogled od zgoraj</a:t>
            </a:r>
          </a:p>
          <a:p>
            <a:r>
              <a:rPr lang="sl-SI" sz="2400" dirty="0"/>
              <a:t>                                       - sprejem in hvaležnost</a:t>
            </a:r>
          </a:p>
          <a:p>
            <a:r>
              <a:rPr lang="sl-SI" sz="2400" dirty="0"/>
              <a:t>                         </a:t>
            </a:r>
          </a:p>
          <a:p>
            <a:pPr marL="457200" indent="-457200">
              <a:buAutoNum type="arabicPeriod"/>
            </a:pPr>
            <a:endParaRPr lang="sl-SI" sz="24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0F06E20-EC98-9284-9C5F-57EE466BC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9" y="2525486"/>
            <a:ext cx="4772025" cy="336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55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B5DEEE-7A7E-C62E-F107-4EC1583E9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502FAC-CEE3-01DD-2771-E8AF3891B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9838"/>
            <a:ext cx="10134600" cy="1602066"/>
          </a:xfrm>
        </p:spPr>
        <p:txBody>
          <a:bodyPr>
            <a:normAutofit fontScale="90000"/>
          </a:bodyPr>
          <a:lstStyle/>
          <a:p>
            <a:pPr algn="ctr"/>
            <a:br>
              <a:rPr lang="sl-SI" b="1" dirty="0"/>
            </a:br>
            <a:br>
              <a:rPr lang="sl-SI" b="1" dirty="0"/>
            </a:br>
            <a:br>
              <a:rPr lang="sl-SI" b="1" dirty="0"/>
            </a:br>
            <a:r>
              <a:rPr lang="sl-SI" b="1" dirty="0"/>
              <a:t>KAJ POMENI ASERTIVNOST V KOMUNIKACIJI?</a:t>
            </a:r>
            <a:br>
              <a:rPr lang="sl-SI" b="1" dirty="0"/>
            </a:br>
            <a:r>
              <a:rPr lang="sl-SI" b="1" dirty="0"/>
              <a:t>KDAJ UPORABLJAMO ASERTIVNO KOMUNIKACIJO?</a:t>
            </a:r>
            <a:br>
              <a:rPr lang="sl-SI" b="1" dirty="0"/>
            </a:br>
            <a:r>
              <a:rPr lang="sl-SI" b="1" dirty="0"/>
              <a:t>                    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149A121-98B8-48EE-5912-655EF69F9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b="1" dirty="0"/>
              <a:t>ASERTIVNA KOMUNIKACIJA </a:t>
            </a:r>
            <a:r>
              <a:rPr lang="sl-SI" sz="2400" dirty="0"/>
              <a:t>pomeni, da spoštljivo, odkrito, jasno in verodostojno izrazimo svoje stališče, mnenje, čustva, pravice – tudi nestrinjanje –ali prosimo za nekaj kar potrebujemo/si želimo;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ko smo vznemirjeni,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se nam zgodi krivica,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smo deležni kritike,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se z nekom pogajamo,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se pogajamo.                    </a:t>
            </a:r>
          </a:p>
          <a:p>
            <a:pPr marL="457200" indent="-457200">
              <a:buAutoNum type="arabicPeriod"/>
            </a:pPr>
            <a:endParaRPr lang="sl-SI" sz="24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3D1D202E-0CAD-15D1-FAAF-07AB212B7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143" y="3429000"/>
            <a:ext cx="4212771" cy="250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60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AAA1A3-3793-5BA8-2833-BE0936998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1EC657-E915-353C-60D6-A28D98C41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9838"/>
            <a:ext cx="10134600" cy="1602066"/>
          </a:xfrm>
        </p:spPr>
        <p:txBody>
          <a:bodyPr>
            <a:normAutofit fontScale="90000"/>
          </a:bodyPr>
          <a:lstStyle/>
          <a:p>
            <a:pPr algn="ctr"/>
            <a:br>
              <a:rPr lang="sl-SI" b="1" dirty="0"/>
            </a:br>
            <a:br>
              <a:rPr lang="sl-SI" b="1" dirty="0"/>
            </a:br>
            <a:br>
              <a:rPr lang="sl-SI" b="1" dirty="0"/>
            </a:br>
            <a:r>
              <a:rPr lang="sl-SI" sz="3600" b="1" dirty="0"/>
              <a:t>KAKO ASERTIVNO KOMUNICIRATI </a:t>
            </a:r>
            <a:br>
              <a:rPr lang="sl-SI" sz="3600" b="1" dirty="0"/>
            </a:br>
            <a:r>
              <a:rPr lang="sl-SI" sz="3600" b="1" dirty="0"/>
              <a:t>V KONFLIKTU?</a:t>
            </a:r>
            <a:r>
              <a:rPr lang="sl-SI" b="1" dirty="0"/>
              <a:t>                    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C498325-B270-5E15-AE02-9007BCC30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sz="2400" dirty="0"/>
              <a:t>1. Ostanite mirni – osredotočite s ena vsebino, ne na osebo</a:t>
            </a:r>
          </a:p>
          <a:p>
            <a:r>
              <a:rPr lang="sl-SI" sz="2400" dirty="0"/>
              <a:t>2. Izražajte svoja čustva brez obtožb                                       </a:t>
            </a:r>
          </a:p>
          <a:p>
            <a:r>
              <a:rPr lang="sl-SI" sz="2400" dirty="0"/>
              <a:t>3. Uporabite „JAZ“ izjave</a:t>
            </a:r>
          </a:p>
          <a:p>
            <a:r>
              <a:rPr lang="sl-SI" sz="2400" dirty="0"/>
              <a:t>4. Bodite konkretni in jasni glede svojih potreb</a:t>
            </a:r>
          </a:p>
          <a:p>
            <a:r>
              <a:rPr lang="sl-SI" sz="2400" dirty="0"/>
              <a:t>5. Aktivno poslušajte in bodite odprti za sogovornikovo mnenje</a:t>
            </a:r>
          </a:p>
          <a:p>
            <a:r>
              <a:rPr lang="sl-SI" sz="2400" dirty="0"/>
              <a:t>6. Ohranite odprtost za iskanje kompromisov</a:t>
            </a:r>
          </a:p>
          <a:p>
            <a:r>
              <a:rPr lang="sl-SI" sz="2400" dirty="0"/>
              <a:t>7. Ohranite miren in odprt ton glasu</a:t>
            </a:r>
          </a:p>
          <a:p>
            <a:r>
              <a:rPr lang="sl-SI" sz="2400" dirty="0"/>
              <a:t>8. Spoštujte osebne meje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9858776-FF53-F3FE-7441-FC5A76B05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170" y="2536372"/>
            <a:ext cx="3037115" cy="265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97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CEE860-FBAA-BB6E-E4D2-EC3AD442C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8BF7C83-8ECA-B105-6A2C-65277E40C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9838"/>
            <a:ext cx="10134600" cy="1602066"/>
          </a:xfrm>
        </p:spPr>
        <p:txBody>
          <a:bodyPr>
            <a:normAutofit fontScale="90000"/>
          </a:bodyPr>
          <a:lstStyle/>
          <a:p>
            <a:pPr algn="ctr"/>
            <a:br>
              <a:rPr lang="sl-SI" b="1" dirty="0"/>
            </a:br>
            <a:br>
              <a:rPr lang="sl-SI" b="1" dirty="0"/>
            </a:br>
            <a:br>
              <a:rPr lang="sl-SI" b="1" dirty="0"/>
            </a:br>
            <a:r>
              <a:rPr lang="sl-SI" sz="3600" b="1" dirty="0"/>
              <a:t>V ČEM SE „ASERTIVNA“ KOMUNIKACIJA RAZLIKUJE OD „OBIČAJNE“ KOMUNIKACIJE?</a:t>
            </a:r>
            <a:br>
              <a:rPr lang="sl-SI" b="1" dirty="0"/>
            </a:br>
            <a:r>
              <a:rPr lang="sl-SI" b="1" dirty="0"/>
              <a:t>                    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9246B9F-AB3C-7DF9-9CB3-B1609669E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161903"/>
            <a:ext cx="10134600" cy="3969341"/>
          </a:xfrm>
        </p:spPr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sl-SI" sz="2400" dirty="0"/>
              <a:t>Je neposredna, jasna, konkretna.                                          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Spoštuje tako lastne kot potrebe drugih oz. sogovornika.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V primeru konflikta </a:t>
            </a:r>
            <a:r>
              <a:rPr lang="sl-SI" sz="2400" dirty="0" err="1"/>
              <a:t>asertivni</a:t>
            </a:r>
            <a:r>
              <a:rPr lang="sl-SI" sz="2400" dirty="0"/>
              <a:t> govorec izrazi svoje občutke,  misli, potrebe na način, ki spodbuja rešitev problemske situacije.</a:t>
            </a:r>
          </a:p>
          <a:p>
            <a:pPr marL="342900" indent="-342900">
              <a:buFontTx/>
              <a:buChar char="-"/>
            </a:pPr>
            <a:r>
              <a:rPr lang="sl-SI" sz="2400" dirty="0" err="1"/>
              <a:t>Asertivni</a:t>
            </a:r>
            <a:r>
              <a:rPr lang="sl-SI" sz="2400" dirty="0"/>
              <a:t> govorec prepozna in izrazi čustva na </a:t>
            </a:r>
            <a:r>
              <a:rPr lang="sl-SI" sz="2400" b="1" dirty="0"/>
              <a:t>zdrav način </a:t>
            </a:r>
            <a:r>
              <a:rPr lang="sl-SI" sz="2400" dirty="0"/>
              <a:t>(brez potlačitve).</a:t>
            </a:r>
          </a:p>
          <a:p>
            <a:pPr marL="342900" indent="-342900">
              <a:buFontTx/>
              <a:buChar char="-"/>
            </a:pPr>
            <a:r>
              <a:rPr lang="sl-SI" sz="2400" dirty="0" err="1"/>
              <a:t>Asertivni</a:t>
            </a:r>
            <a:r>
              <a:rPr lang="sl-SI" sz="2400" dirty="0"/>
              <a:t> govorec uporablja miren, odločen, spoštljiv ton;</a:t>
            </a:r>
          </a:p>
          <a:p>
            <a:pPr marL="342900" indent="-342900">
              <a:buFontTx/>
              <a:buChar char="-"/>
            </a:pPr>
            <a:r>
              <a:rPr lang="sl-SI" sz="2400" dirty="0"/>
              <a:t>jasno postavi meje in se ne boji reči „NE“.</a:t>
            </a:r>
          </a:p>
          <a:p>
            <a:pPr marL="342900" indent="-342900">
              <a:buFontTx/>
              <a:buChar char="-"/>
            </a:pPr>
            <a:r>
              <a:rPr lang="sl-SI" sz="2400" dirty="0" err="1"/>
              <a:t>Asertivni</a:t>
            </a:r>
            <a:r>
              <a:rPr lang="sl-SI" sz="2400" dirty="0"/>
              <a:t> govorec komunicira z zaupanjem in občutkom lastne vrednosti.</a:t>
            </a:r>
          </a:p>
          <a:p>
            <a:pPr marL="342900" indent="-342900">
              <a:buFontTx/>
              <a:buChar char="-"/>
            </a:pPr>
            <a:endParaRPr lang="sl-SI" sz="24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096EA05-A8AA-F300-E3AF-CCF22B4F8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7459" y="1709058"/>
            <a:ext cx="1445841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5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866C3F-3ABF-5429-AC5B-03D74E163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65AC52-09AD-0208-B76C-4ECE73843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9838"/>
            <a:ext cx="10134600" cy="1602066"/>
          </a:xfrm>
        </p:spPr>
        <p:txBody>
          <a:bodyPr>
            <a:normAutofit fontScale="90000"/>
          </a:bodyPr>
          <a:lstStyle/>
          <a:p>
            <a:pPr algn="ctr"/>
            <a:br>
              <a:rPr lang="sl-SI" b="1" dirty="0"/>
            </a:br>
            <a:br>
              <a:rPr lang="sl-SI" b="1" dirty="0"/>
            </a:br>
            <a:br>
              <a:rPr lang="sl-SI" b="1" dirty="0"/>
            </a:br>
            <a:r>
              <a:rPr lang="sl-SI" sz="3600" b="1" dirty="0"/>
              <a:t>NEBESEDNA KOMUNIKACIJA </a:t>
            </a:r>
            <a:br>
              <a:rPr lang="sl-SI" sz="3600" b="1" dirty="0"/>
            </a:br>
            <a:r>
              <a:rPr lang="sl-SI" sz="3600" b="1" dirty="0"/>
              <a:t>PRI ASERTIVNEM GOVORCU</a:t>
            </a:r>
            <a:br>
              <a:rPr lang="sl-SI" b="1" dirty="0"/>
            </a:br>
            <a:r>
              <a:rPr lang="sl-SI" b="1" dirty="0"/>
              <a:t>                    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0406B41-A3CE-7DCD-4F66-53AC7D016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161903"/>
            <a:ext cx="10134600" cy="396934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Telesna drža (odprta)                                       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Očesni stik (zmeren)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Obrazna mimika (skladna z besedami)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 err="1"/>
              <a:t>Gestikuilacija</a:t>
            </a:r>
            <a:r>
              <a:rPr lang="sl-SI" sz="2400" dirty="0"/>
              <a:t> (zmerne, ne pretirane geste)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/>
              <a:t>Ton glasu (jasen, miren, odločen)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400" dirty="0" err="1"/>
              <a:t>Proksemika</a:t>
            </a:r>
            <a:r>
              <a:rPr lang="sl-SI" sz="2400" dirty="0"/>
              <a:t> (= prostor); drži primerno razdaljo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7DB557F-BF53-D7E3-02C5-5661FC46C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913" y="1926770"/>
            <a:ext cx="4539343" cy="404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53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881E45-FC25-50E3-3EAF-E518B6E99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C793EC-D1B6-600B-B076-47F15D4A1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b="1" dirty="0"/>
            </a:br>
            <a:br>
              <a:rPr lang="sl-SI" b="1" dirty="0"/>
            </a:br>
            <a:br>
              <a:rPr lang="sl-SI" b="1" dirty="0"/>
            </a:br>
            <a:br>
              <a:rPr lang="sl-SI" b="1" dirty="0"/>
            </a:br>
            <a:r>
              <a:rPr lang="sl-SI" b="1" dirty="0"/>
              <a:t>ZAKAJ ŽELIMO V MEDSEBOJNIH ODNOSIH UGAJATI?</a:t>
            </a:r>
            <a:br>
              <a:rPr lang="sl-SI" b="1" dirty="0"/>
            </a:br>
            <a:r>
              <a:rPr lang="sl-SI" b="1" dirty="0"/>
              <a:t>                      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41BFA02-E17E-0C34-1FDE-D94CD1C6F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sz="2400" b="1" dirty="0">
                <a:solidFill>
                  <a:srgbClr val="002060"/>
                </a:solidFill>
              </a:rPr>
              <a:t> </a:t>
            </a:r>
            <a:r>
              <a:rPr lang="sl-SI" sz="2400" b="1" dirty="0">
                <a:solidFill>
                  <a:schemeClr val="tx1"/>
                </a:solidFill>
              </a:rPr>
              <a:t>VZROKI: potreba po odobravanju, potrditvi, priznanju s strani drugih</a:t>
            </a:r>
          </a:p>
          <a:p>
            <a:r>
              <a:rPr lang="sl-SI" sz="2400" b="1" dirty="0">
                <a:solidFill>
                  <a:schemeClr val="tx1"/>
                </a:solidFill>
              </a:rPr>
              <a:t>POSLEDICE: izguba osebne identitete,                           </a:t>
            </a:r>
          </a:p>
          <a:p>
            <a:r>
              <a:rPr lang="sl-SI" sz="2400" b="1" dirty="0">
                <a:solidFill>
                  <a:schemeClr val="tx1"/>
                </a:solidFill>
              </a:rPr>
              <a:t>                       izčrpavanje psihične energije,</a:t>
            </a:r>
          </a:p>
          <a:p>
            <a:r>
              <a:rPr lang="sl-SI" sz="2400" b="1" dirty="0">
                <a:solidFill>
                  <a:schemeClr val="tx1"/>
                </a:solidFill>
              </a:rPr>
              <a:t>                       občutki </a:t>
            </a:r>
            <a:r>
              <a:rPr lang="sl-SI" sz="2400" b="1" dirty="0" err="1">
                <a:solidFill>
                  <a:schemeClr val="tx1"/>
                </a:solidFill>
              </a:rPr>
              <a:t>nezadovoljstvca</a:t>
            </a:r>
            <a:r>
              <a:rPr lang="sl-SI" sz="2400" b="1" dirty="0">
                <a:solidFill>
                  <a:schemeClr val="tx1"/>
                </a:solidFill>
              </a:rPr>
              <a:t>, stresa, izgorelost</a:t>
            </a:r>
          </a:p>
          <a:p>
            <a:r>
              <a:rPr lang="sl-SI" sz="2400" b="1" dirty="0">
                <a:solidFill>
                  <a:schemeClr val="tx1"/>
                </a:solidFill>
              </a:rPr>
              <a:t>POMOČ/OSVOBODITEV:</a:t>
            </a:r>
          </a:p>
          <a:p>
            <a:r>
              <a:rPr lang="sl-SI" sz="2400" b="1" dirty="0">
                <a:solidFill>
                  <a:schemeClr val="tx1"/>
                </a:solidFill>
              </a:rPr>
              <a:t>*prepoznati vzorce                           *zdrave meje v odnosu</a:t>
            </a:r>
          </a:p>
          <a:p>
            <a:r>
              <a:rPr lang="sl-SI" sz="2400" b="1" dirty="0">
                <a:solidFill>
                  <a:schemeClr val="tx1"/>
                </a:solidFill>
              </a:rPr>
              <a:t>*vadba </a:t>
            </a:r>
            <a:r>
              <a:rPr lang="sl-SI" sz="2400" b="1" dirty="0" err="1">
                <a:solidFill>
                  <a:schemeClr val="tx1"/>
                </a:solidFill>
              </a:rPr>
              <a:t>asertivnosti</a:t>
            </a:r>
            <a:r>
              <a:rPr lang="sl-SI" sz="2400" b="1" dirty="0">
                <a:solidFill>
                  <a:schemeClr val="tx1"/>
                </a:solidFill>
              </a:rPr>
              <a:t>                                       *konec z zunanjimi potrditvami</a:t>
            </a:r>
          </a:p>
          <a:p>
            <a:r>
              <a:rPr lang="sl-SI" sz="2400" b="1" dirty="0">
                <a:solidFill>
                  <a:schemeClr val="tx1"/>
                </a:solidFill>
              </a:rPr>
              <a:t>*zmanjšajmo strah pred zavrnitvijo                                  *JAZ na prvem mestu                                                           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0895DBB2-9DD6-0A5A-8A4F-2B67D2DF4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771" y="2623457"/>
            <a:ext cx="3222171" cy="262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4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6F4F6"/>
            </a:gs>
            <a:gs pos="74000">
              <a:srgbClr val="C4A7FF"/>
            </a:gs>
            <a:gs pos="43000">
              <a:srgbClr val="E4E0E4"/>
            </a:gs>
            <a:gs pos="90000">
              <a:srgbClr val="7D7DFF"/>
            </a:gs>
            <a:gs pos="59000">
              <a:srgbClr val="DECDFF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B0530D-1DE5-0E8F-7E1E-4400BFC3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7620298-4E1A-FEC8-C9A1-C970D9981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b="1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9149C2D-42AE-1D6D-7B37-FC50B73AB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150374"/>
            <a:ext cx="10134600" cy="4980871"/>
          </a:xfrm>
        </p:spPr>
        <p:txBody>
          <a:bodyPr>
            <a:normAutofit fontScale="92500" lnSpcReduction="20000"/>
          </a:bodyPr>
          <a:lstStyle/>
          <a:p>
            <a:r>
              <a:rPr lang="sl-SI" sz="3200" b="1" dirty="0"/>
              <a:t>Vsaka pot se prične s prvim korakom…!</a:t>
            </a:r>
          </a:p>
          <a:p>
            <a:r>
              <a:rPr lang="sl-SI" dirty="0"/>
              <a:t>                                                                       </a:t>
            </a:r>
          </a:p>
          <a:p>
            <a:r>
              <a:rPr lang="sl-SI" sz="2400" dirty="0"/>
              <a:t>Hvala, da smo skupaj soustvarjali naša </a:t>
            </a:r>
          </a:p>
          <a:p>
            <a:r>
              <a:rPr lang="sl-SI" sz="2400" dirty="0"/>
              <a:t>                          tri izobraževalna srečanja</a:t>
            </a:r>
          </a:p>
          <a:p>
            <a:r>
              <a:rPr lang="sl-SI" sz="2400" dirty="0"/>
              <a:t>                                          in pridite še kdaj!                                                                                                        </a:t>
            </a:r>
          </a:p>
          <a:p>
            <a:endParaRPr lang="sl-SI" sz="2400" dirty="0"/>
          </a:p>
          <a:p>
            <a:r>
              <a:rPr lang="sl-SI" sz="2400"/>
              <a:t>                                     Nevenka </a:t>
            </a:r>
            <a:r>
              <a:rPr lang="sl-SI" sz="2400" dirty="0"/>
              <a:t>Janež, univ. dipl. psih.</a:t>
            </a:r>
          </a:p>
          <a:p>
            <a:endParaRPr lang="sl-SI" sz="2400" dirty="0"/>
          </a:p>
          <a:p>
            <a:r>
              <a:rPr lang="sl-SI" sz="2400" b="1" dirty="0"/>
              <a:t>Izobraževanje, svetovanje </a:t>
            </a:r>
          </a:p>
          <a:p>
            <a:r>
              <a:rPr lang="sl-SI" sz="2400" b="1" dirty="0"/>
              <a:t>ZENIT FOKUS Nevenka Janež, </a:t>
            </a:r>
            <a:r>
              <a:rPr lang="sl-SI" sz="2400" b="1" dirty="0" err="1"/>
              <a:t>s.p</a:t>
            </a:r>
            <a:r>
              <a:rPr lang="sl-SI" sz="2400" b="1" dirty="0"/>
              <a:t>.</a:t>
            </a:r>
          </a:p>
          <a:p>
            <a:r>
              <a:rPr lang="sl-SI" sz="2400" b="1" dirty="0"/>
              <a:t>(070 733 100; izobrazevanje.zenitfokus@gmail.com)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6E81BD0-628C-FFD7-909D-A43B41D3E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166" y="2438863"/>
            <a:ext cx="3736134" cy="28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2096"/>
      </p:ext>
    </p:extLst>
  </p:cSld>
  <p:clrMapOvr>
    <a:masterClrMapping/>
  </p:clrMapOvr>
</p:sld>
</file>

<file path=ppt/theme/theme1.xml><?xml version="1.0" encoding="utf-8"?>
<a:theme xmlns:a="http://schemas.openxmlformats.org/drawingml/2006/main" name="AdornVTI">
  <a:themeElements>
    <a:clrScheme name="GC1">
      <a:dk1>
        <a:sysClr val="windowText" lastClr="000000"/>
      </a:dk1>
      <a:lt1>
        <a:sysClr val="window" lastClr="FFFFFF"/>
      </a:lt1>
      <a:dk2>
        <a:srgbClr val="2C2830"/>
      </a:dk2>
      <a:lt2>
        <a:srgbClr val="E0DCE1"/>
      </a:lt2>
      <a:accent1>
        <a:srgbClr val="908193"/>
      </a:accent1>
      <a:accent2>
        <a:srgbClr val="A08889"/>
      </a:accent2>
      <a:accent3>
        <a:srgbClr val="B48C7E"/>
      </a:accent3>
      <a:accent4>
        <a:srgbClr val="809C9B"/>
      </a:accent4>
      <a:accent5>
        <a:srgbClr val="899F91"/>
      </a:accent5>
      <a:accent6>
        <a:srgbClr val="728274"/>
      </a:accent6>
      <a:hlink>
        <a:srgbClr val="837585"/>
      </a:hlink>
      <a:folHlink>
        <a:srgbClr val="677E83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1169</Words>
  <Application>Microsoft Office PowerPoint</Application>
  <PresentationFormat>Širokozaslonsko</PresentationFormat>
  <Paragraphs>165</Paragraphs>
  <Slides>21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21</vt:i4>
      </vt:variant>
    </vt:vector>
  </HeadingPairs>
  <TitlesOfParts>
    <vt:vector size="24" baseType="lpstr">
      <vt:lpstr>Arial</vt:lpstr>
      <vt:lpstr>Bembo</vt:lpstr>
      <vt:lpstr>AdornVTI</vt:lpstr>
      <vt:lpstr>UČINKOVITA IN ASERTIVNA KOMUNIKACIJA V ZAHTEVNIH POGOVORIH(3.del)</vt:lpstr>
      <vt:lpstr>KOMUNIKACIJSKI MODEL</vt:lpstr>
      <vt:lpstr>KOMUNIKACIJA,KI SPODBUJA  ZDRAVE ODNOSE V KOLEKTIVU?</vt:lpstr>
      <vt:lpstr>Kakšne barve je vaša osebnost?</vt:lpstr>
      <vt:lpstr>NI ODNOSA BREZ KONFLIKTOV…</vt:lpstr>
      <vt:lpstr>KONFLIKT se pojavi tudi, ko gre za…</vt:lpstr>
      <vt:lpstr>KONFLIKT je priložnost za rast in razvoj odnosa</vt:lpstr>
      <vt:lpstr>VRSTE KONFLIKTOV</vt:lpstr>
      <vt:lpstr>VZROKI ZA NASTANEK KONFLIKTOV</vt:lpstr>
      <vt:lpstr>DELAVNICA – vabljeni k sodelovanju</vt:lpstr>
      <vt:lpstr>KAKO REŠUJEMO KONFLIKTE = strategije</vt:lpstr>
      <vt:lpstr>SIMBOLIKA ŽIVALI</vt:lpstr>
      <vt:lpstr>PowerPointova predstavitev</vt:lpstr>
      <vt:lpstr>POMOČ PRI DELU S  TEŽAVNIMI SOGOVORNIKI</vt:lpstr>
      <vt:lpstr>IN NADALJE…                         Kako si pomagam(o) in ob tem ohranjam(o) odnos?</vt:lpstr>
      <vt:lpstr>   KAJ POMENI ASERTIVNOST V KOMUNIKACIJI? KDAJ UPORABLJAMO ASERTIVNO KOMUNIKACIJO?                      </vt:lpstr>
      <vt:lpstr>   KAKO ASERTIVNO KOMUNICIRATI  V KONFLIKTU?                     </vt:lpstr>
      <vt:lpstr>   V ČEM SE „ASERTIVNA“ KOMUNIKACIJA RAZLIKUJE OD „OBIČAJNE“ KOMUNIKACIJE?                      </vt:lpstr>
      <vt:lpstr>   NEBESEDNA KOMUNIKACIJA  PRI ASERTIVNEM GOVORCU                      </vt:lpstr>
      <vt:lpstr>    ZAKAJ ŽELIMO V MEDSEBOJNIH ODNOSIH UGAJATI?                        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Nadja Janež</dc:creator>
  <cp:lastModifiedBy>Nadja Janež</cp:lastModifiedBy>
  <cp:revision>46</cp:revision>
  <dcterms:created xsi:type="dcterms:W3CDTF">2024-09-02T20:05:29Z</dcterms:created>
  <dcterms:modified xsi:type="dcterms:W3CDTF">2025-11-14T05:38:49Z</dcterms:modified>
</cp:coreProperties>
</file>