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4" r:id="rId1"/>
  </p:sldMasterIdLst>
  <p:sldIdLst>
    <p:sldId id="256" r:id="rId2"/>
    <p:sldId id="259" r:id="rId3"/>
    <p:sldId id="276" r:id="rId4"/>
    <p:sldId id="277" r:id="rId5"/>
    <p:sldId id="278" r:id="rId6"/>
    <p:sldId id="279" r:id="rId7"/>
    <p:sldId id="280" r:id="rId8"/>
    <p:sldId id="282" r:id="rId9"/>
    <p:sldId id="281" r:id="rId10"/>
    <p:sldId id="283" r:id="rId11"/>
    <p:sldId id="284" r:id="rId12"/>
    <p:sldId id="285" r:id="rId13"/>
    <p:sldId id="290" r:id="rId14"/>
    <p:sldId id="291" r:id="rId15"/>
    <p:sldId id="292" r:id="rId16"/>
    <p:sldId id="286" r:id="rId17"/>
    <p:sldId id="287" r:id="rId18"/>
    <p:sldId id="288" r:id="rId19"/>
    <p:sldId id="289" r:id="rId20"/>
    <p:sldId id="271" r:id="rId21"/>
    <p:sldId id="263" r:id="rId22"/>
    <p:sldId id="26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2" autoAdjust="0"/>
    <p:restoredTop sz="94660"/>
  </p:normalViewPr>
  <p:slideViewPr>
    <p:cSldViewPr snapToGrid="0">
      <p:cViewPr varScale="1">
        <p:scale>
          <a:sx n="72" d="100"/>
          <a:sy n="72" d="100"/>
        </p:scale>
        <p:origin x="4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716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98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38540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162074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1920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69" y="29051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2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8883801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20791067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013494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339962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635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312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635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1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/>
              <a:t>www.mojeznanje.si</a:t>
            </a:r>
            <a:endParaRPr lang="sl-SI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575" y="5646772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3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/>
              <a:t>Uvod v SPSS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1289" y="5926187"/>
            <a:ext cx="8045373" cy="742279"/>
          </a:xfrm>
        </p:spPr>
        <p:txBody>
          <a:bodyPr/>
          <a:lstStyle/>
          <a:p>
            <a:pPr algn="l"/>
            <a:r>
              <a:rPr lang="sl-SI" dirty="0"/>
              <a:t>Luka radičević,</a:t>
            </a:r>
            <a:br>
              <a:rPr lang="sl-SI" dirty="0"/>
            </a:br>
            <a:r>
              <a:rPr lang="sl-SI" dirty="0"/>
              <a:t>študent mednarodnih odnosov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8B9EF97-3C42-4B44-B715-6BF80E74914D}"/>
              </a:ext>
            </a:extLst>
          </p:cNvPr>
          <p:cNvSpPr txBox="1">
            <a:spLocks/>
          </p:cNvSpPr>
          <p:nvPr/>
        </p:nvSpPr>
        <p:spPr>
          <a:xfrm>
            <a:off x="3917951" y="3920503"/>
            <a:ext cx="8045373" cy="7422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b="1" i="0" kern="1200" cap="all" spc="4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l-SI" dirty="0"/>
              <a:t>3. srečanje, 18. maj 2018</a:t>
            </a:r>
          </a:p>
        </p:txBody>
      </p:sp>
    </p:spTree>
    <p:extLst>
      <p:ext uri="{BB962C8B-B14F-4D97-AF65-F5344CB8AC3E}">
        <p14:creationId xmlns:p14="http://schemas.microsoft.com/office/powerpoint/2010/main" val="967192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463244" cy="1492132"/>
          </a:xfrm>
        </p:spPr>
        <p:txBody>
          <a:bodyPr/>
          <a:lstStyle/>
          <a:p>
            <a:r>
              <a:rPr lang="sr-Latn-RS" i="1" dirty="0"/>
              <a:t>Independent samples t-test</a:t>
            </a:r>
            <a:endParaRPr lang="en-US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53F5BA-8AD3-404E-8F08-AF150F1FEE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739" t="25688" r="28804" b="19985"/>
          <a:stretch/>
        </p:blipFill>
        <p:spPr>
          <a:xfrm>
            <a:off x="1251678" y="1649428"/>
            <a:ext cx="8604697" cy="482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17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930" y="382385"/>
            <a:ext cx="10813774" cy="1492132"/>
          </a:xfrm>
        </p:spPr>
        <p:txBody>
          <a:bodyPr/>
          <a:lstStyle/>
          <a:p>
            <a:r>
              <a:rPr lang="sr-Latn-RS" i="1" dirty="0"/>
              <a:t>Analysis of variance </a:t>
            </a:r>
            <a:r>
              <a:rPr lang="sr-Latn-RS" dirty="0"/>
              <a:t>–</a:t>
            </a:r>
            <a:r>
              <a:rPr lang="sr-Latn-RS" i="1" dirty="0"/>
              <a:t> </a:t>
            </a:r>
            <a:r>
              <a:rPr lang="sr-Latn-RS" dirty="0"/>
              <a:t>anova</a:t>
            </a:r>
            <a:endParaRPr lang="en-US" i="1" dirty="0"/>
          </a:p>
        </p:txBody>
      </p:sp>
      <p:pic>
        <p:nvPicPr>
          <p:cNvPr id="3074" name="Picture 2" descr=" One-way ANOVA has one continuous response variable (e.g. Test Score) compared by three or more levels of a factor variable (e.g. Level of Education). ">
            <a:extLst>
              <a:ext uri="{FF2B5EF4-FFF2-40B4-BE49-F238E27FC236}">
                <a16:creationId xmlns:a16="http://schemas.microsoft.com/office/drawing/2014/main" id="{FBA6D00B-A21B-4369-B002-052668A4F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816" y="1649428"/>
            <a:ext cx="9202196" cy="460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187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930" y="382385"/>
            <a:ext cx="10813774" cy="1492132"/>
          </a:xfrm>
        </p:spPr>
        <p:txBody>
          <a:bodyPr/>
          <a:lstStyle/>
          <a:p>
            <a:r>
              <a:rPr lang="sr-Latn-RS" i="1" dirty="0"/>
              <a:t>Analysis of variance </a:t>
            </a:r>
            <a:r>
              <a:rPr lang="sr-Latn-RS" dirty="0"/>
              <a:t>–</a:t>
            </a:r>
            <a:r>
              <a:rPr lang="sr-Latn-RS" i="1" dirty="0"/>
              <a:t> </a:t>
            </a:r>
            <a:r>
              <a:rPr lang="sr-Latn-RS" dirty="0"/>
              <a:t>anova</a:t>
            </a:r>
            <a:endParaRPr lang="en-US" i="1" dirty="0"/>
          </a:p>
        </p:txBody>
      </p:sp>
      <p:pic>
        <p:nvPicPr>
          <p:cNvPr id="6146" name="Picture 2" descr=" Two-way ANOVA has one continuous response variable (e.g. Test Score) compared by more than one factor variable (e.g. Level of Education and Zodiac Sign). ">
            <a:extLst>
              <a:ext uri="{FF2B5EF4-FFF2-40B4-BE49-F238E27FC236}">
                <a16:creationId xmlns:a16="http://schemas.microsoft.com/office/drawing/2014/main" id="{77123747-D917-4AF1-995C-B2C6FCD15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30" y="1643062"/>
            <a:ext cx="9223928" cy="461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345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930" y="382385"/>
            <a:ext cx="10813774" cy="1492132"/>
          </a:xfrm>
        </p:spPr>
        <p:txBody>
          <a:bodyPr/>
          <a:lstStyle/>
          <a:p>
            <a:r>
              <a:rPr lang="sr-Latn-RS" i="1" dirty="0"/>
              <a:t>Analysis of variance </a:t>
            </a:r>
            <a:r>
              <a:rPr lang="sr-Latn-RS" dirty="0"/>
              <a:t>–</a:t>
            </a:r>
            <a:r>
              <a:rPr lang="sr-Latn-RS" i="1" dirty="0"/>
              <a:t> </a:t>
            </a:r>
            <a:r>
              <a:rPr lang="sr-Latn-RS" dirty="0"/>
              <a:t>anova</a:t>
            </a:r>
            <a:endParaRPr lang="en-US" i="1" dirty="0"/>
          </a:p>
        </p:txBody>
      </p:sp>
      <p:pic>
        <p:nvPicPr>
          <p:cNvPr id="11266" name="Picture 2" descr="One-way ANOVA Menu">
            <a:extLst>
              <a:ext uri="{FF2B5EF4-FFF2-40B4-BE49-F238E27FC236}">
                <a16:creationId xmlns:a16="http://schemas.microsoft.com/office/drawing/2014/main" id="{D4B30D48-1DDD-4C42-9BB5-E892DB28D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335" y="1649428"/>
            <a:ext cx="6772275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384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930" y="382385"/>
            <a:ext cx="10813774" cy="1492132"/>
          </a:xfrm>
        </p:spPr>
        <p:txBody>
          <a:bodyPr/>
          <a:lstStyle/>
          <a:p>
            <a:r>
              <a:rPr lang="sr-Latn-RS" i="1" dirty="0"/>
              <a:t>Analysis of variance </a:t>
            </a:r>
            <a:r>
              <a:rPr lang="sr-Latn-RS" dirty="0"/>
              <a:t>–</a:t>
            </a:r>
            <a:r>
              <a:rPr lang="sr-Latn-RS" i="1" dirty="0"/>
              <a:t> </a:t>
            </a:r>
            <a:r>
              <a:rPr lang="sr-Latn-RS" dirty="0"/>
              <a:t>anova</a:t>
            </a:r>
            <a:endParaRPr lang="en-US" i="1" dirty="0"/>
          </a:p>
        </p:txBody>
      </p:sp>
      <p:pic>
        <p:nvPicPr>
          <p:cNvPr id="12290" name="Picture 2" descr="One-way ANOVA Dialog Box">
            <a:extLst>
              <a:ext uri="{FF2B5EF4-FFF2-40B4-BE49-F238E27FC236}">
                <a16:creationId xmlns:a16="http://schemas.microsoft.com/office/drawing/2014/main" id="{6617CCB0-7FC5-48B6-9F82-5BD93BDDE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30" y="2147887"/>
            <a:ext cx="4486275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One-way ANOVA Dialog Box">
            <a:extLst>
              <a:ext uri="{FF2B5EF4-FFF2-40B4-BE49-F238E27FC236}">
                <a16:creationId xmlns:a16="http://schemas.microsoft.com/office/drawing/2014/main" id="{2D07D0D8-EB84-4DA9-A5E2-2147C407D7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646" y="2147887"/>
            <a:ext cx="4486275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30735345-62A9-41F1-9BF5-7F31D376A863}"/>
              </a:ext>
            </a:extLst>
          </p:cNvPr>
          <p:cNvSpPr/>
          <p:nvPr/>
        </p:nvSpPr>
        <p:spPr>
          <a:xfrm>
            <a:off x="5606796" y="2941983"/>
            <a:ext cx="1492850" cy="8258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462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930" y="382385"/>
            <a:ext cx="10813774" cy="1492132"/>
          </a:xfrm>
        </p:spPr>
        <p:txBody>
          <a:bodyPr/>
          <a:lstStyle/>
          <a:p>
            <a:r>
              <a:rPr lang="sr-Latn-RS" i="1" dirty="0"/>
              <a:t>Analysis of variance </a:t>
            </a:r>
            <a:r>
              <a:rPr lang="sr-Latn-RS" dirty="0"/>
              <a:t>–</a:t>
            </a:r>
            <a:r>
              <a:rPr lang="sr-Latn-RS" i="1" dirty="0"/>
              <a:t> </a:t>
            </a:r>
            <a:r>
              <a:rPr lang="sr-Latn-RS" dirty="0"/>
              <a:t>anova</a:t>
            </a:r>
            <a:endParaRPr lang="en-US" i="1" dirty="0"/>
          </a:p>
        </p:txBody>
      </p:sp>
      <p:pic>
        <p:nvPicPr>
          <p:cNvPr id="13314" name="Picture 2" descr="One-way ANOVA  Post Hoc Dialog Box">
            <a:extLst>
              <a:ext uri="{FF2B5EF4-FFF2-40B4-BE49-F238E27FC236}">
                <a16:creationId xmlns:a16="http://schemas.microsoft.com/office/drawing/2014/main" id="{281992FD-6531-4DFC-8A76-20EF51AA0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30" y="1874517"/>
            <a:ext cx="5635663" cy="372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One-way ANOVA Dialog Box">
            <a:extLst>
              <a:ext uri="{FF2B5EF4-FFF2-40B4-BE49-F238E27FC236}">
                <a16:creationId xmlns:a16="http://schemas.microsoft.com/office/drawing/2014/main" id="{5B384C5E-5228-40AE-B287-B96867EFC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314" y="2274115"/>
            <a:ext cx="2993599" cy="382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408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296" y="356386"/>
            <a:ext cx="12019722" cy="1492132"/>
          </a:xfrm>
        </p:spPr>
        <p:txBody>
          <a:bodyPr/>
          <a:lstStyle/>
          <a:p>
            <a:r>
              <a:rPr lang="sr-Latn-RS" i="1" dirty="0">
                <a:solidFill>
                  <a:schemeClr val="bg1"/>
                </a:solidFill>
              </a:rPr>
              <a:t>A</a:t>
            </a:r>
            <a:r>
              <a:rPr lang="sr-Latn-RS" i="1" dirty="0">
                <a:solidFill>
                  <a:schemeClr val="tx1"/>
                </a:solidFill>
              </a:rPr>
              <a:t>n</a:t>
            </a:r>
            <a:r>
              <a:rPr lang="sr-Latn-RS" i="1" dirty="0"/>
              <a:t>alysis of covariance </a:t>
            </a:r>
            <a:r>
              <a:rPr lang="sr-Latn-RS" dirty="0"/>
              <a:t>–</a:t>
            </a:r>
            <a:r>
              <a:rPr lang="sr-Latn-RS" i="1" dirty="0"/>
              <a:t> </a:t>
            </a:r>
            <a:r>
              <a:rPr lang="sr-Latn-RS" dirty="0"/>
              <a:t>ancova</a:t>
            </a:r>
            <a:endParaRPr lang="en-US" i="1" dirty="0"/>
          </a:p>
        </p:txBody>
      </p:sp>
      <p:pic>
        <p:nvPicPr>
          <p:cNvPr id="7170" name="Picture 2" descr=" ANCOVA compares a continuous response variable (e.g. Test Score) by levels of a factor variable (e.g. Level of Education), controlling for a continuous covariate (e.g. Number of Hours Spent Studying).&amp;nbsp; ">
            <a:extLst>
              <a:ext uri="{FF2B5EF4-FFF2-40B4-BE49-F238E27FC236}">
                <a16:creationId xmlns:a16="http://schemas.microsoft.com/office/drawing/2014/main" id="{9F05F6B7-1A95-43CB-A43D-48912DABA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83" y="1649428"/>
            <a:ext cx="8521147" cy="503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847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296" y="356386"/>
            <a:ext cx="12019722" cy="1492132"/>
          </a:xfrm>
        </p:spPr>
        <p:txBody>
          <a:bodyPr/>
          <a:lstStyle/>
          <a:p>
            <a:r>
              <a:rPr lang="sr-Latn-RS" i="1" dirty="0">
                <a:solidFill>
                  <a:schemeClr val="bg1"/>
                </a:solidFill>
              </a:rPr>
              <a:t>A</a:t>
            </a:r>
            <a:r>
              <a:rPr lang="sr-Latn-RS" i="1" dirty="0">
                <a:solidFill>
                  <a:schemeClr val="tx1"/>
                </a:solidFill>
              </a:rPr>
              <a:t>n</a:t>
            </a:r>
            <a:r>
              <a:rPr lang="sr-Latn-RS" i="1" dirty="0"/>
              <a:t>alysis of covariance </a:t>
            </a:r>
            <a:r>
              <a:rPr lang="sr-Latn-RS" dirty="0"/>
              <a:t>–</a:t>
            </a:r>
            <a:r>
              <a:rPr lang="sr-Latn-RS" i="1" dirty="0"/>
              <a:t> </a:t>
            </a:r>
            <a:r>
              <a:rPr lang="sr-Latn-RS" dirty="0"/>
              <a:t>ancova</a:t>
            </a:r>
            <a:endParaRPr lang="en-US" i="1" dirty="0"/>
          </a:p>
        </p:txBody>
      </p:sp>
      <p:pic>
        <p:nvPicPr>
          <p:cNvPr id="8194" name="Picture 2" descr="ANCOVA Menu">
            <a:extLst>
              <a:ext uri="{FF2B5EF4-FFF2-40B4-BE49-F238E27FC236}">
                <a16:creationId xmlns:a16="http://schemas.microsoft.com/office/drawing/2014/main" id="{AA9A7797-563F-4AAA-A6A5-ED5C2A76D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49428"/>
            <a:ext cx="6400800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567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296" y="356386"/>
            <a:ext cx="12019722" cy="1492132"/>
          </a:xfrm>
        </p:spPr>
        <p:txBody>
          <a:bodyPr/>
          <a:lstStyle/>
          <a:p>
            <a:r>
              <a:rPr lang="sr-Latn-RS" i="1" dirty="0">
                <a:solidFill>
                  <a:schemeClr val="bg1"/>
                </a:solidFill>
              </a:rPr>
              <a:t>A</a:t>
            </a:r>
            <a:r>
              <a:rPr lang="sr-Latn-RS" i="1" dirty="0">
                <a:solidFill>
                  <a:schemeClr val="tx1"/>
                </a:solidFill>
              </a:rPr>
              <a:t>n</a:t>
            </a:r>
            <a:r>
              <a:rPr lang="sr-Latn-RS" i="1" dirty="0"/>
              <a:t>alysis of covariance </a:t>
            </a:r>
            <a:r>
              <a:rPr lang="sr-Latn-RS" dirty="0"/>
              <a:t>–</a:t>
            </a:r>
            <a:r>
              <a:rPr lang="sr-Latn-RS" i="1" dirty="0"/>
              <a:t> </a:t>
            </a:r>
            <a:r>
              <a:rPr lang="sr-Latn-RS" dirty="0"/>
              <a:t>ancova</a:t>
            </a:r>
            <a:endParaRPr lang="en-US" i="1" dirty="0"/>
          </a:p>
        </p:txBody>
      </p:sp>
      <p:pic>
        <p:nvPicPr>
          <p:cNvPr id="9218" name="Picture 2" descr="ANCOVA Univariate dialogue box">
            <a:extLst>
              <a:ext uri="{FF2B5EF4-FFF2-40B4-BE49-F238E27FC236}">
                <a16:creationId xmlns:a16="http://schemas.microsoft.com/office/drawing/2014/main" id="{464E56FE-0CDE-4D2D-B4C8-CE4176258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924" y="2145817"/>
            <a:ext cx="4486275" cy="38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ANCOVA Univariate Model dialogue box with variables transferred">
            <a:extLst>
              <a:ext uri="{FF2B5EF4-FFF2-40B4-BE49-F238E27FC236}">
                <a16:creationId xmlns:a16="http://schemas.microsoft.com/office/drawing/2014/main" id="{738501E0-5F19-49BE-A396-C1DEF518F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348" y="1755753"/>
            <a:ext cx="4486275" cy="38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A55B6D63-B102-4B90-8B47-4FB01AB73248}"/>
              </a:ext>
            </a:extLst>
          </p:cNvPr>
          <p:cNvSpPr/>
          <p:nvPr/>
        </p:nvSpPr>
        <p:spPr>
          <a:xfrm>
            <a:off x="5662199" y="3180522"/>
            <a:ext cx="1159149" cy="10469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147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296" y="356386"/>
            <a:ext cx="12019722" cy="1492132"/>
          </a:xfrm>
        </p:spPr>
        <p:txBody>
          <a:bodyPr/>
          <a:lstStyle/>
          <a:p>
            <a:r>
              <a:rPr lang="sr-Latn-RS" i="1" dirty="0">
                <a:solidFill>
                  <a:schemeClr val="bg1"/>
                </a:solidFill>
              </a:rPr>
              <a:t>A</a:t>
            </a:r>
            <a:r>
              <a:rPr lang="sr-Latn-RS" i="1" dirty="0">
                <a:solidFill>
                  <a:schemeClr val="tx1"/>
                </a:solidFill>
              </a:rPr>
              <a:t>n</a:t>
            </a:r>
            <a:r>
              <a:rPr lang="sr-Latn-RS" i="1" dirty="0"/>
              <a:t>alysis of covariance </a:t>
            </a:r>
            <a:r>
              <a:rPr lang="sr-Latn-RS" dirty="0"/>
              <a:t>–</a:t>
            </a:r>
            <a:r>
              <a:rPr lang="sr-Latn-RS" i="1" dirty="0"/>
              <a:t> </a:t>
            </a:r>
            <a:r>
              <a:rPr lang="sr-Latn-RS" dirty="0"/>
              <a:t>ancova</a:t>
            </a:r>
            <a:endParaRPr lang="en-US" i="1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A55B6D63-B102-4B90-8B47-4FB01AB73248}"/>
              </a:ext>
            </a:extLst>
          </p:cNvPr>
          <p:cNvSpPr/>
          <p:nvPr/>
        </p:nvSpPr>
        <p:spPr>
          <a:xfrm>
            <a:off x="5662199" y="3180522"/>
            <a:ext cx="1159149" cy="10469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2" name="Picture 2" descr="ANCOVA Univariate Options dialogue box">
            <a:extLst>
              <a:ext uri="{FF2B5EF4-FFF2-40B4-BE49-F238E27FC236}">
                <a16:creationId xmlns:a16="http://schemas.microsoft.com/office/drawing/2014/main" id="{C9A57D12-203E-4F06-AF0E-104C03771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974" y="1755753"/>
            <a:ext cx="4467225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statistics.laerd.com/spss-tutorials/img/a/univariate-options-checked.png">
            <a:extLst>
              <a:ext uri="{FF2B5EF4-FFF2-40B4-BE49-F238E27FC236}">
                <a16:creationId xmlns:a16="http://schemas.microsoft.com/office/drawing/2014/main" id="{79C40188-A8E0-404A-BB26-CBC6ED0DD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348" y="1936680"/>
            <a:ext cx="4467225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563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 ÐµÐ·ÑÐ»ÑÐ°Ñ ÑÐ»Ð¸ÐºÐ° Ð·Ð° statistika">
            <a:extLst>
              <a:ext uri="{FF2B5EF4-FFF2-40B4-BE49-F238E27FC236}">
                <a16:creationId xmlns:a16="http://schemas.microsoft.com/office/drawing/2014/main" id="{FC7686B2-2638-4F55-B088-23488C6D5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618" y="2724543"/>
            <a:ext cx="5267739" cy="395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1E0D5-288D-4AB4-8570-FDD1D87AF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danes bomo...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C66653-3641-4B1D-8CF1-5114B5F3B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708485"/>
            <a:ext cx="10178322" cy="4571999"/>
          </a:xfrm>
        </p:spPr>
        <p:txBody>
          <a:bodyPr>
            <a:noAutofit/>
          </a:bodyPr>
          <a:lstStyle/>
          <a:p>
            <a:r>
              <a:rPr lang="sr-Latn-RS" sz="2400" dirty="0"/>
              <a:t>T-Test, ANOVA in ANCOVA</a:t>
            </a:r>
          </a:p>
          <a:p>
            <a:pPr marL="0" indent="0">
              <a:buNone/>
            </a:pPr>
            <a:endParaRPr lang="sr-Latn-RS" sz="2400" dirty="0"/>
          </a:p>
          <a:p>
            <a:r>
              <a:rPr lang="sr-Latn-RS" sz="2400" dirty="0"/>
              <a:t>Dodatne vaje za utrejevanje snovi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24291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BBAAD-717A-414C-9ECC-0BE67BD94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2682934"/>
            <a:ext cx="10178322" cy="1492132"/>
          </a:xfrm>
        </p:spPr>
        <p:txBody>
          <a:bodyPr/>
          <a:lstStyle/>
          <a:p>
            <a:pPr algn="ctr"/>
            <a:r>
              <a:rPr lang="sr-Latn-RS" dirty="0"/>
              <a:t>VAJICE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2528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5A7FB-63A1-41B7-B7E5-43B891FF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1844102"/>
            <a:ext cx="10178322" cy="1492132"/>
          </a:xfrm>
        </p:spPr>
        <p:txBody>
          <a:bodyPr>
            <a:noAutofit/>
          </a:bodyPr>
          <a:lstStyle/>
          <a:p>
            <a:pPr algn="ctr"/>
            <a:r>
              <a:rPr lang="sr-Latn-RS" dirty="0"/>
              <a:t>Hvala za vašo pozornost!</a:t>
            </a:r>
            <a:br>
              <a:rPr lang="sr-Latn-RS" dirty="0"/>
            </a:br>
            <a:br>
              <a:rPr lang="sr-Latn-RS" dirty="0"/>
            </a:br>
            <a:r>
              <a:rPr lang="sr-Latn-RS" dirty="0">
                <a:sym typeface="Wingdings" panose="05000000000000000000" pitchFamily="2" charset="2"/>
              </a:rPr>
              <a:t></a:t>
            </a:r>
            <a:br>
              <a:rPr lang="sr-Latn-RS" dirty="0"/>
            </a:br>
            <a:br>
              <a:rPr lang="sr-Latn-RS" dirty="0"/>
            </a:br>
            <a:r>
              <a:rPr lang="sr-Latn-RS" dirty="0"/>
              <a:t>Vprašanja?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3229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5A7FB-63A1-41B7-B7E5-43B891FF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1264951"/>
            <a:ext cx="10178322" cy="1492132"/>
          </a:xfrm>
        </p:spPr>
        <p:txBody>
          <a:bodyPr>
            <a:noAutofit/>
          </a:bodyPr>
          <a:lstStyle/>
          <a:p>
            <a:pPr algn="ctr"/>
            <a:r>
              <a:rPr lang="sr-Latn-RS" dirty="0"/>
              <a:t>Upam, da smo se kaj naučili</a:t>
            </a:r>
            <a:br>
              <a:rPr lang="sr-Latn-RS" dirty="0"/>
            </a:br>
            <a:r>
              <a:rPr lang="sr-Latn-RS" dirty="0"/>
              <a:t>in, da ste se lepo imeli </a:t>
            </a:r>
            <a:r>
              <a:rPr lang="sr-Latn-RS" dirty="0">
                <a:sym typeface="Wingdings" panose="05000000000000000000" pitchFamily="2" charset="2"/>
              </a:rPr>
              <a:t></a:t>
            </a:r>
            <a:br>
              <a:rPr lang="sr-Latn-RS" dirty="0">
                <a:sym typeface="Wingdings" panose="05000000000000000000" pitchFamily="2" charset="2"/>
              </a:rPr>
            </a:br>
            <a:br>
              <a:rPr lang="sr-Latn-RS" dirty="0">
                <a:sym typeface="Wingdings" panose="05000000000000000000" pitchFamily="2" charset="2"/>
              </a:rPr>
            </a:br>
            <a:br>
              <a:rPr lang="sr-Latn-RS" dirty="0">
                <a:sym typeface="Wingdings" panose="05000000000000000000" pitchFamily="2" charset="2"/>
              </a:rPr>
            </a:br>
            <a:r>
              <a:rPr lang="sr-Latn-RS" dirty="0">
                <a:sym typeface="Wingdings" panose="05000000000000000000" pitchFamily="2" charset="2"/>
              </a:rPr>
              <a:t>do naslednjega srečanja 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06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463244" cy="1492132"/>
          </a:xfrm>
        </p:spPr>
        <p:txBody>
          <a:bodyPr/>
          <a:lstStyle/>
          <a:p>
            <a:r>
              <a:rPr lang="sr-Latn-RS" i="1" dirty="0"/>
              <a:t>Independent samples t-test</a:t>
            </a:r>
            <a:endParaRPr lang="en-US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BA7848-4EB7-4F9C-95E2-7EF000440F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52" t="20470" r="27391" b="8578"/>
          <a:stretch/>
        </p:blipFill>
        <p:spPr>
          <a:xfrm>
            <a:off x="2007053" y="1601028"/>
            <a:ext cx="7447722" cy="5216248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384242B-A1D2-4F90-BFAF-B7967DA1AE4A}"/>
              </a:ext>
            </a:extLst>
          </p:cNvPr>
          <p:cNvSpPr txBox="1">
            <a:spLocks/>
          </p:cNvSpPr>
          <p:nvPr/>
        </p:nvSpPr>
        <p:spPr>
          <a:xfrm>
            <a:off x="5730914" y="4709996"/>
            <a:ext cx="6414704" cy="5469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Latn-RS" sz="2400" dirty="0"/>
              <a:t>PRVO, PRIPRAVA 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407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463244" cy="1492132"/>
          </a:xfrm>
        </p:spPr>
        <p:txBody>
          <a:bodyPr/>
          <a:lstStyle/>
          <a:p>
            <a:r>
              <a:rPr lang="sr-Latn-RS" dirty="0"/>
              <a:t>Preverjanje normalnosti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6E3BE2-5673-4652-8EC9-70757F57B1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96" t="16059" r="25870" b="20759"/>
          <a:stretch/>
        </p:blipFill>
        <p:spPr>
          <a:xfrm>
            <a:off x="1700243" y="1539773"/>
            <a:ext cx="8316977" cy="509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315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 ÐµÐ·ÑÐ»ÑÐ°Ñ ÑÐ»Ð¸ÐºÐ° Ð·Ð° spss significance meme">
            <a:extLst>
              <a:ext uri="{FF2B5EF4-FFF2-40B4-BE49-F238E27FC236}">
                <a16:creationId xmlns:a16="http://schemas.microsoft.com/office/drawing/2014/main" id="{D9F69EB2-2188-4403-BA8C-B155833A7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552" y="2369495"/>
            <a:ext cx="3955774" cy="296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463244" cy="1492132"/>
          </a:xfrm>
        </p:spPr>
        <p:txBody>
          <a:bodyPr/>
          <a:lstStyle/>
          <a:p>
            <a:r>
              <a:rPr lang="sr-Latn-RS" dirty="0"/>
              <a:t>Preverjanje normalnosti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DCD241-D589-465E-968C-233996FB99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35" t="40575" r="33261" b="27322"/>
          <a:stretch/>
        </p:blipFill>
        <p:spPr>
          <a:xfrm>
            <a:off x="1052895" y="1649428"/>
            <a:ext cx="7668452" cy="28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412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463244" cy="1492132"/>
          </a:xfrm>
        </p:spPr>
        <p:txBody>
          <a:bodyPr/>
          <a:lstStyle/>
          <a:p>
            <a:r>
              <a:rPr lang="sr-Latn-RS" dirty="0"/>
              <a:t>Iskanje outliera</a:t>
            </a:r>
            <a:endParaRPr lang="en-US" dirty="0"/>
          </a:p>
        </p:txBody>
      </p:sp>
      <p:pic>
        <p:nvPicPr>
          <p:cNvPr id="2050" name="Picture 2" descr="Ð ÐµÐ·ÑÐ»ÑÐ°Ñ ÑÐ»Ð¸ÐºÐ° Ð·Ð° out liar research">
            <a:extLst>
              <a:ext uri="{FF2B5EF4-FFF2-40B4-BE49-F238E27FC236}">
                <a16:creationId xmlns:a16="http://schemas.microsoft.com/office/drawing/2014/main" id="{B92DF4FE-1360-408B-AD39-A4A3642A9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375" y="2296559"/>
            <a:ext cx="7835022" cy="438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E0E4143-49AE-4FE9-BEC9-ED77D0E1BF75}"/>
              </a:ext>
            </a:extLst>
          </p:cNvPr>
          <p:cNvSpPr txBox="1">
            <a:spLocks/>
          </p:cNvSpPr>
          <p:nvPr/>
        </p:nvSpPr>
        <p:spPr>
          <a:xfrm>
            <a:off x="1405382" y="1874517"/>
            <a:ext cx="6414704" cy="5469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Latn-RS" sz="2400" dirty="0"/>
              <a:t>KAJ JE PA TO 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54129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463244" cy="1492132"/>
          </a:xfrm>
        </p:spPr>
        <p:txBody>
          <a:bodyPr/>
          <a:lstStyle/>
          <a:p>
            <a:r>
              <a:rPr lang="sr-Latn-RS" dirty="0"/>
              <a:t>Iskanje outliera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C3A58E-C33D-4E99-B41D-AA5F2D0EEC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04" t="22015" r="26087" b="18052"/>
          <a:stretch/>
        </p:blipFill>
        <p:spPr>
          <a:xfrm>
            <a:off x="1152938" y="1649428"/>
            <a:ext cx="8834101" cy="495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288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BD245C-E7B5-412C-B14C-E09BF1E23E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09" t="22015" r="32717" b="10705"/>
          <a:stretch/>
        </p:blipFill>
        <p:spPr>
          <a:xfrm>
            <a:off x="2213113" y="1562014"/>
            <a:ext cx="6414704" cy="51435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463244" cy="1492132"/>
          </a:xfrm>
        </p:spPr>
        <p:txBody>
          <a:bodyPr/>
          <a:lstStyle/>
          <a:p>
            <a:r>
              <a:rPr lang="sr-Latn-RS" dirty="0"/>
              <a:t>Iskanje outliera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C5E037C-BC87-4404-AE29-2FF25B85D764}"/>
              </a:ext>
            </a:extLst>
          </p:cNvPr>
          <p:cNvSpPr txBox="1">
            <a:spLocks/>
          </p:cNvSpPr>
          <p:nvPr/>
        </p:nvSpPr>
        <p:spPr>
          <a:xfrm>
            <a:off x="3174548" y="6311024"/>
            <a:ext cx="6414704" cy="5469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Latn-RS" sz="2400" dirty="0"/>
              <a:t>NI JIH 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25100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463244" cy="1492132"/>
          </a:xfrm>
        </p:spPr>
        <p:txBody>
          <a:bodyPr/>
          <a:lstStyle/>
          <a:p>
            <a:r>
              <a:rPr lang="sr-Latn-RS" i="1" dirty="0"/>
              <a:t>Independent samples t-test</a:t>
            </a:r>
            <a:endParaRPr lang="en-US" i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6F34FA-A339-4F3F-ACCD-1DF49C632B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09" t="24039" r="24782" b="11093"/>
          <a:stretch/>
        </p:blipFill>
        <p:spPr>
          <a:xfrm>
            <a:off x="1073425" y="1556663"/>
            <a:ext cx="8941347" cy="52085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743FC8-F27B-4FEC-83DD-3AB56C5A5D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717" t="33949" r="37065" b="27322"/>
          <a:stretch/>
        </p:blipFill>
        <p:spPr>
          <a:xfrm>
            <a:off x="1603513" y="3973959"/>
            <a:ext cx="4293705" cy="26547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43932A-1FC8-45A2-80CE-A8384BB742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239" t="44453" r="26413" b="24239"/>
          <a:stretch/>
        </p:blipFill>
        <p:spPr>
          <a:xfrm>
            <a:off x="6471751" y="4482658"/>
            <a:ext cx="2968488" cy="214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7198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Moje Znanje">
      <a:majorFont>
        <a:latin typeface="Berlin Sans FB"/>
        <a:ea typeface=""/>
        <a:cs typeface=""/>
      </a:majorFont>
      <a:minorFont>
        <a:latin typeface="Berlin Sans FB"/>
        <a:ea typeface=""/>
        <a:cs typeface="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je Znanje PowerPoint template" id="{EE203216-807A-4B81-9BEA-6D212EA3C112}" vid="{253455AD-3734-4BB4-BFB2-9F06F96C7CE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MojeZnanje_PPT_template</Template>
  <TotalTime>167</TotalTime>
  <Words>116</Words>
  <Application>Microsoft Office PowerPoint</Application>
  <PresentationFormat>Widescreen</PresentationFormat>
  <Paragraphs>30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Berlin Sans FB</vt:lpstr>
      <vt:lpstr>Gill Sans MT</vt:lpstr>
      <vt:lpstr>Wingdings</vt:lpstr>
      <vt:lpstr>Badge</vt:lpstr>
      <vt:lpstr>Uvod v SPSS</vt:lpstr>
      <vt:lpstr>danes bomo...</vt:lpstr>
      <vt:lpstr>Independent samples t-test</vt:lpstr>
      <vt:lpstr>Preverjanje normalnosti</vt:lpstr>
      <vt:lpstr>Preverjanje normalnosti</vt:lpstr>
      <vt:lpstr>Iskanje outliera</vt:lpstr>
      <vt:lpstr>Iskanje outliera</vt:lpstr>
      <vt:lpstr>Iskanje outliera</vt:lpstr>
      <vt:lpstr>Independent samples t-test</vt:lpstr>
      <vt:lpstr>Independent samples t-test</vt:lpstr>
      <vt:lpstr>Analysis of variance – anova</vt:lpstr>
      <vt:lpstr>Analysis of variance – anova</vt:lpstr>
      <vt:lpstr>Analysis of variance – anova</vt:lpstr>
      <vt:lpstr>Analysis of variance – anova</vt:lpstr>
      <vt:lpstr>Analysis of variance – anova</vt:lpstr>
      <vt:lpstr>Analysis of covariance – ancova</vt:lpstr>
      <vt:lpstr>Analysis of covariance – ancova</vt:lpstr>
      <vt:lpstr>Analysis of covariance – ancova</vt:lpstr>
      <vt:lpstr>Analysis of covariance – ancova</vt:lpstr>
      <vt:lpstr>VAJICE</vt:lpstr>
      <vt:lpstr>Hvala za vašo pozornost!    Vprašanja?</vt:lpstr>
      <vt:lpstr>Upam, da smo se kaj naučili in, da ste se lepo imeli    do naslednjega srečanja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Uvod v SPSS</dc:title>
  <dc:creator>Luka Radicevic</dc:creator>
  <cp:lastModifiedBy>Luka Radicevic</cp:lastModifiedBy>
  <cp:revision>73</cp:revision>
  <dcterms:created xsi:type="dcterms:W3CDTF">2018-03-21T12:53:28Z</dcterms:created>
  <dcterms:modified xsi:type="dcterms:W3CDTF">2018-05-10T14:20:00Z</dcterms:modified>
</cp:coreProperties>
</file>