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4" r:id="rId1"/>
  </p:sldMasterIdLst>
  <p:sldIdLst>
    <p:sldId id="256" r:id="rId2"/>
    <p:sldId id="259" r:id="rId3"/>
    <p:sldId id="257" r:id="rId4"/>
    <p:sldId id="272" r:id="rId5"/>
    <p:sldId id="273" r:id="rId6"/>
    <p:sldId id="274" r:id="rId7"/>
    <p:sldId id="275" r:id="rId8"/>
    <p:sldId id="276" r:id="rId9"/>
    <p:sldId id="277" r:id="rId10"/>
    <p:sldId id="278" r:id="rId11"/>
    <p:sldId id="279" r:id="rId12"/>
    <p:sldId id="280" r:id="rId13"/>
    <p:sldId id="281" r:id="rId14"/>
    <p:sldId id="282" r:id="rId15"/>
    <p:sldId id="283" r:id="rId16"/>
    <p:sldId id="284" r:id="rId17"/>
    <p:sldId id="285" r:id="rId18"/>
    <p:sldId id="287" r:id="rId19"/>
    <p:sldId id="288" r:id="rId20"/>
    <p:sldId id="289" r:id="rId21"/>
    <p:sldId id="290" r:id="rId22"/>
    <p:sldId id="291" r:id="rId23"/>
    <p:sldId id="286" r:id="rId24"/>
    <p:sldId id="292" r:id="rId25"/>
    <p:sldId id="293" r:id="rId26"/>
    <p:sldId id="294" r:id="rId27"/>
    <p:sldId id="295" r:id="rId28"/>
    <p:sldId id="296" r:id="rId29"/>
    <p:sldId id="271" r:id="rId30"/>
    <p:sldId id="263" r:id="rId31"/>
    <p:sldId id="268"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147" autoAdjust="0"/>
    <p:restoredTop sz="94660"/>
  </p:normalViewPr>
  <p:slideViewPr>
    <p:cSldViewPr snapToGrid="0">
      <p:cViewPr varScale="1">
        <p:scale>
          <a:sx n="72" d="100"/>
          <a:sy n="72" d="100"/>
        </p:scale>
        <p:origin x="45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r>
              <a:rPr lang="sl-SI"/>
              <a:t>Housing Co. d.o.o.</a:t>
            </a:r>
            <a:endParaRPr lang="sl-SI" dirty="0"/>
          </a:p>
        </p:txBody>
      </p:sp>
      <p:sp>
        <p:nvSpPr>
          <p:cNvPr id="8" name="Footer Placeholder 7"/>
          <p:cNvSpPr>
            <a:spLocks noGrp="1"/>
          </p:cNvSpPr>
          <p:nvPr>
            <p:ph type="ftr" sz="quarter" idx="11"/>
          </p:nvPr>
        </p:nvSpPr>
        <p:spPr/>
        <p:txBody>
          <a:bodyPr/>
          <a:lstStyle/>
          <a:p>
            <a:r>
              <a:rPr lang="sl-SI"/>
              <a:t>www.mojeznanje.si</a:t>
            </a:r>
            <a:endParaRPr lang="sl-SI"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58716" y="5673725"/>
            <a:ext cx="1038225" cy="1047750"/>
          </a:xfrm>
          <a:prstGeom prst="rect">
            <a:avLst/>
          </a:prstGeom>
        </p:spPr>
      </p:pic>
    </p:spTree>
    <p:extLst>
      <p:ext uri="{BB962C8B-B14F-4D97-AF65-F5344CB8AC3E}">
        <p14:creationId xmlns:p14="http://schemas.microsoft.com/office/powerpoint/2010/main" val="2099798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sl-SI"/>
              <a:t>Housing Co. d.o.o.</a:t>
            </a:r>
            <a:endParaRPr lang="sl-SI" dirty="0"/>
          </a:p>
        </p:txBody>
      </p:sp>
      <p:sp>
        <p:nvSpPr>
          <p:cNvPr id="8" name="Footer Placeholder 7"/>
          <p:cNvSpPr>
            <a:spLocks noGrp="1"/>
          </p:cNvSpPr>
          <p:nvPr>
            <p:ph type="ftr" sz="quarter" idx="11"/>
          </p:nvPr>
        </p:nvSpPr>
        <p:spPr/>
        <p:txBody>
          <a:bodyPr/>
          <a:lstStyle/>
          <a:p>
            <a:r>
              <a:rPr lang="sl-SI"/>
              <a:t>www.mojeznanje.si</a:t>
            </a:r>
            <a:endParaRPr lang="sl-SI" dirty="0"/>
          </a:p>
        </p:txBody>
      </p:sp>
    </p:spTree>
    <p:extLst>
      <p:ext uri="{BB962C8B-B14F-4D97-AF65-F5344CB8AC3E}">
        <p14:creationId xmlns:p14="http://schemas.microsoft.com/office/powerpoint/2010/main" val="1385401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sl-SI"/>
              <a:t>Housing Co. d.o.o.</a:t>
            </a:r>
            <a:endParaRPr lang="sl-SI" dirty="0"/>
          </a:p>
        </p:txBody>
      </p:sp>
      <p:sp>
        <p:nvSpPr>
          <p:cNvPr id="8" name="Footer Placeholder 7"/>
          <p:cNvSpPr>
            <a:spLocks noGrp="1"/>
          </p:cNvSpPr>
          <p:nvPr>
            <p:ph type="ftr" sz="quarter" idx="11"/>
          </p:nvPr>
        </p:nvSpPr>
        <p:spPr/>
        <p:txBody>
          <a:bodyPr/>
          <a:lstStyle/>
          <a:p>
            <a:r>
              <a:rPr lang="sl-SI"/>
              <a:t>www.mojeznanje.si</a:t>
            </a:r>
            <a:endParaRPr lang="sl-SI" dirty="0"/>
          </a:p>
        </p:txBody>
      </p:sp>
    </p:spTree>
    <p:extLst>
      <p:ext uri="{BB962C8B-B14F-4D97-AF65-F5344CB8AC3E}">
        <p14:creationId xmlns:p14="http://schemas.microsoft.com/office/powerpoint/2010/main" val="1162074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sl-SI"/>
              <a:t>Housing Co. d.o.o.</a:t>
            </a:r>
            <a:endParaRPr lang="sl-SI" dirty="0"/>
          </a:p>
        </p:txBody>
      </p:sp>
      <p:sp>
        <p:nvSpPr>
          <p:cNvPr id="8" name="Footer Placeholder 7"/>
          <p:cNvSpPr>
            <a:spLocks noGrp="1"/>
          </p:cNvSpPr>
          <p:nvPr>
            <p:ph type="ftr" sz="quarter" idx="11"/>
          </p:nvPr>
        </p:nvSpPr>
        <p:spPr/>
        <p:txBody>
          <a:bodyPr/>
          <a:lstStyle/>
          <a:p>
            <a:r>
              <a:rPr lang="sl-SI"/>
              <a:t>www.mojeznanje.si</a:t>
            </a:r>
            <a:endParaRPr lang="sl-SI" dirty="0"/>
          </a:p>
        </p:txBody>
      </p:sp>
    </p:spTree>
    <p:extLst>
      <p:ext uri="{BB962C8B-B14F-4D97-AF65-F5344CB8AC3E}">
        <p14:creationId xmlns:p14="http://schemas.microsoft.com/office/powerpoint/2010/main" val="2719204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
        <p:nvSpPr>
          <p:cNvPr id="8" name="Date Placeholder 7"/>
          <p:cNvSpPr>
            <a:spLocks noGrp="1"/>
          </p:cNvSpPr>
          <p:nvPr>
            <p:ph type="dt" sz="half" idx="10"/>
          </p:nvPr>
        </p:nvSpPr>
        <p:spPr/>
        <p:txBody>
          <a:bodyPr/>
          <a:lstStyle/>
          <a:p>
            <a:r>
              <a:rPr lang="sl-SI"/>
              <a:t>Housing Co. d.o.o.</a:t>
            </a:r>
            <a:endParaRPr lang="sl-SI" dirty="0"/>
          </a:p>
        </p:txBody>
      </p:sp>
      <p:sp>
        <p:nvSpPr>
          <p:cNvPr id="9" name="Footer Placeholder 8"/>
          <p:cNvSpPr>
            <a:spLocks noGrp="1"/>
          </p:cNvSpPr>
          <p:nvPr>
            <p:ph type="ftr" sz="quarter" idx="11"/>
          </p:nvPr>
        </p:nvSpPr>
        <p:spPr/>
        <p:txBody>
          <a:bodyPr/>
          <a:lstStyle/>
          <a:p>
            <a:r>
              <a:rPr lang="sl-SI"/>
              <a:t>www.mojeznanje.si</a:t>
            </a:r>
            <a:endParaRPr lang="sl-SI"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5269" y="2905125"/>
            <a:ext cx="1038225" cy="1047750"/>
          </a:xfrm>
          <a:prstGeom prst="rect">
            <a:avLst/>
          </a:prstGeom>
        </p:spPr>
      </p:pic>
    </p:spTree>
    <p:extLst>
      <p:ext uri="{BB962C8B-B14F-4D97-AF65-F5344CB8AC3E}">
        <p14:creationId xmlns:p14="http://schemas.microsoft.com/office/powerpoint/2010/main" val="38246211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r>
              <a:rPr lang="sl-SI"/>
              <a:t>Housing Co. d.o.o.</a:t>
            </a:r>
            <a:endParaRPr lang="sl-SI" dirty="0"/>
          </a:p>
        </p:txBody>
      </p:sp>
      <p:sp>
        <p:nvSpPr>
          <p:cNvPr id="9" name="Footer Placeholder 8"/>
          <p:cNvSpPr>
            <a:spLocks noGrp="1"/>
          </p:cNvSpPr>
          <p:nvPr>
            <p:ph type="ftr" sz="quarter" idx="11"/>
          </p:nvPr>
        </p:nvSpPr>
        <p:spPr/>
        <p:txBody>
          <a:bodyPr/>
          <a:lstStyle/>
          <a:p>
            <a:r>
              <a:rPr lang="sl-SI"/>
              <a:t>www.mojeznanje.si</a:t>
            </a:r>
            <a:endParaRPr lang="sl-SI" dirty="0"/>
          </a:p>
        </p:txBody>
      </p:sp>
    </p:spTree>
    <p:extLst>
      <p:ext uri="{BB962C8B-B14F-4D97-AF65-F5344CB8AC3E}">
        <p14:creationId xmlns:p14="http://schemas.microsoft.com/office/powerpoint/2010/main" val="1888380150"/>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9"/>
          <p:cNvSpPr>
            <a:spLocks noGrp="1"/>
          </p:cNvSpPr>
          <p:nvPr>
            <p:ph type="dt" sz="half" idx="10"/>
          </p:nvPr>
        </p:nvSpPr>
        <p:spPr/>
        <p:txBody>
          <a:bodyPr/>
          <a:lstStyle/>
          <a:p>
            <a:r>
              <a:rPr lang="sl-SI"/>
              <a:t>Housing Co. d.o.o.</a:t>
            </a:r>
            <a:endParaRPr lang="sl-SI" dirty="0"/>
          </a:p>
        </p:txBody>
      </p:sp>
      <p:sp>
        <p:nvSpPr>
          <p:cNvPr id="11" name="Footer Placeholder 10"/>
          <p:cNvSpPr>
            <a:spLocks noGrp="1"/>
          </p:cNvSpPr>
          <p:nvPr>
            <p:ph type="ftr" sz="quarter" idx="11"/>
          </p:nvPr>
        </p:nvSpPr>
        <p:spPr/>
        <p:txBody>
          <a:bodyPr/>
          <a:lstStyle/>
          <a:p>
            <a:r>
              <a:rPr lang="sl-SI"/>
              <a:t>www.mojeznanje.si</a:t>
            </a:r>
            <a:endParaRPr lang="sl-SI" dirty="0"/>
          </a:p>
        </p:txBody>
      </p:sp>
    </p:spTree>
    <p:extLst>
      <p:ext uri="{BB962C8B-B14F-4D97-AF65-F5344CB8AC3E}">
        <p14:creationId xmlns:p14="http://schemas.microsoft.com/office/powerpoint/2010/main" val="3207910671"/>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p:cNvSpPr>
            <a:spLocks noGrp="1"/>
          </p:cNvSpPr>
          <p:nvPr>
            <p:ph type="dt" sz="half" idx="10"/>
          </p:nvPr>
        </p:nvSpPr>
        <p:spPr/>
        <p:txBody>
          <a:bodyPr/>
          <a:lstStyle/>
          <a:p>
            <a:r>
              <a:rPr lang="sl-SI"/>
              <a:t>Housing Co. d.o.o.</a:t>
            </a:r>
            <a:endParaRPr lang="sl-SI" dirty="0"/>
          </a:p>
        </p:txBody>
      </p:sp>
      <p:sp>
        <p:nvSpPr>
          <p:cNvPr id="7" name="Footer Placeholder 6"/>
          <p:cNvSpPr>
            <a:spLocks noGrp="1"/>
          </p:cNvSpPr>
          <p:nvPr>
            <p:ph type="ftr" sz="quarter" idx="11"/>
          </p:nvPr>
        </p:nvSpPr>
        <p:spPr/>
        <p:txBody>
          <a:bodyPr/>
          <a:lstStyle/>
          <a:p>
            <a:r>
              <a:rPr lang="sl-SI"/>
              <a:t>www.mojeznanje.si</a:t>
            </a:r>
            <a:endParaRPr lang="sl-SI" dirty="0"/>
          </a:p>
        </p:txBody>
      </p:sp>
    </p:spTree>
    <p:extLst>
      <p:ext uri="{BB962C8B-B14F-4D97-AF65-F5344CB8AC3E}">
        <p14:creationId xmlns:p14="http://schemas.microsoft.com/office/powerpoint/2010/main" val="3013494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sl-SI"/>
              <a:t>Housing Co. d.o.o.</a:t>
            </a:r>
            <a:endParaRPr lang="sl-SI" dirty="0"/>
          </a:p>
        </p:txBody>
      </p:sp>
      <p:sp>
        <p:nvSpPr>
          <p:cNvPr id="6" name="Footer Placeholder 5"/>
          <p:cNvSpPr>
            <a:spLocks noGrp="1"/>
          </p:cNvSpPr>
          <p:nvPr>
            <p:ph type="ftr" sz="quarter" idx="11"/>
          </p:nvPr>
        </p:nvSpPr>
        <p:spPr/>
        <p:txBody>
          <a:bodyPr/>
          <a:lstStyle/>
          <a:p>
            <a:r>
              <a:rPr lang="sl-SI"/>
              <a:t>www.mojeznanje.si</a:t>
            </a:r>
            <a:endParaRPr lang="sl-SI" dirty="0"/>
          </a:p>
        </p:txBody>
      </p:sp>
    </p:spTree>
    <p:extLst>
      <p:ext uri="{BB962C8B-B14F-4D97-AF65-F5344CB8AC3E}">
        <p14:creationId xmlns:p14="http://schemas.microsoft.com/office/powerpoint/2010/main" val="2339962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Date Placeholder 8"/>
          <p:cNvSpPr>
            <a:spLocks noGrp="1"/>
          </p:cNvSpPr>
          <p:nvPr>
            <p:ph type="dt" sz="half" idx="10"/>
          </p:nvPr>
        </p:nvSpPr>
        <p:spPr/>
        <p:txBody>
          <a:bodyPr/>
          <a:lstStyle/>
          <a:p>
            <a:r>
              <a:rPr lang="sl-SI"/>
              <a:t>Housing Co. d.o.o.</a:t>
            </a:r>
            <a:endParaRPr lang="sl-SI" dirty="0"/>
          </a:p>
        </p:txBody>
      </p:sp>
      <p:sp>
        <p:nvSpPr>
          <p:cNvPr id="10" name="Footer Placeholder 9"/>
          <p:cNvSpPr>
            <a:spLocks noGrp="1"/>
          </p:cNvSpPr>
          <p:nvPr>
            <p:ph type="ftr" sz="quarter" idx="11"/>
          </p:nvPr>
        </p:nvSpPr>
        <p:spPr/>
        <p:txBody>
          <a:bodyPr/>
          <a:lstStyle/>
          <a:p>
            <a:r>
              <a:rPr lang="sl-SI"/>
              <a:t>www.mojeznanje.si</a:t>
            </a:r>
            <a:endParaRPr lang="sl-SI" dirty="0"/>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68635" y="5673725"/>
            <a:ext cx="1038225" cy="1047750"/>
          </a:xfrm>
          <a:prstGeom prst="rect">
            <a:avLst/>
          </a:prstGeom>
        </p:spPr>
      </p:pic>
    </p:spTree>
    <p:extLst>
      <p:ext uri="{BB962C8B-B14F-4D97-AF65-F5344CB8AC3E}">
        <p14:creationId xmlns:p14="http://schemas.microsoft.com/office/powerpoint/2010/main" val="1581931273"/>
      </p:ext>
    </p:extLst>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7"/>
          <p:cNvSpPr>
            <a:spLocks noGrp="1"/>
          </p:cNvSpPr>
          <p:nvPr>
            <p:ph type="dt" sz="half" idx="10"/>
          </p:nvPr>
        </p:nvSpPr>
        <p:spPr/>
        <p:txBody>
          <a:bodyPr/>
          <a:lstStyle/>
          <a:p>
            <a:r>
              <a:rPr lang="sl-SI"/>
              <a:t>Housing Co. d.o.o.</a:t>
            </a:r>
            <a:endParaRPr lang="sl-SI" dirty="0"/>
          </a:p>
        </p:txBody>
      </p:sp>
      <p:sp>
        <p:nvSpPr>
          <p:cNvPr id="9" name="Footer Placeholder 8"/>
          <p:cNvSpPr>
            <a:spLocks noGrp="1"/>
          </p:cNvSpPr>
          <p:nvPr>
            <p:ph type="ftr" sz="quarter" idx="11"/>
          </p:nvPr>
        </p:nvSpPr>
        <p:spPr/>
        <p:txBody>
          <a:bodyPr/>
          <a:lstStyle/>
          <a:p>
            <a:r>
              <a:rPr lang="sl-SI"/>
              <a:t>www.mojeznanje.si</a:t>
            </a:r>
            <a:endParaRPr lang="sl-SI"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68635" y="5673725"/>
            <a:ext cx="1038225" cy="1047750"/>
          </a:xfrm>
          <a:prstGeom prst="rect">
            <a:avLst/>
          </a:prstGeom>
        </p:spPr>
      </p:pic>
    </p:spTree>
    <p:extLst>
      <p:ext uri="{BB962C8B-B14F-4D97-AF65-F5344CB8AC3E}">
        <p14:creationId xmlns:p14="http://schemas.microsoft.com/office/powerpoint/2010/main" val="2284514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r>
              <a:rPr lang="sl-SI"/>
              <a:t>Housing Co. d.o.o.</a:t>
            </a:r>
            <a:endParaRPr lang="sl-SI"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sl-SI"/>
              <a:t>www.mojeznanje.si</a:t>
            </a:r>
            <a:endParaRPr lang="sl-SI"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9" name="Picture 8"/>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315575" y="5646772"/>
            <a:ext cx="1038225" cy="1047750"/>
          </a:xfrm>
          <a:prstGeom prst="rect">
            <a:avLst/>
          </a:prstGeom>
        </p:spPr>
      </p:pic>
    </p:spTree>
    <p:extLst>
      <p:ext uri="{BB962C8B-B14F-4D97-AF65-F5344CB8AC3E}">
        <p14:creationId xmlns:p14="http://schemas.microsoft.com/office/powerpoint/2010/main" val="3090333930"/>
      </p:ext>
    </p:extLst>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l-SI" dirty="0"/>
              <a:t>Uvod v SPSS</a:t>
            </a:r>
          </a:p>
        </p:txBody>
      </p:sp>
      <p:sp>
        <p:nvSpPr>
          <p:cNvPr id="3" name="Subtitle 2"/>
          <p:cNvSpPr>
            <a:spLocks noGrp="1"/>
          </p:cNvSpPr>
          <p:nvPr>
            <p:ph type="subTitle" idx="1"/>
          </p:nvPr>
        </p:nvSpPr>
        <p:spPr>
          <a:xfrm>
            <a:off x="651289" y="5926187"/>
            <a:ext cx="8045373" cy="742279"/>
          </a:xfrm>
        </p:spPr>
        <p:txBody>
          <a:bodyPr/>
          <a:lstStyle/>
          <a:p>
            <a:pPr algn="l"/>
            <a:r>
              <a:rPr lang="sl-SI" dirty="0"/>
              <a:t>Luka radičević,</a:t>
            </a:r>
            <a:br>
              <a:rPr lang="sl-SI" dirty="0"/>
            </a:br>
            <a:r>
              <a:rPr lang="sl-SI" dirty="0"/>
              <a:t>študent mednarodnih odnosov</a:t>
            </a:r>
          </a:p>
        </p:txBody>
      </p:sp>
      <p:sp>
        <p:nvSpPr>
          <p:cNvPr id="4" name="Subtitle 2">
            <a:extLst>
              <a:ext uri="{FF2B5EF4-FFF2-40B4-BE49-F238E27FC236}">
                <a16:creationId xmlns:a16="http://schemas.microsoft.com/office/drawing/2014/main" id="{88B9EF97-3C42-4B44-B715-6BF80E74914D}"/>
              </a:ext>
            </a:extLst>
          </p:cNvPr>
          <p:cNvSpPr txBox="1">
            <a:spLocks/>
          </p:cNvSpPr>
          <p:nvPr/>
        </p:nvSpPr>
        <p:spPr>
          <a:xfrm>
            <a:off x="3917951" y="3920503"/>
            <a:ext cx="8045373" cy="742279"/>
          </a:xfrm>
          <a:prstGeom prst="rect">
            <a:avLst/>
          </a:prstGeom>
        </p:spPr>
        <p:txBody>
          <a:bodyPr vert="horz" lIns="91440" tIns="45720" rIns="91440" bIns="45720" rtlCol="0" anchor="t">
            <a:normAutofit/>
          </a:bodyPr>
          <a:lstStyle>
            <a:lvl1pPr marL="0" indent="0" algn="ctr" defTabSz="914400" rtl="0" eaLnBrk="1" latinLnBrk="0" hangingPunct="1">
              <a:lnSpc>
                <a:spcPct val="100000"/>
              </a:lnSpc>
              <a:spcBef>
                <a:spcPts val="700"/>
              </a:spcBef>
              <a:buClr>
                <a:schemeClr val="tx2"/>
              </a:buClr>
              <a:buFont typeface="Arial" panose="020B0604020202020204" pitchFamily="34" charset="0"/>
              <a:buNone/>
              <a:defRPr sz="2000" b="1" i="0" kern="1200" cap="all" spc="400" baseline="0">
                <a:solidFill>
                  <a:schemeClr val="tx2"/>
                </a:solidFill>
                <a:latin typeface="+mn-lt"/>
                <a:ea typeface="+mn-ea"/>
                <a:cs typeface="+mn-cs"/>
              </a:defRPr>
            </a:lvl1pPr>
            <a:lvl2pPr marL="457200" indent="0" algn="ctr" defTabSz="914400" rtl="0" eaLnBrk="1" latinLnBrk="0" hangingPunct="1">
              <a:lnSpc>
                <a:spcPct val="110000"/>
              </a:lnSpc>
              <a:spcBef>
                <a:spcPts val="700"/>
              </a:spcBef>
              <a:buClr>
                <a:schemeClr val="tx2"/>
              </a:buClr>
              <a:buFont typeface="Gill Sans MT" panose="020B0502020104020203" pitchFamily="34" charset="0"/>
              <a:buNone/>
              <a:defRPr sz="2000" kern="1200">
                <a:solidFill>
                  <a:schemeClr val="tx1">
                    <a:lumMod val="65000"/>
                    <a:lumOff val="35000"/>
                  </a:schemeClr>
                </a:solidFill>
                <a:latin typeface="+mn-lt"/>
                <a:ea typeface="+mn-ea"/>
                <a:cs typeface="+mn-cs"/>
              </a:defRPr>
            </a:lvl2pPr>
            <a:lvl3pPr marL="914400" indent="0" algn="ctr" defTabSz="914400" rtl="0" eaLnBrk="1" latinLnBrk="0" hangingPunct="1">
              <a:lnSpc>
                <a:spcPct val="110000"/>
              </a:lnSpc>
              <a:spcBef>
                <a:spcPts val="700"/>
              </a:spcBef>
              <a:buClr>
                <a:schemeClr val="tx2"/>
              </a:buClr>
              <a:buFont typeface="Arial" panose="020B0604020202020204" pitchFamily="34" charset="0"/>
              <a:buNone/>
              <a:defRPr sz="1800" kern="1200">
                <a:solidFill>
                  <a:schemeClr val="tx1">
                    <a:lumMod val="65000"/>
                    <a:lumOff val="35000"/>
                  </a:schemeClr>
                </a:solidFill>
                <a:latin typeface="+mn-lt"/>
                <a:ea typeface="+mn-ea"/>
                <a:cs typeface="+mn-cs"/>
              </a:defRPr>
            </a:lvl3pPr>
            <a:lvl4pPr marL="1371600" indent="0" algn="ctr" defTabSz="914400" rtl="0" eaLnBrk="1" latinLnBrk="0" hangingPunct="1">
              <a:lnSpc>
                <a:spcPct val="110000"/>
              </a:lnSpc>
              <a:spcBef>
                <a:spcPts val="700"/>
              </a:spcBef>
              <a:buClr>
                <a:schemeClr val="tx2"/>
              </a:buClr>
              <a:buFont typeface="Gill Sans MT" panose="020B0502020104020203" pitchFamily="34" charset="0"/>
              <a:buNone/>
              <a:defRPr sz="1600" kern="1200">
                <a:solidFill>
                  <a:schemeClr val="tx1">
                    <a:lumMod val="65000"/>
                    <a:lumOff val="35000"/>
                  </a:schemeClr>
                </a:solidFill>
                <a:latin typeface="+mn-lt"/>
                <a:ea typeface="+mn-ea"/>
                <a:cs typeface="+mn-cs"/>
              </a:defRPr>
            </a:lvl4pPr>
            <a:lvl5pPr marL="1828800" indent="0" algn="ctr" defTabSz="914400" rtl="0" eaLnBrk="1" latinLnBrk="0" hangingPunct="1">
              <a:lnSpc>
                <a:spcPct val="110000"/>
              </a:lnSpc>
              <a:spcBef>
                <a:spcPts val="700"/>
              </a:spcBef>
              <a:buClr>
                <a:schemeClr val="tx2"/>
              </a:buClr>
              <a:buFont typeface="Arial" panose="020B0604020202020204" pitchFamily="34" charset="0"/>
              <a:buNone/>
              <a:defRPr sz="1600" kern="1200">
                <a:solidFill>
                  <a:schemeClr val="tx1">
                    <a:lumMod val="65000"/>
                    <a:lumOff val="35000"/>
                  </a:schemeClr>
                </a:solidFill>
                <a:latin typeface="+mn-lt"/>
                <a:ea typeface="+mn-ea"/>
                <a:cs typeface="+mn-cs"/>
              </a:defRPr>
            </a:lvl5pPr>
            <a:lvl6pPr marL="2286000" indent="0" algn="ctr" defTabSz="914400" rtl="0" eaLnBrk="1" latinLnBrk="0" hangingPunct="1">
              <a:lnSpc>
                <a:spcPct val="110000"/>
              </a:lnSpc>
              <a:spcBef>
                <a:spcPts val="700"/>
              </a:spcBef>
              <a:buClr>
                <a:schemeClr val="tx2"/>
              </a:buClr>
              <a:buFont typeface="Gill Sans MT" panose="020B0502020104020203" pitchFamily="34" charset="0"/>
              <a:buNone/>
              <a:defRPr sz="1600" kern="1200">
                <a:solidFill>
                  <a:schemeClr val="tx1">
                    <a:lumMod val="65000"/>
                    <a:lumOff val="35000"/>
                  </a:schemeClr>
                </a:solidFill>
                <a:latin typeface="+mn-lt"/>
                <a:ea typeface="+mn-ea"/>
                <a:cs typeface="+mn-cs"/>
              </a:defRPr>
            </a:lvl6pPr>
            <a:lvl7pPr marL="2743200" indent="0" algn="ctr" defTabSz="914400" rtl="0" eaLnBrk="1" latinLnBrk="0" hangingPunct="1">
              <a:lnSpc>
                <a:spcPct val="110000"/>
              </a:lnSpc>
              <a:spcBef>
                <a:spcPts val="700"/>
              </a:spcBef>
              <a:buClr>
                <a:schemeClr val="tx2"/>
              </a:buClr>
              <a:buFont typeface="Arial" panose="020B0604020202020204" pitchFamily="34" charset="0"/>
              <a:buNone/>
              <a:defRPr sz="1600" kern="1200">
                <a:solidFill>
                  <a:schemeClr val="tx1">
                    <a:lumMod val="65000"/>
                    <a:lumOff val="35000"/>
                  </a:schemeClr>
                </a:solidFill>
                <a:latin typeface="+mn-lt"/>
                <a:ea typeface="+mn-ea"/>
                <a:cs typeface="+mn-cs"/>
              </a:defRPr>
            </a:lvl7pPr>
            <a:lvl8pPr marL="3200400" indent="0" algn="ctr" defTabSz="914400" rtl="0" eaLnBrk="1" latinLnBrk="0" hangingPunct="1">
              <a:lnSpc>
                <a:spcPct val="110000"/>
              </a:lnSpc>
              <a:spcBef>
                <a:spcPts val="700"/>
              </a:spcBef>
              <a:buClr>
                <a:schemeClr val="tx2"/>
              </a:buClr>
              <a:buFont typeface="Gill Sans MT" panose="020B0502020104020203" pitchFamily="34" charset="0"/>
              <a:buNone/>
              <a:defRPr sz="1600" kern="1200" baseline="0">
                <a:solidFill>
                  <a:schemeClr val="tx1">
                    <a:lumMod val="65000"/>
                    <a:lumOff val="35000"/>
                  </a:schemeClr>
                </a:solidFill>
                <a:latin typeface="+mn-lt"/>
                <a:ea typeface="+mn-ea"/>
                <a:cs typeface="+mn-cs"/>
              </a:defRPr>
            </a:lvl8pPr>
            <a:lvl9pPr marL="3657600" indent="0" algn="ctr" defTabSz="914400" rtl="0" eaLnBrk="1" latinLnBrk="0" hangingPunct="1">
              <a:lnSpc>
                <a:spcPct val="110000"/>
              </a:lnSpc>
              <a:spcBef>
                <a:spcPts val="700"/>
              </a:spcBef>
              <a:buClr>
                <a:schemeClr val="tx2"/>
              </a:buClr>
              <a:buFont typeface="Arial" panose="020B0604020202020204" pitchFamily="34" charset="0"/>
              <a:buNone/>
              <a:defRPr sz="1600" kern="1200" baseline="0">
                <a:solidFill>
                  <a:schemeClr val="tx1">
                    <a:lumMod val="65000"/>
                    <a:lumOff val="35000"/>
                  </a:schemeClr>
                </a:solidFill>
                <a:latin typeface="+mn-lt"/>
                <a:ea typeface="+mn-ea"/>
                <a:cs typeface="+mn-cs"/>
              </a:defRPr>
            </a:lvl9pPr>
          </a:lstStyle>
          <a:p>
            <a:pPr algn="l"/>
            <a:r>
              <a:rPr lang="sl-SI" dirty="0"/>
              <a:t>2. srečanje, 17. maj 2018</a:t>
            </a:r>
          </a:p>
        </p:txBody>
      </p:sp>
    </p:spTree>
    <p:extLst>
      <p:ext uri="{BB962C8B-B14F-4D97-AF65-F5344CB8AC3E}">
        <p14:creationId xmlns:p14="http://schemas.microsoft.com/office/powerpoint/2010/main" val="9671924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Osnovne statistične analize</a:t>
            </a:r>
            <a:endParaRPr lang="en-US" dirty="0"/>
          </a:p>
        </p:txBody>
      </p:sp>
      <p:graphicFrame>
        <p:nvGraphicFramePr>
          <p:cNvPr id="4" name="Content Placeholder 3">
            <a:extLst>
              <a:ext uri="{FF2B5EF4-FFF2-40B4-BE49-F238E27FC236}">
                <a16:creationId xmlns:a16="http://schemas.microsoft.com/office/drawing/2014/main" id="{AC0C7E27-2120-4D2B-ADFB-080CE7230F6D}"/>
              </a:ext>
            </a:extLst>
          </p:cNvPr>
          <p:cNvGraphicFramePr>
            <a:graphicFrameLocks noGrp="1"/>
          </p:cNvGraphicFramePr>
          <p:nvPr>
            <p:ph idx="1"/>
            <p:extLst>
              <p:ext uri="{D42A27DB-BD31-4B8C-83A1-F6EECF244321}">
                <p14:modId xmlns:p14="http://schemas.microsoft.com/office/powerpoint/2010/main" val="958866870"/>
              </p:ext>
            </p:extLst>
          </p:nvPr>
        </p:nvGraphicFramePr>
        <p:xfrm>
          <a:off x="1071750" y="2026449"/>
          <a:ext cx="10778674" cy="3161112"/>
        </p:xfrm>
        <a:graphic>
          <a:graphicData uri="http://schemas.openxmlformats.org/drawingml/2006/table">
            <a:tbl>
              <a:tblPr firstRow="1" bandRow="1">
                <a:tableStyleId>{5C22544A-7EE6-4342-B048-85BDC9FD1C3A}</a:tableStyleId>
              </a:tblPr>
              <a:tblGrid>
                <a:gridCol w="5389337">
                  <a:extLst>
                    <a:ext uri="{9D8B030D-6E8A-4147-A177-3AD203B41FA5}">
                      <a16:colId xmlns:a16="http://schemas.microsoft.com/office/drawing/2014/main" val="3712606780"/>
                    </a:ext>
                  </a:extLst>
                </a:gridCol>
                <a:gridCol w="5389337">
                  <a:extLst>
                    <a:ext uri="{9D8B030D-6E8A-4147-A177-3AD203B41FA5}">
                      <a16:colId xmlns:a16="http://schemas.microsoft.com/office/drawing/2014/main" val="507442358"/>
                    </a:ext>
                  </a:extLst>
                </a:gridCol>
              </a:tblGrid>
              <a:tr h="458138">
                <a:tc>
                  <a:txBody>
                    <a:bodyPr/>
                    <a:lstStyle/>
                    <a:p>
                      <a:r>
                        <a:rPr lang="en-US" dirty="0" err="1"/>
                        <a:t>Primeri</a:t>
                      </a:r>
                      <a:r>
                        <a:rPr lang="en-US" dirty="0"/>
                        <a:t> </a:t>
                      </a:r>
                      <a:r>
                        <a:rPr lang="en-US" dirty="0" err="1"/>
                        <a:t>univariatne</a:t>
                      </a:r>
                      <a:r>
                        <a:rPr lang="en-US" dirty="0"/>
                        <a:t> </a:t>
                      </a:r>
                      <a:r>
                        <a:rPr lang="en-US" dirty="0" err="1"/>
                        <a:t>statistične</a:t>
                      </a:r>
                      <a:r>
                        <a:rPr lang="en-US" dirty="0"/>
                        <a:t> </a:t>
                      </a:r>
                      <a:r>
                        <a:rPr lang="en-US" dirty="0" err="1"/>
                        <a:t>analiz</a:t>
                      </a:r>
                      <a:r>
                        <a:rPr lang="sr-Latn-RS" dirty="0"/>
                        <a:t>e</a:t>
                      </a:r>
                      <a:endParaRPr lang="en-US" dirty="0"/>
                    </a:p>
                  </a:txBody>
                  <a:tcPr/>
                </a:tc>
                <a:tc>
                  <a:txBody>
                    <a:bodyPr/>
                    <a:lstStyle/>
                    <a:p>
                      <a:r>
                        <a:rPr lang="sr-Latn-RS" dirty="0"/>
                        <a:t>Procedura v SPSS-u</a:t>
                      </a:r>
                      <a:endParaRPr lang="en-US" dirty="0"/>
                    </a:p>
                  </a:txBody>
                  <a:tcPr/>
                </a:tc>
                <a:extLst>
                  <a:ext uri="{0D108BD9-81ED-4DB2-BD59-A6C34878D82A}">
                    <a16:rowId xmlns:a16="http://schemas.microsoft.com/office/drawing/2014/main" val="3773503603"/>
                  </a:ext>
                </a:extLst>
              </a:tr>
              <a:tr h="1490019">
                <a:tc>
                  <a:txBody>
                    <a:bodyPr/>
                    <a:lstStyle/>
                    <a:p>
                      <a:r>
                        <a:rPr lang="en-US" dirty="0" err="1"/>
                        <a:t>Opisne</a:t>
                      </a:r>
                      <a:r>
                        <a:rPr lang="en-US" dirty="0"/>
                        <a:t> </a:t>
                      </a:r>
                      <a:r>
                        <a:rPr lang="en-US" dirty="0" err="1"/>
                        <a:t>statistike</a:t>
                      </a:r>
                      <a:r>
                        <a:rPr lang="en-US" dirty="0"/>
                        <a:t>: </a:t>
                      </a:r>
                      <a:r>
                        <a:rPr lang="en-US" dirty="0" err="1"/>
                        <a:t>Kvantili</a:t>
                      </a:r>
                      <a:r>
                        <a:rPr lang="en-US" dirty="0"/>
                        <a:t>, </a:t>
                      </a:r>
                      <a:r>
                        <a:rPr lang="en-US" dirty="0" err="1"/>
                        <a:t>srednje</a:t>
                      </a:r>
                      <a:r>
                        <a:rPr lang="en-US" dirty="0"/>
                        <a:t> </a:t>
                      </a:r>
                      <a:r>
                        <a:rPr lang="en-US" dirty="0" err="1"/>
                        <a:t>vrednosti</a:t>
                      </a:r>
                      <a:r>
                        <a:rPr lang="en-US" dirty="0"/>
                        <a:t>, mere </a:t>
                      </a:r>
                      <a:r>
                        <a:rPr lang="en-US" dirty="0" err="1"/>
                        <a:t>variabilnosti</a:t>
                      </a:r>
                      <a:r>
                        <a:rPr lang="en-US" dirty="0"/>
                        <a:t> (</a:t>
                      </a:r>
                      <a:r>
                        <a:rPr lang="en-US" dirty="0" err="1"/>
                        <a:t>razpršenosti</a:t>
                      </a:r>
                      <a:r>
                        <a:rPr lang="en-US" dirty="0"/>
                        <a:t>), </a:t>
                      </a:r>
                      <a:r>
                        <a:rPr lang="en-US" dirty="0" err="1"/>
                        <a:t>koeficienti</a:t>
                      </a:r>
                      <a:r>
                        <a:rPr lang="en-US" dirty="0"/>
                        <a:t> </a:t>
                      </a:r>
                      <a:r>
                        <a:rPr lang="en-US" dirty="0" err="1"/>
                        <a:t>asimetrije</a:t>
                      </a:r>
                      <a:r>
                        <a:rPr lang="en-US" dirty="0"/>
                        <a:t>, </a:t>
                      </a:r>
                      <a:r>
                        <a:rPr lang="en-US" dirty="0" err="1"/>
                        <a:t>sploščenosti</a:t>
                      </a:r>
                      <a:r>
                        <a:rPr lang="en-US" dirty="0"/>
                        <a:t> </a:t>
                      </a:r>
                    </a:p>
                  </a:txBody>
                  <a:tcPr anchor="ctr"/>
                </a:tc>
                <a:tc>
                  <a:txBody>
                    <a:bodyPr/>
                    <a:lstStyle/>
                    <a:p>
                      <a:r>
                        <a:rPr lang="en-US" i="1" dirty="0"/>
                        <a:t>Analyze – </a:t>
                      </a:r>
                      <a:r>
                        <a:rPr lang="en-US" i="1" dirty="0" err="1"/>
                        <a:t>Decriptive</a:t>
                      </a:r>
                      <a:r>
                        <a:rPr lang="en-US" i="1" dirty="0"/>
                        <a:t> statistics - Frequencies </a:t>
                      </a:r>
                      <a:endParaRPr lang="sr-Latn-RS" i="1" dirty="0"/>
                    </a:p>
                    <a:p>
                      <a:r>
                        <a:rPr lang="en-US" i="1" dirty="0"/>
                        <a:t>Analyze – </a:t>
                      </a:r>
                      <a:r>
                        <a:rPr lang="en-US" i="1" dirty="0" err="1"/>
                        <a:t>Decriptive</a:t>
                      </a:r>
                      <a:r>
                        <a:rPr lang="en-US" i="1" dirty="0"/>
                        <a:t> statistics – </a:t>
                      </a:r>
                      <a:r>
                        <a:rPr lang="en-US" i="1" dirty="0" err="1"/>
                        <a:t>Descriptives</a:t>
                      </a:r>
                      <a:r>
                        <a:rPr lang="en-US" i="1" dirty="0"/>
                        <a:t> </a:t>
                      </a:r>
                      <a:endParaRPr lang="sr-Latn-RS" i="1" dirty="0"/>
                    </a:p>
                    <a:p>
                      <a:r>
                        <a:rPr lang="en-US" i="1" dirty="0"/>
                        <a:t>Analyze – </a:t>
                      </a:r>
                      <a:r>
                        <a:rPr lang="en-US" i="1" dirty="0" err="1"/>
                        <a:t>Decriptive</a:t>
                      </a:r>
                      <a:r>
                        <a:rPr lang="en-US" i="1" dirty="0"/>
                        <a:t> statistics – Explore </a:t>
                      </a:r>
                      <a:endParaRPr lang="sr-Latn-RS" i="1" dirty="0"/>
                    </a:p>
                    <a:p>
                      <a:r>
                        <a:rPr lang="en-US" i="1" dirty="0"/>
                        <a:t>Analyze – Reports – Case Summaries  </a:t>
                      </a:r>
                    </a:p>
                  </a:txBody>
                  <a:tcPr anchor="ctr"/>
                </a:tc>
                <a:extLst>
                  <a:ext uri="{0D108BD9-81ED-4DB2-BD59-A6C34878D82A}">
                    <a16:rowId xmlns:a16="http://schemas.microsoft.com/office/drawing/2014/main" val="3594146050"/>
                  </a:ext>
                </a:extLst>
              </a:tr>
              <a:tr h="1212955">
                <a:tc>
                  <a:txBody>
                    <a:bodyPr/>
                    <a:lstStyle/>
                    <a:p>
                      <a:r>
                        <a:rPr lang="en-US" dirty="0" err="1"/>
                        <a:t>Inferenčna</a:t>
                      </a:r>
                      <a:r>
                        <a:rPr lang="en-US" dirty="0"/>
                        <a:t> </a:t>
                      </a:r>
                      <a:r>
                        <a:rPr lang="en-US" dirty="0" err="1"/>
                        <a:t>statistika</a:t>
                      </a:r>
                      <a:r>
                        <a:rPr lang="en-US" dirty="0"/>
                        <a:t>: interval </a:t>
                      </a:r>
                      <a:r>
                        <a:rPr lang="en-US" dirty="0" err="1"/>
                        <a:t>zaupanja</a:t>
                      </a:r>
                      <a:r>
                        <a:rPr lang="en-US" dirty="0"/>
                        <a:t> za </a:t>
                      </a:r>
                      <a:r>
                        <a:rPr lang="en-US" dirty="0" err="1"/>
                        <a:t>aritmetično</a:t>
                      </a:r>
                      <a:r>
                        <a:rPr lang="en-US" dirty="0"/>
                        <a:t> </a:t>
                      </a:r>
                      <a:r>
                        <a:rPr lang="en-US" dirty="0" err="1"/>
                        <a:t>sredino</a:t>
                      </a:r>
                      <a:r>
                        <a:rPr lang="en-US" dirty="0"/>
                        <a:t>, za </a:t>
                      </a:r>
                      <a:r>
                        <a:rPr lang="en-US" dirty="0" err="1"/>
                        <a:t>delež</a:t>
                      </a:r>
                      <a:endParaRPr lang="en-US" dirty="0"/>
                    </a:p>
                  </a:txBody>
                  <a:tcPr anchor="ctr"/>
                </a:tc>
                <a:tc>
                  <a:txBody>
                    <a:bodyPr/>
                    <a:lstStyle/>
                    <a:p>
                      <a:r>
                        <a:rPr lang="en-US" i="1" dirty="0"/>
                        <a:t>Analyze</a:t>
                      </a:r>
                      <a:r>
                        <a:rPr lang="en-US" dirty="0"/>
                        <a:t> – </a:t>
                      </a:r>
                      <a:r>
                        <a:rPr lang="en-US" i="1" dirty="0" err="1"/>
                        <a:t>Decriptive</a:t>
                      </a:r>
                      <a:r>
                        <a:rPr lang="en-US" i="1" dirty="0"/>
                        <a:t> statistics </a:t>
                      </a:r>
                      <a:r>
                        <a:rPr lang="en-US" dirty="0"/>
                        <a:t>– </a:t>
                      </a:r>
                      <a:r>
                        <a:rPr lang="en-US" i="1" dirty="0"/>
                        <a:t>Explore</a:t>
                      </a:r>
                      <a:r>
                        <a:rPr lang="en-US" dirty="0"/>
                        <a:t> </a:t>
                      </a:r>
                    </a:p>
                  </a:txBody>
                  <a:tcPr anchor="ctr"/>
                </a:tc>
                <a:extLst>
                  <a:ext uri="{0D108BD9-81ED-4DB2-BD59-A6C34878D82A}">
                    <a16:rowId xmlns:a16="http://schemas.microsoft.com/office/drawing/2014/main" val="4260956"/>
                  </a:ext>
                </a:extLst>
              </a:tr>
            </a:tbl>
          </a:graphicData>
        </a:graphic>
      </p:graphicFrame>
    </p:spTree>
    <p:extLst>
      <p:ext uri="{BB962C8B-B14F-4D97-AF65-F5344CB8AC3E}">
        <p14:creationId xmlns:p14="http://schemas.microsoft.com/office/powerpoint/2010/main" val="17780435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0510078-1AC5-47DA-9BBF-125D87A77883}"/>
              </a:ext>
            </a:extLst>
          </p:cNvPr>
          <p:cNvPicPr>
            <a:picLocks noChangeAspect="1"/>
          </p:cNvPicPr>
          <p:nvPr/>
        </p:nvPicPr>
        <p:blipFill rotWithShape="1">
          <a:blip r:embed="rId2"/>
          <a:srcRect l="10266" t="37827" r="23370" b="8246"/>
          <a:stretch/>
        </p:blipFill>
        <p:spPr>
          <a:xfrm>
            <a:off x="1251679" y="1746445"/>
            <a:ext cx="9111522" cy="4162678"/>
          </a:xfrm>
          <a:prstGeom prst="rect">
            <a:avLst/>
          </a:prstGeom>
        </p:spPr>
      </p:pic>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frequences</a:t>
            </a:r>
            <a:endParaRPr lang="en-US" dirty="0"/>
          </a:p>
        </p:txBody>
      </p:sp>
    </p:spTree>
    <p:extLst>
      <p:ext uri="{BB962C8B-B14F-4D97-AF65-F5344CB8AC3E}">
        <p14:creationId xmlns:p14="http://schemas.microsoft.com/office/powerpoint/2010/main" val="2490979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frequences</a:t>
            </a:r>
            <a:endParaRPr lang="en-US" dirty="0"/>
          </a:p>
        </p:txBody>
      </p:sp>
      <p:pic>
        <p:nvPicPr>
          <p:cNvPr id="4" name="Picture 3">
            <a:extLst>
              <a:ext uri="{FF2B5EF4-FFF2-40B4-BE49-F238E27FC236}">
                <a16:creationId xmlns:a16="http://schemas.microsoft.com/office/drawing/2014/main" id="{D2CCC6C3-CE4C-459D-ADFE-94A8BB2CB197}"/>
              </a:ext>
            </a:extLst>
          </p:cNvPr>
          <p:cNvPicPr>
            <a:picLocks noChangeAspect="1"/>
          </p:cNvPicPr>
          <p:nvPr/>
        </p:nvPicPr>
        <p:blipFill rotWithShape="1">
          <a:blip r:embed="rId2"/>
          <a:srcRect l="22283" t="29555" r="32608" b="17473"/>
          <a:stretch/>
        </p:blipFill>
        <p:spPr>
          <a:xfrm>
            <a:off x="2066688" y="1637072"/>
            <a:ext cx="7328452" cy="4838543"/>
          </a:xfrm>
          <a:prstGeom prst="rect">
            <a:avLst/>
          </a:prstGeom>
        </p:spPr>
      </p:pic>
    </p:spTree>
    <p:extLst>
      <p:ext uri="{BB962C8B-B14F-4D97-AF65-F5344CB8AC3E}">
        <p14:creationId xmlns:p14="http://schemas.microsoft.com/office/powerpoint/2010/main" val="1218993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frequences</a:t>
            </a:r>
            <a:endParaRPr lang="en-US" dirty="0"/>
          </a:p>
        </p:txBody>
      </p:sp>
      <p:pic>
        <p:nvPicPr>
          <p:cNvPr id="3" name="Picture 2">
            <a:extLst>
              <a:ext uri="{FF2B5EF4-FFF2-40B4-BE49-F238E27FC236}">
                <a16:creationId xmlns:a16="http://schemas.microsoft.com/office/drawing/2014/main" id="{E6B29B44-8095-45A2-99AF-607C938A77D4}"/>
              </a:ext>
            </a:extLst>
          </p:cNvPr>
          <p:cNvPicPr>
            <a:picLocks noChangeAspect="1"/>
          </p:cNvPicPr>
          <p:nvPr/>
        </p:nvPicPr>
        <p:blipFill rotWithShape="1">
          <a:blip r:embed="rId2"/>
          <a:srcRect l="22283" t="21436" r="23260" b="25205"/>
          <a:stretch/>
        </p:blipFill>
        <p:spPr>
          <a:xfrm>
            <a:off x="1234788" y="1649428"/>
            <a:ext cx="8992252" cy="4953816"/>
          </a:xfrm>
          <a:prstGeom prst="rect">
            <a:avLst/>
          </a:prstGeom>
        </p:spPr>
      </p:pic>
    </p:spTree>
    <p:extLst>
      <p:ext uri="{BB962C8B-B14F-4D97-AF65-F5344CB8AC3E}">
        <p14:creationId xmlns:p14="http://schemas.microsoft.com/office/powerpoint/2010/main" val="4738304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descriptives</a:t>
            </a:r>
            <a:endParaRPr lang="en-US" dirty="0"/>
          </a:p>
        </p:txBody>
      </p:sp>
      <p:pic>
        <p:nvPicPr>
          <p:cNvPr id="4" name="Picture 3">
            <a:extLst>
              <a:ext uri="{FF2B5EF4-FFF2-40B4-BE49-F238E27FC236}">
                <a16:creationId xmlns:a16="http://schemas.microsoft.com/office/drawing/2014/main" id="{CDDFFBDD-6927-4A9D-BFCB-B3F374E11649}"/>
              </a:ext>
            </a:extLst>
          </p:cNvPr>
          <p:cNvPicPr>
            <a:picLocks noChangeAspect="1"/>
          </p:cNvPicPr>
          <p:nvPr/>
        </p:nvPicPr>
        <p:blipFill rotWithShape="1">
          <a:blip r:embed="rId2"/>
          <a:srcRect l="10265" t="29361" r="29783" b="12446"/>
          <a:stretch/>
        </p:blipFill>
        <p:spPr>
          <a:xfrm>
            <a:off x="1251678" y="1762539"/>
            <a:ext cx="8875488" cy="4843670"/>
          </a:xfrm>
          <a:prstGeom prst="rect">
            <a:avLst/>
          </a:prstGeom>
        </p:spPr>
      </p:pic>
    </p:spTree>
    <p:extLst>
      <p:ext uri="{BB962C8B-B14F-4D97-AF65-F5344CB8AC3E}">
        <p14:creationId xmlns:p14="http://schemas.microsoft.com/office/powerpoint/2010/main" val="26949284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descriptives</a:t>
            </a:r>
            <a:endParaRPr lang="en-US" dirty="0"/>
          </a:p>
        </p:txBody>
      </p:sp>
      <p:pic>
        <p:nvPicPr>
          <p:cNvPr id="3" name="Picture 2">
            <a:extLst>
              <a:ext uri="{FF2B5EF4-FFF2-40B4-BE49-F238E27FC236}">
                <a16:creationId xmlns:a16="http://schemas.microsoft.com/office/drawing/2014/main" id="{B139BA91-3DEB-4FE7-B6BA-4BB643CCFAC0}"/>
              </a:ext>
            </a:extLst>
          </p:cNvPr>
          <p:cNvPicPr>
            <a:picLocks noChangeAspect="1"/>
          </p:cNvPicPr>
          <p:nvPr/>
        </p:nvPicPr>
        <p:blipFill rotWithShape="1">
          <a:blip r:embed="rId2"/>
          <a:srcRect l="10266" t="18341" r="26739" b="13219"/>
          <a:stretch/>
        </p:blipFill>
        <p:spPr>
          <a:xfrm>
            <a:off x="1579344" y="1649428"/>
            <a:ext cx="8303139" cy="5071719"/>
          </a:xfrm>
          <a:prstGeom prst="rect">
            <a:avLst/>
          </a:prstGeom>
        </p:spPr>
      </p:pic>
    </p:spTree>
    <p:extLst>
      <p:ext uri="{BB962C8B-B14F-4D97-AF65-F5344CB8AC3E}">
        <p14:creationId xmlns:p14="http://schemas.microsoft.com/office/powerpoint/2010/main" val="17096599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descriptives</a:t>
            </a:r>
            <a:endParaRPr lang="en-US" dirty="0"/>
          </a:p>
        </p:txBody>
      </p:sp>
      <p:pic>
        <p:nvPicPr>
          <p:cNvPr id="4" name="Picture 3">
            <a:extLst>
              <a:ext uri="{FF2B5EF4-FFF2-40B4-BE49-F238E27FC236}">
                <a16:creationId xmlns:a16="http://schemas.microsoft.com/office/drawing/2014/main" id="{4455AC63-8153-4B69-9899-20F16E21BFC5}"/>
              </a:ext>
            </a:extLst>
          </p:cNvPr>
          <p:cNvPicPr>
            <a:picLocks noChangeAspect="1"/>
          </p:cNvPicPr>
          <p:nvPr/>
        </p:nvPicPr>
        <p:blipFill rotWithShape="1">
          <a:blip r:embed="rId2"/>
          <a:srcRect l="10265" t="21822" r="13696" b="14572"/>
          <a:stretch/>
        </p:blipFill>
        <p:spPr>
          <a:xfrm>
            <a:off x="933625" y="1649427"/>
            <a:ext cx="9389817" cy="4416059"/>
          </a:xfrm>
          <a:prstGeom prst="rect">
            <a:avLst/>
          </a:prstGeom>
        </p:spPr>
      </p:pic>
    </p:spTree>
    <p:extLst>
      <p:ext uri="{BB962C8B-B14F-4D97-AF65-F5344CB8AC3E}">
        <p14:creationId xmlns:p14="http://schemas.microsoft.com/office/powerpoint/2010/main" val="29054611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case summaries</a:t>
            </a:r>
            <a:endParaRPr lang="en-US" dirty="0"/>
          </a:p>
        </p:txBody>
      </p:sp>
      <p:pic>
        <p:nvPicPr>
          <p:cNvPr id="3" name="Picture 2">
            <a:extLst>
              <a:ext uri="{FF2B5EF4-FFF2-40B4-BE49-F238E27FC236}">
                <a16:creationId xmlns:a16="http://schemas.microsoft.com/office/drawing/2014/main" id="{D9817DAE-26D8-4D32-82BB-CD8090106A4D}"/>
              </a:ext>
            </a:extLst>
          </p:cNvPr>
          <p:cNvPicPr>
            <a:picLocks noChangeAspect="1"/>
          </p:cNvPicPr>
          <p:nvPr/>
        </p:nvPicPr>
        <p:blipFill rotWithShape="1">
          <a:blip r:embed="rId2"/>
          <a:srcRect l="16739" t="19309" r="28370" b="18439"/>
          <a:stretch/>
        </p:blipFill>
        <p:spPr>
          <a:xfrm>
            <a:off x="1643595" y="1649428"/>
            <a:ext cx="8024844" cy="5116830"/>
          </a:xfrm>
          <a:prstGeom prst="rect">
            <a:avLst/>
          </a:prstGeom>
        </p:spPr>
      </p:pic>
    </p:spTree>
    <p:extLst>
      <p:ext uri="{BB962C8B-B14F-4D97-AF65-F5344CB8AC3E}">
        <p14:creationId xmlns:p14="http://schemas.microsoft.com/office/powerpoint/2010/main" val="32945063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case summaries</a:t>
            </a:r>
            <a:endParaRPr lang="en-US" dirty="0"/>
          </a:p>
        </p:txBody>
      </p:sp>
      <p:pic>
        <p:nvPicPr>
          <p:cNvPr id="4" name="Picture 3">
            <a:extLst>
              <a:ext uri="{FF2B5EF4-FFF2-40B4-BE49-F238E27FC236}">
                <a16:creationId xmlns:a16="http://schemas.microsoft.com/office/drawing/2014/main" id="{A24477CC-E245-40D3-99D5-C7651ACC103A}"/>
              </a:ext>
            </a:extLst>
          </p:cNvPr>
          <p:cNvPicPr>
            <a:picLocks noChangeAspect="1"/>
          </p:cNvPicPr>
          <p:nvPr/>
        </p:nvPicPr>
        <p:blipFill rotWithShape="1">
          <a:blip r:embed="rId2"/>
          <a:srcRect l="16848" t="12929" r="17935" b="16059"/>
          <a:stretch/>
        </p:blipFill>
        <p:spPr>
          <a:xfrm>
            <a:off x="1536601" y="1639518"/>
            <a:ext cx="8388626" cy="5135373"/>
          </a:xfrm>
          <a:prstGeom prst="rect">
            <a:avLst/>
          </a:prstGeom>
        </p:spPr>
      </p:pic>
    </p:spTree>
    <p:extLst>
      <p:ext uri="{BB962C8B-B14F-4D97-AF65-F5344CB8AC3E}">
        <p14:creationId xmlns:p14="http://schemas.microsoft.com/office/powerpoint/2010/main" val="18562964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explore</a:t>
            </a:r>
            <a:endParaRPr lang="en-US" dirty="0"/>
          </a:p>
        </p:txBody>
      </p:sp>
      <p:pic>
        <p:nvPicPr>
          <p:cNvPr id="3" name="Picture 2">
            <a:extLst>
              <a:ext uri="{FF2B5EF4-FFF2-40B4-BE49-F238E27FC236}">
                <a16:creationId xmlns:a16="http://schemas.microsoft.com/office/drawing/2014/main" id="{14A97DBF-41BE-4B0C-ABA4-B0426ADCFFA3}"/>
              </a:ext>
            </a:extLst>
          </p:cNvPr>
          <p:cNvPicPr>
            <a:picLocks noChangeAspect="1"/>
          </p:cNvPicPr>
          <p:nvPr/>
        </p:nvPicPr>
        <p:blipFill rotWithShape="1">
          <a:blip r:embed="rId2"/>
          <a:srcRect l="16739" t="16059" r="29239" b="41058"/>
          <a:stretch/>
        </p:blipFill>
        <p:spPr>
          <a:xfrm>
            <a:off x="1238426" y="1751809"/>
            <a:ext cx="8971016" cy="4003739"/>
          </a:xfrm>
          <a:prstGeom prst="rect">
            <a:avLst/>
          </a:prstGeom>
        </p:spPr>
      </p:pic>
    </p:spTree>
    <p:extLst>
      <p:ext uri="{BB962C8B-B14F-4D97-AF65-F5344CB8AC3E}">
        <p14:creationId xmlns:p14="http://schemas.microsoft.com/office/powerpoint/2010/main" val="141822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1E0D5-288D-4AB4-8570-FDD1D87AFFA5}"/>
              </a:ext>
            </a:extLst>
          </p:cNvPr>
          <p:cNvSpPr>
            <a:spLocks noGrp="1"/>
          </p:cNvSpPr>
          <p:nvPr>
            <p:ph type="title"/>
          </p:nvPr>
        </p:nvSpPr>
        <p:spPr/>
        <p:txBody>
          <a:bodyPr/>
          <a:lstStyle/>
          <a:p>
            <a:r>
              <a:rPr lang="sr-Latn-RS" dirty="0"/>
              <a:t>danes bomo...</a:t>
            </a:r>
            <a:endParaRPr lang="en-US" dirty="0"/>
          </a:p>
        </p:txBody>
      </p:sp>
      <p:sp>
        <p:nvSpPr>
          <p:cNvPr id="3" name="Content Placeholder 2">
            <a:extLst>
              <a:ext uri="{FF2B5EF4-FFF2-40B4-BE49-F238E27FC236}">
                <a16:creationId xmlns:a16="http://schemas.microsoft.com/office/drawing/2014/main" id="{8BC66653-3641-4B1D-8CF1-5114B5F3B136}"/>
              </a:ext>
            </a:extLst>
          </p:cNvPr>
          <p:cNvSpPr>
            <a:spLocks noGrp="1"/>
          </p:cNvSpPr>
          <p:nvPr>
            <p:ph idx="1"/>
          </p:nvPr>
        </p:nvSpPr>
        <p:spPr>
          <a:xfrm>
            <a:off x="1251678" y="1708485"/>
            <a:ext cx="10178322" cy="4571999"/>
          </a:xfrm>
        </p:spPr>
        <p:txBody>
          <a:bodyPr>
            <a:noAutofit/>
          </a:bodyPr>
          <a:lstStyle/>
          <a:p>
            <a:r>
              <a:rPr lang="sr-Latn-RS" sz="2400" dirty="0"/>
              <a:t>Priprava podatkov za statistično obdelavo</a:t>
            </a:r>
          </a:p>
          <a:p>
            <a:endParaRPr lang="sr-Latn-RS" sz="2400" dirty="0"/>
          </a:p>
          <a:p>
            <a:r>
              <a:rPr lang="sr-Latn-RS" sz="2400"/>
              <a:t>Deskriptivna statistika, korelacije </a:t>
            </a:r>
            <a:r>
              <a:rPr lang="sr-Latn-RS" sz="2400" dirty="0"/>
              <a:t>in intervali poverenja, oz. značilnosti</a:t>
            </a:r>
          </a:p>
          <a:p>
            <a:pPr marL="0" indent="0">
              <a:buNone/>
            </a:pPr>
            <a:endParaRPr lang="sr-Latn-RS" sz="2400" dirty="0"/>
          </a:p>
        </p:txBody>
      </p:sp>
      <p:pic>
        <p:nvPicPr>
          <p:cNvPr id="4" name="Picture 3" descr="Ð ÐµÐ·ÑÐ»ÑÐ°Ñ ÑÐ»Ð¸ÐºÐ° Ð·Ð° statistika">
            <a:extLst>
              <a:ext uri="{FF2B5EF4-FFF2-40B4-BE49-F238E27FC236}">
                <a16:creationId xmlns:a16="http://schemas.microsoft.com/office/drawing/2014/main" id="{FC7686B2-2638-4F55-B088-23488C6D55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3105" y="3200617"/>
            <a:ext cx="4740965" cy="35557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42919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F51F1CE-ACA6-4F2C-86D5-750D4578B4EB}"/>
              </a:ext>
            </a:extLst>
          </p:cNvPr>
          <p:cNvPicPr>
            <a:picLocks noChangeAspect="1"/>
          </p:cNvPicPr>
          <p:nvPr/>
        </p:nvPicPr>
        <p:blipFill rotWithShape="1">
          <a:blip r:embed="rId2"/>
          <a:srcRect l="16848" t="11962" r="16196" b="5553"/>
          <a:stretch/>
        </p:blipFill>
        <p:spPr>
          <a:xfrm>
            <a:off x="1364974" y="1102452"/>
            <a:ext cx="8163340" cy="5653980"/>
          </a:xfrm>
          <a:prstGeom prst="rect">
            <a:avLst/>
          </a:prstGeom>
        </p:spPr>
      </p:pic>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explore</a:t>
            </a:r>
            <a:endParaRPr lang="en-US" dirty="0"/>
          </a:p>
        </p:txBody>
      </p:sp>
    </p:spTree>
    <p:extLst>
      <p:ext uri="{BB962C8B-B14F-4D97-AF65-F5344CB8AC3E}">
        <p14:creationId xmlns:p14="http://schemas.microsoft.com/office/powerpoint/2010/main" val="3742790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explore</a:t>
            </a:r>
            <a:endParaRPr lang="en-US" dirty="0"/>
          </a:p>
        </p:txBody>
      </p:sp>
      <p:pic>
        <p:nvPicPr>
          <p:cNvPr id="4" name="Picture 3">
            <a:extLst>
              <a:ext uri="{FF2B5EF4-FFF2-40B4-BE49-F238E27FC236}">
                <a16:creationId xmlns:a16="http://schemas.microsoft.com/office/drawing/2014/main" id="{21F87C4A-4551-437E-8F61-5BCE96B47497}"/>
              </a:ext>
            </a:extLst>
          </p:cNvPr>
          <p:cNvPicPr>
            <a:picLocks noChangeAspect="1"/>
          </p:cNvPicPr>
          <p:nvPr/>
        </p:nvPicPr>
        <p:blipFill rotWithShape="1">
          <a:blip r:embed="rId2"/>
          <a:srcRect l="16848" t="14282" r="22065" b="12446"/>
          <a:stretch/>
        </p:blipFill>
        <p:spPr>
          <a:xfrm>
            <a:off x="2007052" y="1649428"/>
            <a:ext cx="7447723" cy="5022574"/>
          </a:xfrm>
          <a:prstGeom prst="rect">
            <a:avLst/>
          </a:prstGeom>
        </p:spPr>
      </p:pic>
    </p:spTree>
    <p:extLst>
      <p:ext uri="{BB962C8B-B14F-4D97-AF65-F5344CB8AC3E}">
        <p14:creationId xmlns:p14="http://schemas.microsoft.com/office/powerpoint/2010/main" val="33186450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032F6C-BDDC-4A1B-A1D9-55CB831A0349}"/>
              </a:ext>
            </a:extLst>
          </p:cNvPr>
          <p:cNvPicPr>
            <a:picLocks noChangeAspect="1"/>
          </p:cNvPicPr>
          <p:nvPr/>
        </p:nvPicPr>
        <p:blipFill rotWithShape="1">
          <a:blip r:embed="rId2"/>
          <a:srcRect l="16739" t="12735" r="16087" b="9158"/>
          <a:stretch/>
        </p:blipFill>
        <p:spPr>
          <a:xfrm>
            <a:off x="1478594" y="1128451"/>
            <a:ext cx="8553301" cy="5591479"/>
          </a:xfrm>
          <a:prstGeom prst="rect">
            <a:avLst/>
          </a:prstGeom>
        </p:spPr>
      </p:pic>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explore</a:t>
            </a:r>
            <a:endParaRPr lang="en-US" dirty="0"/>
          </a:p>
        </p:txBody>
      </p:sp>
    </p:spTree>
    <p:extLst>
      <p:ext uri="{BB962C8B-B14F-4D97-AF65-F5344CB8AC3E}">
        <p14:creationId xmlns:p14="http://schemas.microsoft.com/office/powerpoint/2010/main" val="37142444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Osnovne statistične analize</a:t>
            </a:r>
            <a:endParaRPr lang="en-US" dirty="0"/>
          </a:p>
        </p:txBody>
      </p:sp>
      <p:graphicFrame>
        <p:nvGraphicFramePr>
          <p:cNvPr id="4" name="Content Placeholder 3">
            <a:extLst>
              <a:ext uri="{FF2B5EF4-FFF2-40B4-BE49-F238E27FC236}">
                <a16:creationId xmlns:a16="http://schemas.microsoft.com/office/drawing/2014/main" id="{AC0C7E27-2120-4D2B-ADFB-080CE7230F6D}"/>
              </a:ext>
            </a:extLst>
          </p:cNvPr>
          <p:cNvGraphicFramePr>
            <a:graphicFrameLocks noGrp="1"/>
          </p:cNvGraphicFramePr>
          <p:nvPr>
            <p:ph idx="1"/>
            <p:extLst>
              <p:ext uri="{D42A27DB-BD31-4B8C-83A1-F6EECF244321}">
                <p14:modId xmlns:p14="http://schemas.microsoft.com/office/powerpoint/2010/main" val="3983459699"/>
              </p:ext>
            </p:extLst>
          </p:nvPr>
        </p:nvGraphicFramePr>
        <p:xfrm>
          <a:off x="1071750" y="1638069"/>
          <a:ext cx="10778674" cy="4837546"/>
        </p:xfrm>
        <a:graphic>
          <a:graphicData uri="http://schemas.openxmlformats.org/drawingml/2006/table">
            <a:tbl>
              <a:tblPr firstRow="1" bandRow="1">
                <a:tableStyleId>{5C22544A-7EE6-4342-B048-85BDC9FD1C3A}</a:tableStyleId>
              </a:tblPr>
              <a:tblGrid>
                <a:gridCol w="5389337">
                  <a:extLst>
                    <a:ext uri="{9D8B030D-6E8A-4147-A177-3AD203B41FA5}">
                      <a16:colId xmlns:a16="http://schemas.microsoft.com/office/drawing/2014/main" val="3712606780"/>
                    </a:ext>
                  </a:extLst>
                </a:gridCol>
                <a:gridCol w="5389337">
                  <a:extLst>
                    <a:ext uri="{9D8B030D-6E8A-4147-A177-3AD203B41FA5}">
                      <a16:colId xmlns:a16="http://schemas.microsoft.com/office/drawing/2014/main" val="507442358"/>
                    </a:ext>
                  </a:extLst>
                </a:gridCol>
              </a:tblGrid>
              <a:tr h="370840">
                <a:tc>
                  <a:txBody>
                    <a:bodyPr/>
                    <a:lstStyle/>
                    <a:p>
                      <a:r>
                        <a:rPr lang="sr-Latn-RS" dirty="0"/>
                        <a:t>B</a:t>
                      </a:r>
                      <a:r>
                        <a:rPr lang="en-US" dirty="0" err="1"/>
                        <a:t>ivariatne</a:t>
                      </a:r>
                      <a:r>
                        <a:rPr lang="en-US" dirty="0"/>
                        <a:t> </a:t>
                      </a:r>
                      <a:r>
                        <a:rPr lang="en-US" dirty="0" err="1"/>
                        <a:t>statistične</a:t>
                      </a:r>
                      <a:r>
                        <a:rPr lang="en-US" dirty="0"/>
                        <a:t> </a:t>
                      </a:r>
                      <a:r>
                        <a:rPr lang="en-US" dirty="0" err="1"/>
                        <a:t>analiz</a:t>
                      </a:r>
                      <a:r>
                        <a:rPr lang="sr-Latn-RS" dirty="0"/>
                        <a:t>e</a:t>
                      </a:r>
                      <a:endParaRPr lang="en-US" dirty="0"/>
                    </a:p>
                  </a:txBody>
                  <a:tcPr/>
                </a:tc>
                <a:tc>
                  <a:txBody>
                    <a:bodyPr/>
                    <a:lstStyle/>
                    <a:p>
                      <a:r>
                        <a:rPr lang="sr-Latn-RS" dirty="0"/>
                        <a:t>Procedura v SPSS-u</a:t>
                      </a:r>
                      <a:endParaRPr lang="en-US" dirty="0"/>
                    </a:p>
                  </a:txBody>
                  <a:tcPr/>
                </a:tc>
                <a:extLst>
                  <a:ext uri="{0D108BD9-81ED-4DB2-BD59-A6C34878D82A}">
                    <a16:rowId xmlns:a16="http://schemas.microsoft.com/office/drawing/2014/main" val="3773503603"/>
                  </a:ext>
                </a:extLst>
              </a:tr>
              <a:tr h="783988">
                <a:tc>
                  <a:txBody>
                    <a:bodyPr/>
                    <a:lstStyle/>
                    <a:p>
                      <a:r>
                        <a:rPr lang="en-US" dirty="0" err="1"/>
                        <a:t>Najprej</a:t>
                      </a:r>
                      <a:r>
                        <a:rPr lang="en-US" dirty="0"/>
                        <a:t> </a:t>
                      </a:r>
                      <a:r>
                        <a:rPr lang="en-US" dirty="0" err="1"/>
                        <a:t>naredimo</a:t>
                      </a:r>
                      <a:r>
                        <a:rPr lang="en-US" dirty="0"/>
                        <a:t> </a:t>
                      </a:r>
                      <a:r>
                        <a:rPr lang="en-US" dirty="0" err="1"/>
                        <a:t>univariatno</a:t>
                      </a:r>
                      <a:r>
                        <a:rPr lang="en-US" dirty="0"/>
                        <a:t> </a:t>
                      </a:r>
                      <a:r>
                        <a:rPr lang="en-US" dirty="0" err="1"/>
                        <a:t>analizo</a:t>
                      </a:r>
                      <a:r>
                        <a:rPr lang="en-US" dirty="0"/>
                        <a:t> za </a:t>
                      </a:r>
                      <a:r>
                        <a:rPr lang="en-US" dirty="0" err="1"/>
                        <a:t>vse</a:t>
                      </a:r>
                      <a:r>
                        <a:rPr lang="en-US" dirty="0"/>
                        <a:t> </a:t>
                      </a:r>
                      <a:r>
                        <a:rPr lang="en-US" dirty="0" err="1"/>
                        <a:t>spremenljivke</a:t>
                      </a:r>
                      <a:r>
                        <a:rPr lang="en-US" dirty="0"/>
                        <a:t> (</a:t>
                      </a:r>
                      <a:r>
                        <a:rPr lang="en-US" dirty="0" err="1"/>
                        <a:t>če</a:t>
                      </a:r>
                      <a:r>
                        <a:rPr lang="en-US" dirty="0"/>
                        <a:t> je </a:t>
                      </a:r>
                      <a:r>
                        <a:rPr lang="en-US" dirty="0" err="1"/>
                        <a:t>smiselno</a:t>
                      </a:r>
                      <a:r>
                        <a:rPr lang="en-US" dirty="0"/>
                        <a:t>, </a:t>
                      </a:r>
                      <a:r>
                        <a:rPr lang="en-US" dirty="0" err="1"/>
                        <a:t>izpišemo</a:t>
                      </a:r>
                      <a:r>
                        <a:rPr lang="en-US" dirty="0"/>
                        <a:t> </a:t>
                      </a:r>
                      <a:r>
                        <a:rPr lang="en-US" dirty="0" err="1"/>
                        <a:t>frekvenčno</a:t>
                      </a:r>
                      <a:r>
                        <a:rPr lang="en-US" dirty="0"/>
                        <a:t> </a:t>
                      </a:r>
                      <a:r>
                        <a:rPr lang="en-US" dirty="0" err="1"/>
                        <a:t>porazdelitev</a:t>
                      </a:r>
                      <a:r>
                        <a:rPr lang="en-US" dirty="0"/>
                        <a:t>, </a:t>
                      </a:r>
                      <a:r>
                        <a:rPr lang="en-US" dirty="0" err="1"/>
                        <a:t>preverimo</a:t>
                      </a:r>
                      <a:r>
                        <a:rPr lang="en-US" dirty="0"/>
                        <a:t> in </a:t>
                      </a:r>
                      <a:r>
                        <a:rPr lang="en-US" dirty="0" err="1"/>
                        <a:t>določimo</a:t>
                      </a:r>
                      <a:r>
                        <a:rPr lang="en-US" dirty="0"/>
                        <a:t> </a:t>
                      </a:r>
                      <a:r>
                        <a:rPr lang="en-US" dirty="0" err="1"/>
                        <a:t>veljavne</a:t>
                      </a:r>
                      <a:r>
                        <a:rPr lang="en-US" dirty="0"/>
                        <a:t>/</a:t>
                      </a:r>
                      <a:r>
                        <a:rPr lang="en-US" dirty="0" err="1"/>
                        <a:t>manjkajoče</a:t>
                      </a:r>
                      <a:r>
                        <a:rPr lang="en-US" dirty="0"/>
                        <a:t> </a:t>
                      </a:r>
                      <a:r>
                        <a:rPr lang="en-US" dirty="0" err="1"/>
                        <a:t>vrednosti</a:t>
                      </a:r>
                      <a:r>
                        <a:rPr lang="en-US" dirty="0"/>
                        <a:t>, </a:t>
                      </a:r>
                      <a:r>
                        <a:rPr lang="en-US" dirty="0" err="1"/>
                        <a:t>izračunamo</a:t>
                      </a:r>
                      <a:r>
                        <a:rPr lang="en-US" dirty="0"/>
                        <a:t> </a:t>
                      </a:r>
                      <a:r>
                        <a:rPr lang="en-US" dirty="0" err="1"/>
                        <a:t>opisne</a:t>
                      </a:r>
                      <a:r>
                        <a:rPr lang="en-US" dirty="0"/>
                        <a:t> </a:t>
                      </a:r>
                      <a:r>
                        <a:rPr lang="en-US" dirty="0" err="1"/>
                        <a:t>statistike</a:t>
                      </a:r>
                      <a:r>
                        <a:rPr lang="en-US" dirty="0"/>
                        <a:t>, </a:t>
                      </a:r>
                      <a:r>
                        <a:rPr lang="en-US" dirty="0" err="1"/>
                        <a:t>naredimo</a:t>
                      </a:r>
                      <a:r>
                        <a:rPr lang="en-US" dirty="0"/>
                        <a:t> </a:t>
                      </a:r>
                      <a:r>
                        <a:rPr lang="en-US" dirty="0" err="1"/>
                        <a:t>grafično</a:t>
                      </a:r>
                      <a:r>
                        <a:rPr lang="en-US" dirty="0"/>
                        <a:t> </a:t>
                      </a:r>
                      <a:r>
                        <a:rPr lang="en-US" dirty="0" err="1"/>
                        <a:t>predstavitev</a:t>
                      </a:r>
                      <a:r>
                        <a:rPr lang="en-US" dirty="0"/>
                        <a:t>)</a:t>
                      </a:r>
                    </a:p>
                  </a:txBody>
                  <a:tcPr anchor="ctr"/>
                </a:tc>
                <a:tc>
                  <a:txBody>
                    <a:bodyPr/>
                    <a:lstStyle/>
                    <a:p>
                      <a:r>
                        <a:rPr lang="en-US" i="1" dirty="0"/>
                        <a:t>Analyze</a:t>
                      </a:r>
                      <a:r>
                        <a:rPr lang="en-US" dirty="0"/>
                        <a:t> – </a:t>
                      </a:r>
                      <a:r>
                        <a:rPr lang="en-US" i="1" dirty="0" err="1"/>
                        <a:t>Decriptive</a:t>
                      </a:r>
                      <a:r>
                        <a:rPr lang="en-US" i="1" dirty="0"/>
                        <a:t> statistics </a:t>
                      </a:r>
                      <a:r>
                        <a:rPr lang="en-US" dirty="0"/>
                        <a:t>– </a:t>
                      </a:r>
                      <a:r>
                        <a:rPr lang="en-US" i="1" dirty="0" err="1"/>
                        <a:t>Frequencie</a:t>
                      </a:r>
                      <a:r>
                        <a:rPr lang="sr-Latn-RS" dirty="0"/>
                        <a:t>s </a:t>
                      </a:r>
                      <a:endParaRPr lang="en-US" dirty="0"/>
                    </a:p>
                  </a:txBody>
                  <a:tcPr anchor="ctr"/>
                </a:tc>
                <a:extLst>
                  <a:ext uri="{0D108BD9-81ED-4DB2-BD59-A6C34878D82A}">
                    <a16:rowId xmlns:a16="http://schemas.microsoft.com/office/drawing/2014/main" val="3594146050"/>
                  </a:ext>
                </a:extLst>
              </a:tr>
              <a:tr h="981826">
                <a:tc>
                  <a:txBody>
                    <a:bodyPr/>
                    <a:lstStyle/>
                    <a:p>
                      <a:r>
                        <a:rPr lang="en-US" dirty="0" err="1"/>
                        <a:t>Nominalni</a:t>
                      </a:r>
                      <a:r>
                        <a:rPr lang="en-US" dirty="0"/>
                        <a:t> tip para </a:t>
                      </a:r>
                      <a:r>
                        <a:rPr lang="en-US" dirty="0" err="1"/>
                        <a:t>spremenljivk</a:t>
                      </a:r>
                      <a:r>
                        <a:rPr lang="en-US" dirty="0"/>
                        <a:t> - </a:t>
                      </a:r>
                      <a:r>
                        <a:rPr lang="en-US" dirty="0" err="1"/>
                        <a:t>povezanost</a:t>
                      </a:r>
                      <a:r>
                        <a:rPr lang="en-US" dirty="0"/>
                        <a:t> </a:t>
                      </a:r>
                    </a:p>
                  </a:txBody>
                  <a:tcPr anchor="ctr"/>
                </a:tc>
                <a:tc>
                  <a:txBody>
                    <a:bodyPr/>
                    <a:lstStyle/>
                    <a:p>
                      <a:r>
                        <a:rPr lang="en-US" i="1" dirty="0"/>
                        <a:t>Analyze – Descriptive statistics – Crosstab</a:t>
                      </a:r>
                      <a:r>
                        <a:rPr lang="sr-Latn-RS" i="1" dirty="0"/>
                        <a:t>s </a:t>
                      </a:r>
                      <a:endParaRPr lang="en-US" dirty="0"/>
                    </a:p>
                  </a:txBody>
                  <a:tcPr anchor="ctr"/>
                </a:tc>
                <a:extLst>
                  <a:ext uri="{0D108BD9-81ED-4DB2-BD59-A6C34878D82A}">
                    <a16:rowId xmlns:a16="http://schemas.microsoft.com/office/drawing/2014/main" val="4260956"/>
                  </a:ext>
                </a:extLst>
              </a:tr>
              <a:tr h="370840">
                <a:tc>
                  <a:txBody>
                    <a:bodyPr/>
                    <a:lstStyle/>
                    <a:p>
                      <a:r>
                        <a:rPr lang="en-US" dirty="0" err="1"/>
                        <a:t>Ordinalni</a:t>
                      </a:r>
                      <a:r>
                        <a:rPr lang="en-US" dirty="0"/>
                        <a:t> tip para </a:t>
                      </a:r>
                      <a:r>
                        <a:rPr lang="en-US" dirty="0" err="1"/>
                        <a:t>spremenljivk</a:t>
                      </a:r>
                      <a:r>
                        <a:rPr lang="en-US" dirty="0"/>
                        <a:t> – </a:t>
                      </a:r>
                      <a:r>
                        <a:rPr lang="en-US" dirty="0" err="1"/>
                        <a:t>povezanost</a:t>
                      </a:r>
                      <a:r>
                        <a:rPr lang="en-US" dirty="0"/>
                        <a:t> </a:t>
                      </a:r>
                    </a:p>
                  </a:txBody>
                  <a:tcPr anchor="ctr"/>
                </a:tc>
                <a:tc>
                  <a:txBody>
                    <a:bodyPr/>
                    <a:lstStyle/>
                    <a:p>
                      <a:r>
                        <a:rPr lang="en-US" i="1" dirty="0"/>
                        <a:t>Analyze</a:t>
                      </a:r>
                      <a:r>
                        <a:rPr lang="en-US" dirty="0"/>
                        <a:t> – </a:t>
                      </a:r>
                      <a:r>
                        <a:rPr lang="en-US" i="1" dirty="0"/>
                        <a:t>Correlate</a:t>
                      </a:r>
                      <a:r>
                        <a:rPr lang="en-US" dirty="0"/>
                        <a:t> – </a:t>
                      </a:r>
                      <a:r>
                        <a:rPr lang="en-US" i="1" dirty="0"/>
                        <a:t>Bivariate</a:t>
                      </a:r>
                    </a:p>
                  </a:txBody>
                  <a:tcPr anchor="ctr"/>
                </a:tc>
                <a:extLst>
                  <a:ext uri="{0D108BD9-81ED-4DB2-BD59-A6C34878D82A}">
                    <a16:rowId xmlns:a16="http://schemas.microsoft.com/office/drawing/2014/main" val="4171785049"/>
                  </a:ext>
                </a:extLst>
              </a:tr>
              <a:tr h="370840">
                <a:tc>
                  <a:txBody>
                    <a:bodyPr/>
                    <a:lstStyle/>
                    <a:p>
                      <a:r>
                        <a:rPr lang="en-US" dirty="0" err="1"/>
                        <a:t>Intervalni</a:t>
                      </a:r>
                      <a:r>
                        <a:rPr lang="en-US" dirty="0"/>
                        <a:t> </a:t>
                      </a:r>
                      <a:r>
                        <a:rPr lang="en-US" dirty="0" err="1"/>
                        <a:t>ali</a:t>
                      </a:r>
                      <a:r>
                        <a:rPr lang="en-US" dirty="0"/>
                        <a:t> </a:t>
                      </a:r>
                      <a:r>
                        <a:rPr lang="en-US" dirty="0" err="1"/>
                        <a:t>razmernostni</a:t>
                      </a:r>
                      <a:r>
                        <a:rPr lang="en-US" dirty="0"/>
                        <a:t> tip para </a:t>
                      </a:r>
                      <a:r>
                        <a:rPr lang="en-US" dirty="0" err="1"/>
                        <a:t>spremenljivk</a:t>
                      </a:r>
                      <a:r>
                        <a:rPr lang="en-US" dirty="0"/>
                        <a:t>  - </a:t>
                      </a:r>
                      <a:r>
                        <a:rPr lang="en-US" dirty="0" err="1"/>
                        <a:t>povezanost</a:t>
                      </a:r>
                      <a:endParaRPr lang="en-US"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Analyze</a:t>
                      </a:r>
                      <a:r>
                        <a:rPr lang="en-US" dirty="0"/>
                        <a:t> – </a:t>
                      </a:r>
                      <a:r>
                        <a:rPr lang="en-US" i="1" dirty="0"/>
                        <a:t>Correlate</a:t>
                      </a:r>
                      <a:r>
                        <a:rPr lang="en-US" dirty="0"/>
                        <a:t> – </a:t>
                      </a:r>
                      <a:r>
                        <a:rPr lang="en-US" i="1" dirty="0"/>
                        <a:t>Bivariate</a:t>
                      </a:r>
                    </a:p>
                  </a:txBody>
                  <a:tcPr anchor="ctr"/>
                </a:tc>
                <a:extLst>
                  <a:ext uri="{0D108BD9-81ED-4DB2-BD59-A6C34878D82A}">
                    <a16:rowId xmlns:a16="http://schemas.microsoft.com/office/drawing/2014/main" val="1660324028"/>
                  </a:ext>
                </a:extLst>
              </a:tr>
              <a:tr h="370840">
                <a:tc>
                  <a:txBody>
                    <a:bodyPr/>
                    <a:lstStyle/>
                    <a:p>
                      <a:r>
                        <a:rPr lang="en-US" dirty="0" err="1"/>
                        <a:t>Intervalni</a:t>
                      </a:r>
                      <a:r>
                        <a:rPr lang="en-US" dirty="0"/>
                        <a:t> </a:t>
                      </a:r>
                      <a:r>
                        <a:rPr lang="en-US" dirty="0" err="1"/>
                        <a:t>ali</a:t>
                      </a:r>
                      <a:r>
                        <a:rPr lang="en-US" dirty="0"/>
                        <a:t> </a:t>
                      </a:r>
                      <a:r>
                        <a:rPr lang="en-US" dirty="0" err="1"/>
                        <a:t>razmernostni</a:t>
                      </a:r>
                      <a:r>
                        <a:rPr lang="en-US" dirty="0"/>
                        <a:t> tip para </a:t>
                      </a:r>
                      <a:r>
                        <a:rPr lang="en-US" dirty="0" err="1"/>
                        <a:t>spremenljivk</a:t>
                      </a:r>
                      <a:r>
                        <a:rPr lang="en-US" dirty="0"/>
                        <a:t>  - </a:t>
                      </a:r>
                      <a:r>
                        <a:rPr lang="en-US" dirty="0" err="1"/>
                        <a:t>odvisnost</a:t>
                      </a:r>
                      <a:r>
                        <a:rPr lang="en-US" dirty="0"/>
                        <a:t> </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Analyze</a:t>
                      </a:r>
                      <a:r>
                        <a:rPr lang="en-US" dirty="0"/>
                        <a:t> – </a:t>
                      </a:r>
                      <a:r>
                        <a:rPr lang="sr-Latn-RS" i="1" dirty="0"/>
                        <a:t>Regression</a:t>
                      </a:r>
                      <a:r>
                        <a:rPr lang="en-US" dirty="0"/>
                        <a:t> – </a:t>
                      </a:r>
                      <a:r>
                        <a:rPr lang="sr-Latn-RS" i="1" dirty="0"/>
                        <a:t>Linear</a:t>
                      </a:r>
                      <a:endParaRPr lang="en-US" i="1" dirty="0"/>
                    </a:p>
                  </a:txBody>
                  <a:tcPr anchor="ctr"/>
                </a:tc>
                <a:extLst>
                  <a:ext uri="{0D108BD9-81ED-4DB2-BD59-A6C34878D82A}">
                    <a16:rowId xmlns:a16="http://schemas.microsoft.com/office/drawing/2014/main" val="2597705391"/>
                  </a:ext>
                </a:extLst>
              </a:tr>
              <a:tr h="370840">
                <a:tc>
                  <a:txBody>
                    <a:bodyPr/>
                    <a:lstStyle/>
                    <a:p>
                      <a:r>
                        <a:rPr lang="en-US" dirty="0" err="1"/>
                        <a:t>Razlika</a:t>
                      </a:r>
                      <a:r>
                        <a:rPr lang="en-US" dirty="0"/>
                        <a:t> </a:t>
                      </a:r>
                      <a:r>
                        <a:rPr lang="en-US" dirty="0" err="1"/>
                        <a:t>povprečij</a:t>
                      </a:r>
                      <a:r>
                        <a:rPr lang="en-US" dirty="0"/>
                        <a:t> po </a:t>
                      </a:r>
                      <a:r>
                        <a:rPr lang="en-US" dirty="0" err="1"/>
                        <a:t>skupinah</a:t>
                      </a:r>
                      <a:r>
                        <a:rPr lang="en-US" dirty="0"/>
                        <a:t> </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Analyze</a:t>
                      </a:r>
                      <a:r>
                        <a:rPr lang="en-US" dirty="0"/>
                        <a:t> – </a:t>
                      </a:r>
                      <a:r>
                        <a:rPr lang="sr-Latn-RS" i="1" dirty="0"/>
                        <a:t>Compare means ...</a:t>
                      </a:r>
                      <a:endParaRPr lang="en-US" i="1" dirty="0"/>
                    </a:p>
                  </a:txBody>
                  <a:tcPr anchor="ctr"/>
                </a:tc>
                <a:extLst>
                  <a:ext uri="{0D108BD9-81ED-4DB2-BD59-A6C34878D82A}">
                    <a16:rowId xmlns:a16="http://schemas.microsoft.com/office/drawing/2014/main" val="2985222982"/>
                  </a:ext>
                </a:extLst>
              </a:tr>
            </a:tbl>
          </a:graphicData>
        </a:graphic>
      </p:graphicFrame>
    </p:spTree>
    <p:extLst>
      <p:ext uri="{BB962C8B-B14F-4D97-AF65-F5344CB8AC3E}">
        <p14:creationId xmlns:p14="http://schemas.microsoft.com/office/powerpoint/2010/main" val="39196128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crosstabs</a:t>
            </a:r>
            <a:endParaRPr lang="en-US" dirty="0"/>
          </a:p>
        </p:txBody>
      </p:sp>
      <p:pic>
        <p:nvPicPr>
          <p:cNvPr id="4" name="Picture 3">
            <a:extLst>
              <a:ext uri="{FF2B5EF4-FFF2-40B4-BE49-F238E27FC236}">
                <a16:creationId xmlns:a16="http://schemas.microsoft.com/office/drawing/2014/main" id="{407C7F87-51F7-4527-A163-DA7CD96A567B}"/>
              </a:ext>
            </a:extLst>
          </p:cNvPr>
          <p:cNvPicPr>
            <a:picLocks noChangeAspect="1"/>
          </p:cNvPicPr>
          <p:nvPr/>
        </p:nvPicPr>
        <p:blipFill rotWithShape="1">
          <a:blip r:embed="rId2"/>
          <a:srcRect l="22283" t="25496" r="29456" b="12251"/>
          <a:stretch/>
        </p:blipFill>
        <p:spPr>
          <a:xfrm>
            <a:off x="2188944" y="1649428"/>
            <a:ext cx="7083939" cy="5137451"/>
          </a:xfrm>
          <a:prstGeom prst="rect">
            <a:avLst/>
          </a:prstGeom>
        </p:spPr>
      </p:pic>
    </p:spTree>
    <p:extLst>
      <p:ext uri="{BB962C8B-B14F-4D97-AF65-F5344CB8AC3E}">
        <p14:creationId xmlns:p14="http://schemas.microsoft.com/office/powerpoint/2010/main" val="13738119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crosstabs</a:t>
            </a:r>
            <a:endParaRPr lang="en-US" dirty="0"/>
          </a:p>
        </p:txBody>
      </p:sp>
      <p:pic>
        <p:nvPicPr>
          <p:cNvPr id="3" name="Picture 2">
            <a:extLst>
              <a:ext uri="{FF2B5EF4-FFF2-40B4-BE49-F238E27FC236}">
                <a16:creationId xmlns:a16="http://schemas.microsoft.com/office/drawing/2014/main" id="{D6460774-84A8-4405-83AA-44962FF8E3DD}"/>
              </a:ext>
            </a:extLst>
          </p:cNvPr>
          <p:cNvPicPr>
            <a:picLocks noChangeAspect="1"/>
          </p:cNvPicPr>
          <p:nvPr/>
        </p:nvPicPr>
        <p:blipFill rotWithShape="1">
          <a:blip r:embed="rId2"/>
          <a:srcRect l="22283" t="20855" r="22065" b="10512"/>
          <a:stretch/>
        </p:blipFill>
        <p:spPr>
          <a:xfrm>
            <a:off x="2086566" y="1649428"/>
            <a:ext cx="7288695" cy="5053685"/>
          </a:xfrm>
          <a:prstGeom prst="rect">
            <a:avLst/>
          </a:prstGeom>
        </p:spPr>
      </p:pic>
    </p:spTree>
    <p:extLst>
      <p:ext uri="{BB962C8B-B14F-4D97-AF65-F5344CB8AC3E}">
        <p14:creationId xmlns:p14="http://schemas.microsoft.com/office/powerpoint/2010/main" val="38299142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crosstabs</a:t>
            </a:r>
            <a:endParaRPr lang="en-US" dirty="0"/>
          </a:p>
        </p:txBody>
      </p:sp>
      <p:pic>
        <p:nvPicPr>
          <p:cNvPr id="4" name="Picture 3">
            <a:extLst>
              <a:ext uri="{FF2B5EF4-FFF2-40B4-BE49-F238E27FC236}">
                <a16:creationId xmlns:a16="http://schemas.microsoft.com/office/drawing/2014/main" id="{A541BD1A-2D9E-468F-8CCE-BE3FA2CDBF66}"/>
              </a:ext>
            </a:extLst>
          </p:cNvPr>
          <p:cNvPicPr>
            <a:picLocks noChangeAspect="1"/>
          </p:cNvPicPr>
          <p:nvPr/>
        </p:nvPicPr>
        <p:blipFill rotWithShape="1">
          <a:blip r:embed="rId2"/>
          <a:srcRect l="22392" t="24039" r="22065" b="16059"/>
          <a:stretch/>
        </p:blipFill>
        <p:spPr>
          <a:xfrm>
            <a:off x="1503470" y="1649428"/>
            <a:ext cx="8454887" cy="5126623"/>
          </a:xfrm>
          <a:prstGeom prst="rect">
            <a:avLst/>
          </a:prstGeom>
        </p:spPr>
      </p:pic>
    </p:spTree>
    <p:extLst>
      <p:ext uri="{BB962C8B-B14F-4D97-AF65-F5344CB8AC3E}">
        <p14:creationId xmlns:p14="http://schemas.microsoft.com/office/powerpoint/2010/main" val="34778353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crosstabs</a:t>
            </a:r>
            <a:endParaRPr lang="en-US" dirty="0"/>
          </a:p>
        </p:txBody>
      </p:sp>
      <p:pic>
        <p:nvPicPr>
          <p:cNvPr id="3" name="Picture 2">
            <a:extLst>
              <a:ext uri="{FF2B5EF4-FFF2-40B4-BE49-F238E27FC236}">
                <a16:creationId xmlns:a16="http://schemas.microsoft.com/office/drawing/2014/main" id="{1FBCC8F9-CE1D-47C4-8551-525B39014478}"/>
              </a:ext>
            </a:extLst>
          </p:cNvPr>
          <p:cNvPicPr>
            <a:picLocks noChangeAspect="1"/>
          </p:cNvPicPr>
          <p:nvPr/>
        </p:nvPicPr>
        <p:blipFill rotWithShape="1">
          <a:blip r:embed="rId2"/>
          <a:srcRect l="22174" t="28975" r="29021" b="17472"/>
          <a:stretch/>
        </p:blipFill>
        <p:spPr>
          <a:xfrm>
            <a:off x="1619994" y="1649428"/>
            <a:ext cx="8221840" cy="5072269"/>
          </a:xfrm>
          <a:prstGeom prst="rect">
            <a:avLst/>
          </a:prstGeom>
        </p:spPr>
      </p:pic>
      <p:pic>
        <p:nvPicPr>
          <p:cNvPr id="2050" name="Picture 2" descr="Ð ÐµÐ·ÑÐ»ÑÐ°Ñ ÑÐ»Ð¸ÐºÐ° Ð·Ð° spss significance meme">
            <a:extLst>
              <a:ext uri="{FF2B5EF4-FFF2-40B4-BE49-F238E27FC236}">
                <a16:creationId xmlns:a16="http://schemas.microsoft.com/office/drawing/2014/main" id="{7A8C6AC7-587D-488E-A71D-22A881A0D5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1087" y="1524000"/>
            <a:ext cx="3810000" cy="3810000"/>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a:extLst>
              <a:ext uri="{FF2B5EF4-FFF2-40B4-BE49-F238E27FC236}">
                <a16:creationId xmlns:a16="http://schemas.microsoft.com/office/drawing/2014/main" id="{F41B14BD-E6AF-400D-86E9-9973163E65AB}"/>
              </a:ext>
            </a:extLst>
          </p:cNvPr>
          <p:cNvSpPr/>
          <p:nvPr/>
        </p:nvSpPr>
        <p:spPr>
          <a:xfrm>
            <a:off x="7058739" y="2184145"/>
            <a:ext cx="1603513" cy="945156"/>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3830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par>
                                <p:cTn id="8" presetID="6" presetClass="entr" presetSubtype="16"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circle(in)">
                                      <p:cBhvr>
                                        <p:cTn id="10"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Procedura </a:t>
            </a:r>
            <a:r>
              <a:rPr lang="sr-Latn-RS" i="1" dirty="0"/>
              <a:t>correlate</a:t>
            </a:r>
            <a:endParaRPr lang="en-US" dirty="0"/>
          </a:p>
        </p:txBody>
      </p:sp>
      <p:pic>
        <p:nvPicPr>
          <p:cNvPr id="3" name="Picture 2">
            <a:extLst>
              <a:ext uri="{FF2B5EF4-FFF2-40B4-BE49-F238E27FC236}">
                <a16:creationId xmlns:a16="http://schemas.microsoft.com/office/drawing/2014/main" id="{09295FA3-BF2D-48B8-B278-51D95E6546A8}"/>
              </a:ext>
            </a:extLst>
          </p:cNvPr>
          <p:cNvPicPr>
            <a:picLocks noChangeAspect="1"/>
          </p:cNvPicPr>
          <p:nvPr/>
        </p:nvPicPr>
        <p:blipFill rotWithShape="1">
          <a:blip r:embed="rId2"/>
          <a:srcRect l="22283" t="27322" r="32500" b="24045"/>
          <a:stretch/>
        </p:blipFill>
        <p:spPr>
          <a:xfrm>
            <a:off x="1473327" y="1649428"/>
            <a:ext cx="8515174" cy="5149024"/>
          </a:xfrm>
          <a:prstGeom prst="rect">
            <a:avLst/>
          </a:prstGeom>
        </p:spPr>
      </p:pic>
    </p:spTree>
    <p:extLst>
      <p:ext uri="{BB962C8B-B14F-4D97-AF65-F5344CB8AC3E}">
        <p14:creationId xmlns:p14="http://schemas.microsoft.com/office/powerpoint/2010/main" val="41278367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FBBAAD-717A-414C-9ECC-0BE67BD94945}"/>
              </a:ext>
            </a:extLst>
          </p:cNvPr>
          <p:cNvSpPr>
            <a:spLocks noGrp="1"/>
          </p:cNvSpPr>
          <p:nvPr>
            <p:ph type="title"/>
          </p:nvPr>
        </p:nvSpPr>
        <p:spPr>
          <a:xfrm>
            <a:off x="1006839" y="2682934"/>
            <a:ext cx="10178322" cy="1492132"/>
          </a:xfrm>
        </p:spPr>
        <p:txBody>
          <a:bodyPr/>
          <a:lstStyle/>
          <a:p>
            <a:pPr algn="ctr"/>
            <a:r>
              <a:rPr lang="sr-Latn-RS" dirty="0"/>
              <a:t>VAJICE</a:t>
            </a:r>
            <a:endParaRPr lang="en-US" dirty="0"/>
          </a:p>
        </p:txBody>
      </p:sp>
    </p:spTree>
    <p:extLst>
      <p:ext uri="{BB962C8B-B14F-4D97-AF65-F5344CB8AC3E}">
        <p14:creationId xmlns:p14="http://schemas.microsoft.com/office/powerpoint/2010/main" val="4277252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p:txBody>
          <a:bodyPr/>
          <a:lstStyle/>
          <a:p>
            <a:r>
              <a:rPr lang="sr-Latn-RS" dirty="0"/>
              <a:t>Vnos podatkov v spss</a:t>
            </a:r>
            <a:endParaRPr lang="en-US" dirty="0"/>
          </a:p>
        </p:txBody>
      </p:sp>
      <p:sp>
        <p:nvSpPr>
          <p:cNvPr id="3" name="Content Placeholder 2">
            <a:extLst>
              <a:ext uri="{FF2B5EF4-FFF2-40B4-BE49-F238E27FC236}">
                <a16:creationId xmlns:a16="http://schemas.microsoft.com/office/drawing/2014/main" id="{EDE8D54B-71C4-46B4-8D90-B40CBF434546}"/>
              </a:ext>
            </a:extLst>
          </p:cNvPr>
          <p:cNvSpPr>
            <a:spLocks noGrp="1"/>
          </p:cNvSpPr>
          <p:nvPr>
            <p:ph idx="1"/>
          </p:nvPr>
        </p:nvSpPr>
        <p:spPr>
          <a:xfrm>
            <a:off x="1251678" y="2020290"/>
            <a:ext cx="10940322" cy="3593591"/>
          </a:xfrm>
        </p:spPr>
        <p:txBody>
          <a:bodyPr>
            <a:noAutofit/>
          </a:bodyPr>
          <a:lstStyle/>
          <a:p>
            <a:r>
              <a:rPr lang="sr-Latn-RS" sz="2400" dirty="0"/>
              <a:t>3. možnosti: </a:t>
            </a:r>
          </a:p>
          <a:p>
            <a:pPr marL="0" indent="0">
              <a:buNone/>
            </a:pPr>
            <a:endParaRPr lang="sr-Latn-RS" sz="2400" dirty="0"/>
          </a:p>
          <a:p>
            <a:pPr lvl="1"/>
            <a:r>
              <a:rPr lang="sr-Latn-RS" sz="2200" dirty="0"/>
              <a:t>Že </a:t>
            </a:r>
            <a:r>
              <a:rPr lang="en-US" sz="2200" dirty="0" err="1"/>
              <a:t>pripravljen</a:t>
            </a:r>
            <a:r>
              <a:rPr lang="sr-Latn-RS" sz="2200" dirty="0"/>
              <a:t>a</a:t>
            </a:r>
            <a:r>
              <a:rPr lang="en-US" sz="2200" dirty="0"/>
              <a:t> SPSS </a:t>
            </a:r>
            <a:r>
              <a:rPr lang="en-US" sz="2200" dirty="0" err="1"/>
              <a:t>sistemsk</a:t>
            </a:r>
            <a:r>
              <a:rPr lang="sr-Latn-RS" sz="2200" dirty="0"/>
              <a:t>a</a:t>
            </a:r>
            <a:r>
              <a:rPr lang="en-US" sz="2200" dirty="0"/>
              <a:t> </a:t>
            </a:r>
            <a:r>
              <a:rPr lang="en-US" sz="2200" dirty="0" err="1"/>
              <a:t>datotek</a:t>
            </a:r>
            <a:r>
              <a:rPr lang="sr-Latn-RS" sz="2200" dirty="0"/>
              <a:t>a</a:t>
            </a:r>
            <a:r>
              <a:rPr lang="en-US" sz="2200" dirty="0"/>
              <a:t> s </a:t>
            </a:r>
            <a:r>
              <a:rPr lang="en-US" sz="2200" dirty="0" err="1"/>
              <a:t>končnico</a:t>
            </a:r>
            <a:r>
              <a:rPr lang="en-US" sz="2200" dirty="0"/>
              <a:t> </a:t>
            </a:r>
            <a:r>
              <a:rPr lang="sr-Latn-RS" sz="2200" i="1" dirty="0"/>
              <a:t>.</a:t>
            </a:r>
            <a:r>
              <a:rPr lang="en-US" sz="2200" i="1" dirty="0"/>
              <a:t>sav</a:t>
            </a:r>
            <a:endParaRPr lang="sr-Latn-RS" sz="2200" i="1" dirty="0"/>
          </a:p>
          <a:p>
            <a:pPr marL="457200" lvl="1" indent="0">
              <a:buNone/>
            </a:pPr>
            <a:endParaRPr lang="sr-Latn-RS" sz="2200" i="1" dirty="0"/>
          </a:p>
          <a:p>
            <a:pPr lvl="1"/>
            <a:r>
              <a:rPr lang="en-US" sz="2200" dirty="0" err="1"/>
              <a:t>Podatke</a:t>
            </a:r>
            <a:r>
              <a:rPr lang="en-US" sz="2200" dirty="0"/>
              <a:t> </a:t>
            </a:r>
            <a:r>
              <a:rPr lang="en-US" sz="2200" dirty="0" err="1"/>
              <a:t>prenesemo</a:t>
            </a:r>
            <a:r>
              <a:rPr lang="en-US" sz="2200" dirty="0"/>
              <a:t> </a:t>
            </a:r>
            <a:r>
              <a:rPr lang="en-US" sz="2200" dirty="0" err="1"/>
              <a:t>iz</a:t>
            </a:r>
            <a:r>
              <a:rPr lang="en-US" sz="2200" dirty="0"/>
              <a:t> </a:t>
            </a:r>
            <a:r>
              <a:rPr lang="en-US" sz="2200" dirty="0" err="1"/>
              <a:t>drugih</a:t>
            </a:r>
            <a:r>
              <a:rPr lang="en-US" sz="2200" dirty="0"/>
              <a:t> </a:t>
            </a:r>
            <a:r>
              <a:rPr lang="en-US" sz="2200" dirty="0" err="1"/>
              <a:t>programskih</a:t>
            </a:r>
            <a:r>
              <a:rPr lang="en-US" sz="2200" dirty="0"/>
              <a:t> </a:t>
            </a:r>
            <a:r>
              <a:rPr lang="en-US" sz="2200" dirty="0" err="1"/>
              <a:t>paketov</a:t>
            </a:r>
            <a:r>
              <a:rPr lang="en-US" sz="2200" dirty="0"/>
              <a:t> (</a:t>
            </a:r>
            <a:r>
              <a:rPr lang="en-US" sz="2200" dirty="0" err="1"/>
              <a:t>npr</a:t>
            </a:r>
            <a:r>
              <a:rPr lang="en-US" sz="2200" dirty="0"/>
              <a:t>. </a:t>
            </a:r>
            <a:r>
              <a:rPr lang="en-US" sz="2200" dirty="0" err="1"/>
              <a:t>Excela</a:t>
            </a:r>
            <a:r>
              <a:rPr lang="en-US" sz="2200" dirty="0"/>
              <a:t>)</a:t>
            </a:r>
            <a:endParaRPr lang="sr-Latn-RS" sz="2200" dirty="0"/>
          </a:p>
          <a:p>
            <a:pPr marL="457200" lvl="1" indent="0">
              <a:buNone/>
            </a:pPr>
            <a:endParaRPr lang="sr-Latn-RS" sz="2200" dirty="0"/>
          </a:p>
          <a:p>
            <a:pPr lvl="1"/>
            <a:r>
              <a:rPr lang="en-US" sz="2200" dirty="0" err="1"/>
              <a:t>Podatke</a:t>
            </a:r>
            <a:r>
              <a:rPr lang="en-US" sz="2200" dirty="0"/>
              <a:t> </a:t>
            </a:r>
            <a:r>
              <a:rPr lang="en-US" sz="2200" dirty="0" err="1"/>
              <a:t>vnesemo</a:t>
            </a:r>
            <a:r>
              <a:rPr lang="en-US" sz="2200" dirty="0"/>
              <a:t> (</a:t>
            </a:r>
            <a:r>
              <a:rPr lang="en-US" sz="2200" dirty="0" err="1"/>
              <a:t>vtipkamo</a:t>
            </a:r>
            <a:r>
              <a:rPr lang="en-US" sz="2200" dirty="0"/>
              <a:t>, </a:t>
            </a:r>
            <a:r>
              <a:rPr lang="en-US" sz="2200" dirty="0" err="1"/>
              <a:t>kopiramo</a:t>
            </a:r>
            <a:r>
              <a:rPr lang="en-US" sz="2200" dirty="0"/>
              <a:t>) </a:t>
            </a:r>
            <a:r>
              <a:rPr lang="en-US" sz="2200" dirty="0" err="1"/>
              <a:t>neposredno</a:t>
            </a:r>
            <a:r>
              <a:rPr lang="en-US" sz="2200" dirty="0"/>
              <a:t> v </a:t>
            </a:r>
            <a:r>
              <a:rPr lang="en-US" sz="2200" dirty="0" err="1"/>
              <a:t>tabelo</a:t>
            </a:r>
            <a:r>
              <a:rPr lang="en-US" sz="2200" dirty="0"/>
              <a:t> v </a:t>
            </a:r>
            <a:r>
              <a:rPr lang="en-US" sz="2200" dirty="0" err="1"/>
              <a:t>okno</a:t>
            </a:r>
            <a:r>
              <a:rPr lang="en-US" sz="2200" dirty="0"/>
              <a:t> </a:t>
            </a:r>
            <a:r>
              <a:rPr lang="en-US" sz="2200" i="1" dirty="0"/>
              <a:t>Data Editor</a:t>
            </a:r>
            <a:r>
              <a:rPr lang="en-US" sz="2200" dirty="0"/>
              <a:t> </a:t>
            </a:r>
          </a:p>
        </p:txBody>
      </p:sp>
    </p:spTree>
    <p:extLst>
      <p:ext uri="{BB962C8B-B14F-4D97-AF65-F5344CB8AC3E}">
        <p14:creationId xmlns:p14="http://schemas.microsoft.com/office/powerpoint/2010/main" val="24807576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5A7FB-63A1-41B7-B7E5-43B891FF9565}"/>
              </a:ext>
            </a:extLst>
          </p:cNvPr>
          <p:cNvSpPr>
            <a:spLocks noGrp="1"/>
          </p:cNvSpPr>
          <p:nvPr>
            <p:ph type="title"/>
          </p:nvPr>
        </p:nvSpPr>
        <p:spPr>
          <a:xfrm>
            <a:off x="1006839" y="1844102"/>
            <a:ext cx="10178322" cy="1492132"/>
          </a:xfrm>
        </p:spPr>
        <p:txBody>
          <a:bodyPr>
            <a:noAutofit/>
          </a:bodyPr>
          <a:lstStyle/>
          <a:p>
            <a:pPr algn="ctr"/>
            <a:r>
              <a:rPr lang="sr-Latn-RS" dirty="0"/>
              <a:t>Hvala za vašo pozornost!</a:t>
            </a:r>
            <a:br>
              <a:rPr lang="sr-Latn-RS" dirty="0"/>
            </a:br>
            <a:br>
              <a:rPr lang="sr-Latn-RS" dirty="0"/>
            </a:br>
            <a:r>
              <a:rPr lang="sr-Latn-RS" dirty="0">
                <a:sym typeface="Wingdings" panose="05000000000000000000" pitchFamily="2" charset="2"/>
              </a:rPr>
              <a:t></a:t>
            </a:r>
            <a:br>
              <a:rPr lang="sr-Latn-RS" dirty="0"/>
            </a:br>
            <a:br>
              <a:rPr lang="sr-Latn-RS" dirty="0"/>
            </a:br>
            <a:r>
              <a:rPr lang="sr-Latn-RS" dirty="0"/>
              <a:t>Vprašanja?</a:t>
            </a:r>
            <a:endParaRPr lang="en-US" dirty="0"/>
          </a:p>
        </p:txBody>
      </p:sp>
    </p:spTree>
    <p:extLst>
      <p:ext uri="{BB962C8B-B14F-4D97-AF65-F5344CB8AC3E}">
        <p14:creationId xmlns:p14="http://schemas.microsoft.com/office/powerpoint/2010/main" val="9413229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5A7FB-63A1-41B7-B7E5-43B891FF9565}"/>
              </a:ext>
            </a:extLst>
          </p:cNvPr>
          <p:cNvSpPr>
            <a:spLocks noGrp="1"/>
          </p:cNvSpPr>
          <p:nvPr>
            <p:ph type="title"/>
          </p:nvPr>
        </p:nvSpPr>
        <p:spPr>
          <a:xfrm>
            <a:off x="1006839" y="2682934"/>
            <a:ext cx="10178322" cy="1492132"/>
          </a:xfrm>
        </p:spPr>
        <p:txBody>
          <a:bodyPr>
            <a:noAutofit/>
          </a:bodyPr>
          <a:lstStyle/>
          <a:p>
            <a:pPr algn="ctr"/>
            <a:r>
              <a:rPr lang="sr-Latn-RS" dirty="0"/>
              <a:t>Se vidimo jutri !</a:t>
            </a:r>
            <a:endParaRPr lang="en-US" dirty="0"/>
          </a:p>
        </p:txBody>
      </p:sp>
    </p:spTree>
    <p:extLst>
      <p:ext uri="{BB962C8B-B14F-4D97-AF65-F5344CB8AC3E}">
        <p14:creationId xmlns:p14="http://schemas.microsoft.com/office/powerpoint/2010/main" val="42522069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p:txBody>
          <a:bodyPr/>
          <a:lstStyle/>
          <a:p>
            <a:r>
              <a:rPr lang="sr-Latn-RS" dirty="0"/>
              <a:t>Opis spremenljivk</a:t>
            </a:r>
            <a:endParaRPr lang="en-US" dirty="0"/>
          </a:p>
        </p:txBody>
      </p:sp>
      <p:sp>
        <p:nvSpPr>
          <p:cNvPr id="3" name="Content Placeholder 2">
            <a:extLst>
              <a:ext uri="{FF2B5EF4-FFF2-40B4-BE49-F238E27FC236}">
                <a16:creationId xmlns:a16="http://schemas.microsoft.com/office/drawing/2014/main" id="{EDE8D54B-71C4-46B4-8D90-B40CBF434546}"/>
              </a:ext>
            </a:extLst>
          </p:cNvPr>
          <p:cNvSpPr>
            <a:spLocks noGrp="1"/>
          </p:cNvSpPr>
          <p:nvPr>
            <p:ph idx="1"/>
          </p:nvPr>
        </p:nvSpPr>
        <p:spPr>
          <a:xfrm>
            <a:off x="1251678" y="1781751"/>
            <a:ext cx="10940322" cy="3593591"/>
          </a:xfrm>
        </p:spPr>
        <p:txBody>
          <a:bodyPr>
            <a:noAutofit/>
          </a:bodyPr>
          <a:lstStyle/>
          <a:p>
            <a:r>
              <a:rPr lang="sr-Latn-RS" sz="2400" dirty="0"/>
              <a:t>Ime (</a:t>
            </a:r>
            <a:r>
              <a:rPr lang="sr-Latn-RS" sz="2400" i="1" dirty="0"/>
              <a:t>Name</a:t>
            </a:r>
            <a:r>
              <a:rPr lang="sr-Latn-RS" sz="2400" dirty="0"/>
              <a:t>): krajše ime </a:t>
            </a:r>
          </a:p>
          <a:p>
            <a:r>
              <a:rPr lang="sr-Latn-RS" sz="2400" dirty="0"/>
              <a:t>Tip glede na zapis vrednosti (</a:t>
            </a:r>
            <a:r>
              <a:rPr lang="sr-Latn-RS" sz="2400" i="1" dirty="0"/>
              <a:t>Type</a:t>
            </a:r>
            <a:r>
              <a:rPr lang="sr-Latn-RS" sz="2400" dirty="0"/>
              <a:t>): opisna (</a:t>
            </a:r>
            <a:r>
              <a:rPr lang="sr-Latn-RS" sz="2400" i="1" dirty="0"/>
              <a:t>String</a:t>
            </a:r>
            <a:r>
              <a:rPr lang="sr-Latn-RS" sz="2400" dirty="0"/>
              <a:t>), številska spremenljivka (</a:t>
            </a:r>
            <a:r>
              <a:rPr lang="sr-Latn-RS" sz="2400" i="1" dirty="0"/>
              <a:t>Numeric</a:t>
            </a:r>
            <a:r>
              <a:rPr lang="sr-Latn-RS" sz="2400" dirty="0"/>
              <a:t>) itd.</a:t>
            </a:r>
          </a:p>
          <a:p>
            <a:r>
              <a:rPr lang="sr-Latn-RS" sz="2400" dirty="0"/>
              <a:t>Število znakov (</a:t>
            </a:r>
            <a:r>
              <a:rPr lang="sr-Latn-RS" sz="2400" i="1" dirty="0"/>
              <a:t>Width</a:t>
            </a:r>
            <a:r>
              <a:rPr lang="sr-Latn-RS" sz="2400" dirty="0"/>
              <a:t>): potrebno število znakov za zapis vrednosti</a:t>
            </a:r>
          </a:p>
          <a:p>
            <a:r>
              <a:rPr lang="sr-Latn-RS" sz="2400" dirty="0"/>
              <a:t>Število decimalnih mest (</a:t>
            </a:r>
            <a:r>
              <a:rPr lang="sr-Latn-RS" sz="2400" i="1" dirty="0"/>
              <a:t>Decimals</a:t>
            </a:r>
            <a:r>
              <a:rPr lang="sr-Latn-RS" sz="2400" dirty="0"/>
              <a:t>), če gre za številsko spremenljivko (sicer ima privzeto vrednost 0)</a:t>
            </a:r>
          </a:p>
          <a:p>
            <a:r>
              <a:rPr lang="sr-Latn-RS" sz="2400" dirty="0"/>
              <a:t> Daljši opis spremenljivke (</a:t>
            </a:r>
            <a:r>
              <a:rPr lang="sr-Latn-RS" sz="2400" i="1" dirty="0"/>
              <a:t>Label</a:t>
            </a:r>
            <a:r>
              <a:rPr lang="sr-Latn-RS" sz="2400" dirty="0"/>
              <a:t>) </a:t>
            </a:r>
          </a:p>
          <a:p>
            <a:r>
              <a:rPr lang="sr-Latn-RS" sz="2400" dirty="0"/>
              <a:t>Opis vrednosti spremenljivke (</a:t>
            </a:r>
            <a:r>
              <a:rPr lang="sr-Latn-RS" sz="2400" i="1" dirty="0"/>
              <a:t>Values</a:t>
            </a:r>
            <a:r>
              <a:rPr lang="sr-Latn-RS" sz="2400" dirty="0"/>
              <a:t>)</a:t>
            </a:r>
          </a:p>
          <a:p>
            <a:r>
              <a:rPr lang="sr-Latn-RS" sz="2400" dirty="0"/>
              <a:t>Uporabniške manjkajoče vrednosti (</a:t>
            </a:r>
            <a:r>
              <a:rPr lang="sr-Latn-RS" sz="2400" i="1" dirty="0"/>
              <a:t>Missing</a:t>
            </a:r>
            <a:r>
              <a:rPr lang="sr-Latn-RS" sz="2400" dirty="0"/>
              <a:t>)</a:t>
            </a:r>
            <a:endParaRPr lang="en-US" sz="2200" dirty="0"/>
          </a:p>
        </p:txBody>
      </p:sp>
    </p:spTree>
    <p:extLst>
      <p:ext uri="{BB962C8B-B14F-4D97-AF65-F5344CB8AC3E}">
        <p14:creationId xmlns:p14="http://schemas.microsoft.com/office/powerpoint/2010/main" val="287510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p:txBody>
          <a:bodyPr/>
          <a:lstStyle/>
          <a:p>
            <a:r>
              <a:rPr lang="sr-Latn-RS" dirty="0"/>
              <a:t>Opis spremenljivk</a:t>
            </a:r>
            <a:endParaRPr lang="en-US" dirty="0"/>
          </a:p>
        </p:txBody>
      </p:sp>
      <p:sp>
        <p:nvSpPr>
          <p:cNvPr id="3" name="Content Placeholder 2">
            <a:extLst>
              <a:ext uri="{FF2B5EF4-FFF2-40B4-BE49-F238E27FC236}">
                <a16:creationId xmlns:a16="http://schemas.microsoft.com/office/drawing/2014/main" id="{EDE8D54B-71C4-46B4-8D90-B40CBF434546}"/>
              </a:ext>
            </a:extLst>
          </p:cNvPr>
          <p:cNvSpPr>
            <a:spLocks noGrp="1"/>
          </p:cNvSpPr>
          <p:nvPr>
            <p:ph idx="1"/>
          </p:nvPr>
        </p:nvSpPr>
        <p:spPr>
          <a:xfrm>
            <a:off x="1251678" y="1781751"/>
            <a:ext cx="10940322" cy="3593591"/>
          </a:xfrm>
        </p:spPr>
        <p:txBody>
          <a:bodyPr>
            <a:noAutofit/>
          </a:bodyPr>
          <a:lstStyle/>
          <a:p>
            <a:r>
              <a:rPr lang="sr-Latn-RS" sz="2400" dirty="0"/>
              <a:t>Širina stolpca (</a:t>
            </a:r>
            <a:r>
              <a:rPr lang="sr-Latn-RS" sz="2400" i="1" dirty="0"/>
              <a:t>Columns</a:t>
            </a:r>
            <a:r>
              <a:rPr lang="sr-Latn-RS" sz="2400" dirty="0"/>
              <a:t>): širina stolpca v pogledu </a:t>
            </a:r>
            <a:r>
              <a:rPr lang="sr-Latn-RS" sz="2400" i="1" dirty="0"/>
              <a:t>Data View </a:t>
            </a:r>
          </a:p>
          <a:p>
            <a:r>
              <a:rPr lang="sr-Latn-RS" sz="2400" dirty="0"/>
              <a:t>Poravnava niza v stolpcu (</a:t>
            </a:r>
            <a:r>
              <a:rPr lang="sr-Latn-RS" sz="2400" i="1" dirty="0"/>
              <a:t>Align</a:t>
            </a:r>
            <a:r>
              <a:rPr lang="sr-Latn-RS" sz="2400" dirty="0"/>
              <a:t>)</a:t>
            </a:r>
          </a:p>
          <a:p>
            <a:r>
              <a:rPr lang="sr-Latn-RS" sz="2400" dirty="0"/>
              <a:t>Tip glede na način merjenja (</a:t>
            </a:r>
            <a:r>
              <a:rPr lang="sr-Latn-RS" sz="2400" i="1" dirty="0"/>
              <a:t>Measure</a:t>
            </a:r>
            <a:r>
              <a:rPr lang="sr-Latn-RS" sz="2400" dirty="0"/>
              <a:t>): nominalna (</a:t>
            </a:r>
            <a:r>
              <a:rPr lang="sr-Latn-RS" sz="2400" i="1" dirty="0"/>
              <a:t>nominal</a:t>
            </a:r>
            <a:r>
              <a:rPr lang="sr-Latn-RS" sz="2400" dirty="0"/>
              <a:t>), ordinalna (</a:t>
            </a:r>
            <a:r>
              <a:rPr lang="sr-Latn-RS" sz="2400" i="1" dirty="0"/>
              <a:t>ordinal</a:t>
            </a:r>
            <a:r>
              <a:rPr lang="sr-Latn-RS" sz="2400" dirty="0"/>
              <a:t>), intervalna ali razmernostna (</a:t>
            </a:r>
            <a:r>
              <a:rPr lang="sr-Latn-RS" sz="2400" i="1" dirty="0"/>
              <a:t>scale</a:t>
            </a:r>
            <a:r>
              <a:rPr lang="sr-Latn-RS" sz="2400" dirty="0"/>
              <a:t>)</a:t>
            </a:r>
            <a:endParaRPr lang="en-US" sz="2200" dirty="0"/>
          </a:p>
        </p:txBody>
      </p:sp>
      <p:pic>
        <p:nvPicPr>
          <p:cNvPr id="1026" name="Picture 2" descr="Ð ÐµÐ·ÑÐ»ÑÐ°Ñ ÑÐ»Ð¸ÐºÐ° Ð·Ð° spss meme">
            <a:extLst>
              <a:ext uri="{FF2B5EF4-FFF2-40B4-BE49-F238E27FC236}">
                <a16:creationId xmlns:a16="http://schemas.microsoft.com/office/drawing/2014/main" id="{82907164-9CD6-4A52-B71D-CB8ECDACCB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8234" y="3777263"/>
            <a:ext cx="2779644" cy="2779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8240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Prilagoditev nastavitev</a:t>
            </a:r>
            <a:endParaRPr lang="en-US" dirty="0"/>
          </a:p>
        </p:txBody>
      </p:sp>
      <p:sp>
        <p:nvSpPr>
          <p:cNvPr id="3" name="Content Placeholder 2">
            <a:extLst>
              <a:ext uri="{FF2B5EF4-FFF2-40B4-BE49-F238E27FC236}">
                <a16:creationId xmlns:a16="http://schemas.microsoft.com/office/drawing/2014/main" id="{EDE8D54B-71C4-46B4-8D90-B40CBF434546}"/>
              </a:ext>
            </a:extLst>
          </p:cNvPr>
          <p:cNvSpPr>
            <a:spLocks noGrp="1"/>
          </p:cNvSpPr>
          <p:nvPr>
            <p:ph idx="1"/>
          </p:nvPr>
        </p:nvSpPr>
        <p:spPr>
          <a:xfrm>
            <a:off x="1251678" y="1874517"/>
            <a:ext cx="10940322" cy="3593591"/>
          </a:xfrm>
        </p:spPr>
        <p:txBody>
          <a:bodyPr>
            <a:noAutofit/>
          </a:bodyPr>
          <a:lstStyle/>
          <a:p>
            <a:r>
              <a:rPr lang="sr-Latn-RS" sz="2400" dirty="0"/>
              <a:t>Zavihek </a:t>
            </a:r>
            <a:r>
              <a:rPr lang="sr-Latn-RS" sz="2400" i="1" dirty="0"/>
              <a:t>General</a:t>
            </a:r>
            <a:r>
              <a:rPr lang="sr-Latn-RS" sz="2400" dirty="0"/>
              <a:t>: </a:t>
            </a:r>
          </a:p>
          <a:p>
            <a:pPr lvl="1"/>
            <a:r>
              <a:rPr lang="sr-Latn-RS" sz="2200" i="1" dirty="0"/>
              <a:t>Variable lists </a:t>
            </a:r>
            <a:r>
              <a:rPr lang="sr-Latn-RS" sz="2200" dirty="0"/>
              <a:t>– izberemo način prikaza spremenljivk v pogovornih oknih </a:t>
            </a:r>
            <a:br>
              <a:rPr lang="sr-Latn-RS" sz="2200" dirty="0"/>
            </a:br>
            <a:r>
              <a:rPr lang="sr-Latn-RS" sz="2200" dirty="0"/>
              <a:t>(ime ali opis) ter njihov vrstni red (kot v datoteki ali po abecedi) </a:t>
            </a:r>
          </a:p>
          <a:p>
            <a:pPr lvl="1"/>
            <a:endParaRPr lang="sr-Latn-RS" sz="2200" dirty="0"/>
          </a:p>
          <a:p>
            <a:r>
              <a:rPr lang="sr-Latn-RS" sz="2400" dirty="0"/>
              <a:t>Zavihek </a:t>
            </a:r>
            <a:r>
              <a:rPr lang="sr-Latn-RS" sz="2400" i="1" dirty="0"/>
              <a:t>File Locations</a:t>
            </a:r>
            <a:r>
              <a:rPr lang="sr-Latn-RS" sz="2400" dirty="0"/>
              <a:t>: </a:t>
            </a:r>
          </a:p>
          <a:p>
            <a:pPr lvl="1"/>
            <a:r>
              <a:rPr lang="sr-Latn-RS" sz="2200" i="1" dirty="0"/>
              <a:t>Session Journal </a:t>
            </a:r>
            <a:r>
              <a:rPr lang="sr-Latn-RS" sz="2200" dirty="0"/>
              <a:t>– Lahko vidimo in spremenimo lokacijo “dnevnika”, kamor se shranjujejo vsi ukazi, ki jih izvedemo </a:t>
            </a:r>
          </a:p>
        </p:txBody>
      </p:sp>
    </p:spTree>
    <p:extLst>
      <p:ext uri="{BB962C8B-B14F-4D97-AF65-F5344CB8AC3E}">
        <p14:creationId xmlns:p14="http://schemas.microsoft.com/office/powerpoint/2010/main" val="1926185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Prilagoditev nastavitev</a:t>
            </a:r>
            <a:endParaRPr lang="en-US" dirty="0"/>
          </a:p>
        </p:txBody>
      </p:sp>
      <p:sp>
        <p:nvSpPr>
          <p:cNvPr id="3" name="Content Placeholder 2">
            <a:extLst>
              <a:ext uri="{FF2B5EF4-FFF2-40B4-BE49-F238E27FC236}">
                <a16:creationId xmlns:a16="http://schemas.microsoft.com/office/drawing/2014/main" id="{EDE8D54B-71C4-46B4-8D90-B40CBF434546}"/>
              </a:ext>
            </a:extLst>
          </p:cNvPr>
          <p:cNvSpPr>
            <a:spLocks noGrp="1"/>
          </p:cNvSpPr>
          <p:nvPr>
            <p:ph idx="1"/>
          </p:nvPr>
        </p:nvSpPr>
        <p:spPr>
          <a:xfrm>
            <a:off x="1013139" y="1649428"/>
            <a:ext cx="10940322" cy="3593591"/>
          </a:xfrm>
        </p:spPr>
        <p:txBody>
          <a:bodyPr>
            <a:noAutofit/>
          </a:bodyPr>
          <a:lstStyle/>
          <a:p>
            <a:r>
              <a:rPr lang="sr-Latn-RS" sz="2400" dirty="0"/>
              <a:t>Zavihek </a:t>
            </a:r>
            <a:r>
              <a:rPr lang="sr-Latn-RS" sz="2400" i="1" dirty="0"/>
              <a:t>Viewer</a:t>
            </a:r>
            <a:r>
              <a:rPr lang="sr-Latn-RS" sz="2400" dirty="0"/>
              <a:t>: </a:t>
            </a:r>
          </a:p>
          <a:p>
            <a:pPr lvl="1"/>
            <a:r>
              <a:rPr lang="sr-Latn-RS" sz="2000" i="1" dirty="0"/>
              <a:t>Initial Output State </a:t>
            </a:r>
            <a:r>
              <a:rPr lang="sr-Latn-RS" sz="2000" dirty="0"/>
              <a:t>– Nastavimo, kaj je vidno v oknu z rezultati. Priporočljivo je vklopiti </a:t>
            </a:r>
            <a:r>
              <a:rPr lang="sr-Latn-RS" sz="2000" i="1" dirty="0"/>
              <a:t>Display commands in the log</a:t>
            </a:r>
            <a:r>
              <a:rPr lang="sr-Latn-RS" sz="2000" dirty="0"/>
              <a:t>, zaradi česar se nam v oknu z rezultati izpišejo pred rezultati tudi programski stavki, uporabljeni za pridobitev rezultatov. To je uporabno za kontrolo našega dela in če bomo kasneje analize ponavljali, saj lahko na osnovi tega sestavimo niz programskih stavkov za izvajanje procedur. </a:t>
            </a:r>
          </a:p>
          <a:p>
            <a:pPr lvl="1"/>
            <a:r>
              <a:rPr lang="sr-Latn-RS" sz="2000" dirty="0"/>
              <a:t>Na desni strani zavihka imamo različne nastavitve pisav. </a:t>
            </a:r>
          </a:p>
          <a:p>
            <a:r>
              <a:rPr lang="sr-Latn-RS" sz="2400" dirty="0"/>
              <a:t>Zavihek </a:t>
            </a:r>
            <a:r>
              <a:rPr lang="sr-Latn-RS" sz="2400" i="1" dirty="0"/>
              <a:t>Output Labes</a:t>
            </a:r>
            <a:r>
              <a:rPr lang="sr-Latn-RS" sz="2400" dirty="0"/>
              <a:t>:  </a:t>
            </a:r>
          </a:p>
          <a:p>
            <a:pPr lvl="1"/>
            <a:r>
              <a:rPr lang="sr-Latn-RS" sz="2200" dirty="0"/>
              <a:t>Tu nastavimo, kako se v oknu z rezultati (</a:t>
            </a:r>
            <a:r>
              <a:rPr lang="sr-Latn-RS" sz="2200" i="1" dirty="0"/>
              <a:t>Viewer</a:t>
            </a:r>
            <a:r>
              <a:rPr lang="sr-Latn-RS" sz="2200" dirty="0"/>
              <a:t>) izpisujejo spremenljivke in njihove vrednosti. Pri tem izbiramo ločeno za izpis v stranskem »kazalu« (</a:t>
            </a:r>
            <a:r>
              <a:rPr lang="sr-Latn-RS" sz="2200" i="1" dirty="0"/>
              <a:t>Outline Labeling</a:t>
            </a:r>
            <a:r>
              <a:rPr lang="sr-Latn-RS" sz="2200" dirty="0"/>
              <a:t>) in ločeno za glavni izpis (</a:t>
            </a:r>
            <a:r>
              <a:rPr lang="sr-Latn-RS" sz="2200" i="1" dirty="0"/>
              <a:t>Pivot Table Labeling</a:t>
            </a:r>
            <a:r>
              <a:rPr lang="sr-Latn-RS" sz="2200" dirty="0"/>
              <a:t>)</a:t>
            </a:r>
            <a:endParaRPr lang="en-US" sz="2000" dirty="0"/>
          </a:p>
          <a:p>
            <a:pPr lvl="1"/>
            <a:endParaRPr lang="sr-Latn-RS" sz="2200" dirty="0"/>
          </a:p>
        </p:txBody>
      </p:sp>
    </p:spTree>
    <p:extLst>
      <p:ext uri="{BB962C8B-B14F-4D97-AF65-F5344CB8AC3E}">
        <p14:creationId xmlns:p14="http://schemas.microsoft.com/office/powerpoint/2010/main" val="18995559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Osnovne statistične analize</a:t>
            </a:r>
            <a:endParaRPr lang="en-US" dirty="0"/>
          </a:p>
        </p:txBody>
      </p:sp>
      <p:sp>
        <p:nvSpPr>
          <p:cNvPr id="3" name="Content Placeholder 2">
            <a:extLst>
              <a:ext uri="{FF2B5EF4-FFF2-40B4-BE49-F238E27FC236}">
                <a16:creationId xmlns:a16="http://schemas.microsoft.com/office/drawing/2014/main" id="{EDE8D54B-71C4-46B4-8D90-B40CBF434546}"/>
              </a:ext>
            </a:extLst>
          </p:cNvPr>
          <p:cNvSpPr>
            <a:spLocks noGrp="1"/>
          </p:cNvSpPr>
          <p:nvPr>
            <p:ph idx="1"/>
          </p:nvPr>
        </p:nvSpPr>
        <p:spPr>
          <a:xfrm>
            <a:off x="1251678" y="1874517"/>
            <a:ext cx="10940322" cy="3593591"/>
          </a:xfrm>
        </p:spPr>
        <p:txBody>
          <a:bodyPr>
            <a:noAutofit/>
          </a:bodyPr>
          <a:lstStyle/>
          <a:p>
            <a:r>
              <a:rPr lang="sr-Latn-RS" sz="2200" dirty="0"/>
              <a:t>Opisna statistika</a:t>
            </a:r>
          </a:p>
          <a:p>
            <a:r>
              <a:rPr lang="sr-Latn-RS" sz="2200" dirty="0"/>
              <a:t> Inferenčna statistika</a:t>
            </a:r>
          </a:p>
          <a:p>
            <a:endParaRPr lang="sr-Latn-RS" sz="2200" dirty="0"/>
          </a:p>
          <a:p>
            <a:endParaRPr lang="sr-Latn-RS" sz="2200" dirty="0"/>
          </a:p>
          <a:p>
            <a:r>
              <a:rPr lang="sr-Latn-RS" sz="2200" dirty="0"/>
              <a:t>Univariatna analiza</a:t>
            </a:r>
          </a:p>
          <a:p>
            <a:r>
              <a:rPr lang="sr-Latn-RS" sz="2200" dirty="0"/>
              <a:t>Bivariatna analiza</a:t>
            </a:r>
          </a:p>
          <a:p>
            <a:r>
              <a:rPr lang="sr-Latn-RS" sz="2200" dirty="0"/>
              <a:t>Multivariatna analiza</a:t>
            </a:r>
          </a:p>
          <a:p>
            <a:endParaRPr lang="sr-Latn-RS" sz="2200" dirty="0"/>
          </a:p>
        </p:txBody>
      </p:sp>
      <p:pic>
        <p:nvPicPr>
          <p:cNvPr id="1026" name="Picture 2" descr="Ð ÐµÐ·ÑÐ»ÑÐ°Ñ ÑÐ»Ð¸ÐºÐ° Ð·Ð° statistical analysis">
            <a:extLst>
              <a:ext uri="{FF2B5EF4-FFF2-40B4-BE49-F238E27FC236}">
                <a16:creationId xmlns:a16="http://schemas.microsoft.com/office/drawing/2014/main" id="{90A9A7B8-907C-4C3B-AB16-C7EC2300C47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0" y="2099606"/>
            <a:ext cx="4671183" cy="3111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407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2C85-4D9A-4BD9-ACC1-A9BDB7475D1F}"/>
              </a:ext>
            </a:extLst>
          </p:cNvPr>
          <p:cNvSpPr>
            <a:spLocks noGrp="1"/>
          </p:cNvSpPr>
          <p:nvPr>
            <p:ph type="title"/>
          </p:nvPr>
        </p:nvSpPr>
        <p:spPr>
          <a:xfrm>
            <a:off x="1251678" y="382385"/>
            <a:ext cx="10463244" cy="1492132"/>
          </a:xfrm>
        </p:spPr>
        <p:txBody>
          <a:bodyPr/>
          <a:lstStyle/>
          <a:p>
            <a:r>
              <a:rPr lang="sr-Latn-RS" dirty="0"/>
              <a:t>Osnovne statistične analize</a:t>
            </a:r>
            <a:endParaRPr lang="en-US" dirty="0"/>
          </a:p>
        </p:txBody>
      </p:sp>
      <p:graphicFrame>
        <p:nvGraphicFramePr>
          <p:cNvPr id="4" name="Content Placeholder 3">
            <a:extLst>
              <a:ext uri="{FF2B5EF4-FFF2-40B4-BE49-F238E27FC236}">
                <a16:creationId xmlns:a16="http://schemas.microsoft.com/office/drawing/2014/main" id="{AC0C7E27-2120-4D2B-ADFB-080CE7230F6D}"/>
              </a:ext>
            </a:extLst>
          </p:cNvPr>
          <p:cNvGraphicFramePr>
            <a:graphicFrameLocks noGrp="1"/>
          </p:cNvGraphicFramePr>
          <p:nvPr>
            <p:ph idx="1"/>
            <p:extLst>
              <p:ext uri="{D42A27DB-BD31-4B8C-83A1-F6EECF244321}">
                <p14:modId xmlns:p14="http://schemas.microsoft.com/office/powerpoint/2010/main" val="1055826710"/>
              </p:ext>
            </p:extLst>
          </p:nvPr>
        </p:nvGraphicFramePr>
        <p:xfrm>
          <a:off x="1093963" y="1649428"/>
          <a:ext cx="10778674" cy="3874014"/>
        </p:xfrm>
        <a:graphic>
          <a:graphicData uri="http://schemas.openxmlformats.org/drawingml/2006/table">
            <a:tbl>
              <a:tblPr firstRow="1" bandRow="1">
                <a:tableStyleId>{5C22544A-7EE6-4342-B048-85BDC9FD1C3A}</a:tableStyleId>
              </a:tblPr>
              <a:tblGrid>
                <a:gridCol w="5389337">
                  <a:extLst>
                    <a:ext uri="{9D8B030D-6E8A-4147-A177-3AD203B41FA5}">
                      <a16:colId xmlns:a16="http://schemas.microsoft.com/office/drawing/2014/main" val="3712606780"/>
                    </a:ext>
                  </a:extLst>
                </a:gridCol>
                <a:gridCol w="5389337">
                  <a:extLst>
                    <a:ext uri="{9D8B030D-6E8A-4147-A177-3AD203B41FA5}">
                      <a16:colId xmlns:a16="http://schemas.microsoft.com/office/drawing/2014/main" val="507442358"/>
                    </a:ext>
                  </a:extLst>
                </a:gridCol>
              </a:tblGrid>
              <a:tr h="370840">
                <a:tc>
                  <a:txBody>
                    <a:bodyPr/>
                    <a:lstStyle/>
                    <a:p>
                      <a:r>
                        <a:rPr lang="en-US" dirty="0" err="1"/>
                        <a:t>Primeri</a:t>
                      </a:r>
                      <a:r>
                        <a:rPr lang="en-US" dirty="0"/>
                        <a:t> </a:t>
                      </a:r>
                      <a:r>
                        <a:rPr lang="en-US" dirty="0" err="1"/>
                        <a:t>univariatne</a:t>
                      </a:r>
                      <a:r>
                        <a:rPr lang="en-US" dirty="0"/>
                        <a:t> </a:t>
                      </a:r>
                      <a:r>
                        <a:rPr lang="en-US" dirty="0" err="1"/>
                        <a:t>statistične</a:t>
                      </a:r>
                      <a:r>
                        <a:rPr lang="en-US" dirty="0"/>
                        <a:t> </a:t>
                      </a:r>
                      <a:r>
                        <a:rPr lang="en-US" dirty="0" err="1"/>
                        <a:t>analiz</a:t>
                      </a:r>
                      <a:r>
                        <a:rPr lang="sr-Latn-RS" dirty="0"/>
                        <a:t>e</a:t>
                      </a:r>
                      <a:endParaRPr lang="en-US" dirty="0"/>
                    </a:p>
                  </a:txBody>
                  <a:tcPr/>
                </a:tc>
                <a:tc>
                  <a:txBody>
                    <a:bodyPr/>
                    <a:lstStyle/>
                    <a:p>
                      <a:r>
                        <a:rPr lang="sr-Latn-RS" dirty="0"/>
                        <a:t>Procedura v SPSS-u</a:t>
                      </a:r>
                      <a:endParaRPr lang="en-US" dirty="0"/>
                    </a:p>
                  </a:txBody>
                  <a:tcPr/>
                </a:tc>
                <a:extLst>
                  <a:ext uri="{0D108BD9-81ED-4DB2-BD59-A6C34878D82A}">
                    <a16:rowId xmlns:a16="http://schemas.microsoft.com/office/drawing/2014/main" val="3773503603"/>
                  </a:ext>
                </a:extLst>
              </a:tr>
              <a:tr h="783988">
                <a:tc>
                  <a:txBody>
                    <a:bodyPr/>
                    <a:lstStyle/>
                    <a:p>
                      <a:r>
                        <a:rPr lang="en-US" dirty="0" err="1"/>
                        <a:t>Izpis</a:t>
                      </a:r>
                      <a:r>
                        <a:rPr lang="en-US" dirty="0"/>
                        <a:t> </a:t>
                      </a:r>
                      <a:r>
                        <a:rPr lang="en-US" dirty="0" err="1"/>
                        <a:t>tabele</a:t>
                      </a:r>
                      <a:r>
                        <a:rPr lang="en-US" dirty="0"/>
                        <a:t> z </a:t>
                      </a:r>
                      <a:r>
                        <a:rPr lang="en-US" dirty="0" err="1"/>
                        <a:t>vrednostmi</a:t>
                      </a:r>
                      <a:r>
                        <a:rPr lang="en-US" dirty="0"/>
                        <a:t> za </a:t>
                      </a:r>
                      <a:r>
                        <a:rPr lang="en-US" dirty="0" err="1"/>
                        <a:t>izbrane</a:t>
                      </a:r>
                      <a:r>
                        <a:rPr lang="en-US" dirty="0"/>
                        <a:t> </a:t>
                      </a:r>
                      <a:r>
                        <a:rPr lang="en-US" dirty="0" err="1"/>
                        <a:t>spremenljivke</a:t>
                      </a:r>
                      <a:r>
                        <a:rPr lang="en-US" dirty="0"/>
                        <a:t> in </a:t>
                      </a:r>
                      <a:r>
                        <a:rPr lang="en-US" dirty="0" err="1"/>
                        <a:t>izbrane</a:t>
                      </a:r>
                      <a:r>
                        <a:rPr lang="en-US" dirty="0"/>
                        <a:t> </a:t>
                      </a:r>
                      <a:r>
                        <a:rPr lang="en-US" dirty="0" err="1"/>
                        <a:t>enote</a:t>
                      </a:r>
                      <a:r>
                        <a:rPr lang="en-US" dirty="0"/>
                        <a:t>, po </a:t>
                      </a:r>
                      <a:r>
                        <a:rPr lang="en-US" dirty="0" err="1"/>
                        <a:t>skupinah</a:t>
                      </a:r>
                      <a:r>
                        <a:rPr lang="en-US" dirty="0"/>
                        <a:t> </a:t>
                      </a:r>
                    </a:p>
                  </a:txBody>
                  <a:tcPr anchor="ctr"/>
                </a:tc>
                <a:tc>
                  <a:txBody>
                    <a:bodyPr/>
                    <a:lstStyle/>
                    <a:p>
                      <a:r>
                        <a:rPr lang="en-US" i="1" dirty="0"/>
                        <a:t>Analyze</a:t>
                      </a:r>
                      <a:r>
                        <a:rPr lang="en-US" dirty="0"/>
                        <a:t> – </a:t>
                      </a:r>
                      <a:r>
                        <a:rPr lang="en-US" i="1" dirty="0"/>
                        <a:t>Reports</a:t>
                      </a:r>
                      <a:r>
                        <a:rPr lang="en-US" dirty="0"/>
                        <a:t> – </a:t>
                      </a:r>
                      <a:r>
                        <a:rPr lang="en-US" i="1" dirty="0"/>
                        <a:t>Case Summaries</a:t>
                      </a:r>
                    </a:p>
                  </a:txBody>
                  <a:tcPr anchor="ctr"/>
                </a:tc>
                <a:extLst>
                  <a:ext uri="{0D108BD9-81ED-4DB2-BD59-A6C34878D82A}">
                    <a16:rowId xmlns:a16="http://schemas.microsoft.com/office/drawing/2014/main" val="3594146050"/>
                  </a:ext>
                </a:extLst>
              </a:tr>
              <a:tr h="981826">
                <a:tc>
                  <a:txBody>
                    <a:bodyPr/>
                    <a:lstStyle/>
                    <a:p>
                      <a:r>
                        <a:rPr lang="en-US" dirty="0" err="1"/>
                        <a:t>Frekvenčna</a:t>
                      </a:r>
                      <a:r>
                        <a:rPr lang="en-US" dirty="0"/>
                        <a:t> </a:t>
                      </a:r>
                      <a:r>
                        <a:rPr lang="en-US" dirty="0" err="1"/>
                        <a:t>porazdelitev</a:t>
                      </a:r>
                      <a:r>
                        <a:rPr lang="en-US" dirty="0"/>
                        <a:t> za </a:t>
                      </a:r>
                      <a:r>
                        <a:rPr lang="en-US" dirty="0" err="1"/>
                        <a:t>pregled</a:t>
                      </a:r>
                      <a:r>
                        <a:rPr lang="en-US" dirty="0"/>
                        <a:t> </a:t>
                      </a:r>
                      <a:r>
                        <a:rPr lang="en-US" dirty="0" err="1"/>
                        <a:t>vrednosti</a:t>
                      </a:r>
                      <a:r>
                        <a:rPr lang="en-US" dirty="0"/>
                        <a:t> </a:t>
                      </a:r>
                      <a:r>
                        <a:rPr lang="en-US" dirty="0" err="1"/>
                        <a:t>spremenljivke</a:t>
                      </a:r>
                      <a:r>
                        <a:rPr lang="en-US" dirty="0"/>
                        <a:t> in </a:t>
                      </a:r>
                      <a:r>
                        <a:rPr lang="en-US" dirty="0" err="1"/>
                        <a:t>njenih</a:t>
                      </a:r>
                      <a:r>
                        <a:rPr lang="en-US" dirty="0"/>
                        <a:t> </a:t>
                      </a:r>
                      <a:r>
                        <a:rPr lang="en-US" dirty="0" err="1"/>
                        <a:t>frekvenc</a:t>
                      </a:r>
                      <a:r>
                        <a:rPr lang="en-US" dirty="0"/>
                        <a:t> </a:t>
                      </a:r>
                    </a:p>
                  </a:txBody>
                  <a:tcPr anchor="ctr"/>
                </a:tc>
                <a:tc>
                  <a:txBody>
                    <a:bodyPr/>
                    <a:lstStyle/>
                    <a:p>
                      <a:r>
                        <a:rPr lang="en-US" i="1" dirty="0"/>
                        <a:t>Analyze</a:t>
                      </a:r>
                      <a:r>
                        <a:rPr lang="en-US" dirty="0"/>
                        <a:t> – </a:t>
                      </a:r>
                      <a:r>
                        <a:rPr lang="en-US" i="1" dirty="0" err="1"/>
                        <a:t>Decriptive</a:t>
                      </a:r>
                      <a:r>
                        <a:rPr lang="en-US" i="1" dirty="0"/>
                        <a:t> statistics </a:t>
                      </a:r>
                      <a:r>
                        <a:rPr lang="en-US" dirty="0"/>
                        <a:t>- </a:t>
                      </a:r>
                      <a:r>
                        <a:rPr lang="en-US" i="1" dirty="0" err="1"/>
                        <a:t>Frequencie</a:t>
                      </a:r>
                      <a:r>
                        <a:rPr lang="sr-Latn-RS" dirty="0"/>
                        <a:t>s</a:t>
                      </a:r>
                      <a:endParaRPr lang="en-US" dirty="0"/>
                    </a:p>
                  </a:txBody>
                  <a:tcPr anchor="ctr"/>
                </a:tc>
                <a:extLst>
                  <a:ext uri="{0D108BD9-81ED-4DB2-BD59-A6C34878D82A}">
                    <a16:rowId xmlns:a16="http://schemas.microsoft.com/office/drawing/2014/main" val="4260956"/>
                  </a:ext>
                </a:extLst>
              </a:tr>
              <a:tr h="370840">
                <a:tc>
                  <a:txBody>
                    <a:bodyPr/>
                    <a:lstStyle/>
                    <a:p>
                      <a:r>
                        <a:rPr lang="en-US" dirty="0" err="1"/>
                        <a:t>Grafična</a:t>
                      </a:r>
                      <a:r>
                        <a:rPr lang="en-US" dirty="0"/>
                        <a:t> </a:t>
                      </a:r>
                      <a:r>
                        <a:rPr lang="en-US" dirty="0" err="1"/>
                        <a:t>predstavitev</a:t>
                      </a:r>
                      <a:r>
                        <a:rPr lang="en-US" dirty="0"/>
                        <a:t>, </a:t>
                      </a:r>
                      <a:r>
                        <a:rPr lang="en-US" dirty="0" err="1"/>
                        <a:t>npr</a:t>
                      </a:r>
                      <a:r>
                        <a:rPr lang="en-US" dirty="0"/>
                        <a:t>. histogram, </a:t>
                      </a:r>
                      <a:r>
                        <a:rPr lang="en-US" dirty="0" err="1"/>
                        <a:t>poligon</a:t>
                      </a:r>
                      <a:r>
                        <a:rPr lang="en-US" dirty="0"/>
                        <a:t>, </a:t>
                      </a:r>
                      <a:r>
                        <a:rPr lang="en-US" dirty="0" err="1"/>
                        <a:t>ogiva</a:t>
                      </a:r>
                      <a:r>
                        <a:rPr lang="en-US" dirty="0"/>
                        <a:t>, </a:t>
                      </a:r>
                      <a:r>
                        <a:rPr lang="en-US" dirty="0" err="1"/>
                        <a:t>strukturni</a:t>
                      </a:r>
                      <a:r>
                        <a:rPr lang="en-US" dirty="0"/>
                        <a:t> </a:t>
                      </a:r>
                      <a:r>
                        <a:rPr lang="en-US" dirty="0" err="1"/>
                        <a:t>stolpci</a:t>
                      </a:r>
                      <a:r>
                        <a:rPr lang="en-US" dirty="0"/>
                        <a:t>, </a:t>
                      </a:r>
                      <a:r>
                        <a:rPr lang="en-US" dirty="0" err="1"/>
                        <a:t>krogi</a:t>
                      </a:r>
                      <a:r>
                        <a:rPr lang="en-US" dirty="0"/>
                        <a:t>, </a:t>
                      </a:r>
                      <a:r>
                        <a:rPr lang="en-US" dirty="0" err="1"/>
                        <a:t>škatlasti</a:t>
                      </a:r>
                      <a:r>
                        <a:rPr lang="en-US" dirty="0"/>
                        <a:t> diagram – </a:t>
                      </a:r>
                      <a:r>
                        <a:rPr lang="en-US" dirty="0" err="1"/>
                        <a:t>odvisno</a:t>
                      </a:r>
                      <a:r>
                        <a:rPr lang="en-US" dirty="0"/>
                        <a:t> od </a:t>
                      </a:r>
                      <a:r>
                        <a:rPr lang="en-US" dirty="0" err="1"/>
                        <a:t>merske</a:t>
                      </a:r>
                      <a:r>
                        <a:rPr lang="en-US" dirty="0"/>
                        <a:t> </a:t>
                      </a:r>
                      <a:r>
                        <a:rPr lang="en-US" dirty="0" err="1"/>
                        <a:t>lestvice</a:t>
                      </a:r>
                      <a:endParaRPr lang="en-US" dirty="0"/>
                    </a:p>
                  </a:txBody>
                  <a:tcPr anchor="ctr"/>
                </a:tc>
                <a:tc>
                  <a:txBody>
                    <a:bodyPr/>
                    <a:lstStyle/>
                    <a:p>
                      <a:r>
                        <a:rPr lang="en-US" i="1" dirty="0"/>
                        <a:t>Analyze</a:t>
                      </a:r>
                      <a:r>
                        <a:rPr lang="en-US" dirty="0"/>
                        <a:t> – </a:t>
                      </a:r>
                      <a:r>
                        <a:rPr lang="en-US" i="1" dirty="0" err="1"/>
                        <a:t>Decriptive</a:t>
                      </a:r>
                      <a:r>
                        <a:rPr lang="en-US" i="1" dirty="0"/>
                        <a:t> statistics </a:t>
                      </a:r>
                      <a:r>
                        <a:rPr lang="en-US" dirty="0"/>
                        <a:t>– </a:t>
                      </a:r>
                      <a:r>
                        <a:rPr lang="en-US" i="1" dirty="0"/>
                        <a:t>Frequencies</a:t>
                      </a:r>
                      <a:r>
                        <a:rPr lang="en-US" dirty="0"/>
                        <a:t> – </a:t>
                      </a:r>
                      <a:r>
                        <a:rPr lang="en-US" i="1" dirty="0"/>
                        <a:t>Charts</a:t>
                      </a:r>
                      <a:r>
                        <a:rPr lang="en-US" dirty="0"/>
                        <a:t> (histogram, </a:t>
                      </a:r>
                      <a:r>
                        <a:rPr lang="en-US" dirty="0" err="1"/>
                        <a:t>strukturni</a:t>
                      </a:r>
                      <a:r>
                        <a:rPr lang="en-US" dirty="0"/>
                        <a:t> </a:t>
                      </a:r>
                      <a:r>
                        <a:rPr lang="en-US" dirty="0" err="1"/>
                        <a:t>stolpci</a:t>
                      </a:r>
                      <a:r>
                        <a:rPr lang="en-US" dirty="0"/>
                        <a:t>, </a:t>
                      </a:r>
                      <a:r>
                        <a:rPr lang="en-US" dirty="0" err="1"/>
                        <a:t>krogi</a:t>
                      </a:r>
                      <a:r>
                        <a:rPr lang="en-US" dirty="0"/>
                        <a:t>) </a:t>
                      </a:r>
                      <a:endParaRPr lang="sr-Latn-RS" dirty="0"/>
                    </a:p>
                    <a:p>
                      <a:r>
                        <a:rPr lang="en-US" i="1" dirty="0"/>
                        <a:t>Analyze</a:t>
                      </a:r>
                      <a:r>
                        <a:rPr lang="en-US" dirty="0"/>
                        <a:t> – </a:t>
                      </a:r>
                      <a:r>
                        <a:rPr lang="en-US" i="1" dirty="0" err="1"/>
                        <a:t>Decriptive</a:t>
                      </a:r>
                      <a:r>
                        <a:rPr lang="en-US" i="1" dirty="0"/>
                        <a:t> statistics </a:t>
                      </a:r>
                      <a:r>
                        <a:rPr lang="en-US" dirty="0"/>
                        <a:t>– </a:t>
                      </a:r>
                      <a:r>
                        <a:rPr lang="en-US" i="1" dirty="0"/>
                        <a:t>Explore</a:t>
                      </a:r>
                      <a:r>
                        <a:rPr lang="en-US" dirty="0"/>
                        <a:t> (histogram) </a:t>
                      </a:r>
                      <a:endParaRPr lang="sr-Latn-RS" dirty="0"/>
                    </a:p>
                    <a:p>
                      <a:r>
                        <a:rPr lang="en-US" i="1" dirty="0"/>
                        <a:t>Analyze</a:t>
                      </a:r>
                      <a:r>
                        <a:rPr lang="en-US" dirty="0"/>
                        <a:t> – </a:t>
                      </a:r>
                      <a:r>
                        <a:rPr lang="en-US" i="1" dirty="0"/>
                        <a:t>Reports</a:t>
                      </a:r>
                      <a:r>
                        <a:rPr lang="en-US" dirty="0"/>
                        <a:t> – </a:t>
                      </a:r>
                      <a:r>
                        <a:rPr lang="en-US" i="1" dirty="0"/>
                        <a:t>Case Summaries</a:t>
                      </a:r>
                      <a:r>
                        <a:rPr lang="en-US" dirty="0"/>
                        <a:t> (histogram, </a:t>
                      </a:r>
                      <a:r>
                        <a:rPr lang="en-US" dirty="0" err="1"/>
                        <a:t>škatlasti</a:t>
                      </a:r>
                      <a:r>
                        <a:rPr lang="en-US" dirty="0"/>
                        <a:t> diagram) </a:t>
                      </a:r>
                      <a:endParaRPr lang="sr-Latn-RS" dirty="0"/>
                    </a:p>
                    <a:p>
                      <a:r>
                        <a:rPr lang="en-US" i="1" dirty="0"/>
                        <a:t>Graphs</a:t>
                      </a:r>
                      <a:r>
                        <a:rPr lang="en-US" dirty="0"/>
                        <a:t> – </a:t>
                      </a:r>
                      <a:r>
                        <a:rPr lang="en-US" i="1" dirty="0"/>
                        <a:t>Chart builder </a:t>
                      </a:r>
                    </a:p>
                  </a:txBody>
                  <a:tcPr anchor="ctr"/>
                </a:tc>
                <a:extLst>
                  <a:ext uri="{0D108BD9-81ED-4DB2-BD59-A6C34878D82A}">
                    <a16:rowId xmlns:a16="http://schemas.microsoft.com/office/drawing/2014/main" val="4171785049"/>
                  </a:ext>
                </a:extLst>
              </a:tr>
            </a:tbl>
          </a:graphicData>
        </a:graphic>
      </p:graphicFrame>
    </p:spTree>
    <p:extLst>
      <p:ext uri="{BB962C8B-B14F-4D97-AF65-F5344CB8AC3E}">
        <p14:creationId xmlns:p14="http://schemas.microsoft.com/office/powerpoint/2010/main" val="3635711527"/>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Moje Znanje">
      <a:majorFont>
        <a:latin typeface="Berlin Sans FB"/>
        <a:ea typeface=""/>
        <a:cs typeface=""/>
      </a:majorFont>
      <a:minorFont>
        <a:latin typeface="Berlin Sans FB"/>
        <a:ea typeface=""/>
        <a:cs typeface=""/>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je Znanje PowerPoint template" id="{EE203216-807A-4B81-9BEA-6D212EA3C112}" vid="{253455AD-3734-4BB4-BFB2-9F06F96C7CE1}"/>
    </a:ext>
  </a:extLst>
</a:theme>
</file>

<file path=docProps/app.xml><?xml version="1.0" encoding="utf-8"?>
<Properties xmlns="http://schemas.openxmlformats.org/officeDocument/2006/extended-properties" xmlns:vt="http://schemas.openxmlformats.org/officeDocument/2006/docPropsVTypes">
  <Template>MojeZnanje_PPT_template</Template>
  <TotalTime>1481</TotalTime>
  <Words>689</Words>
  <Application>Microsoft Office PowerPoint</Application>
  <PresentationFormat>Widescreen</PresentationFormat>
  <Paragraphs>104</Paragraphs>
  <Slides>31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Berlin Sans FB</vt:lpstr>
      <vt:lpstr>Gill Sans MT</vt:lpstr>
      <vt:lpstr>Wingdings</vt:lpstr>
      <vt:lpstr>Badge</vt:lpstr>
      <vt:lpstr>Uvod v SPSS</vt:lpstr>
      <vt:lpstr>danes bomo...</vt:lpstr>
      <vt:lpstr>Vnos podatkov v spss</vt:lpstr>
      <vt:lpstr>Opis spremenljivk</vt:lpstr>
      <vt:lpstr>Opis spremenljivk</vt:lpstr>
      <vt:lpstr>Prilagoditev nastavitev</vt:lpstr>
      <vt:lpstr>Prilagoditev nastavitev</vt:lpstr>
      <vt:lpstr>Osnovne statistične analize</vt:lpstr>
      <vt:lpstr>Osnovne statistične analize</vt:lpstr>
      <vt:lpstr>Osnovne statistične analize</vt:lpstr>
      <vt:lpstr>Procedura frequences</vt:lpstr>
      <vt:lpstr>Procedura frequences</vt:lpstr>
      <vt:lpstr>Procedura frequences</vt:lpstr>
      <vt:lpstr>Procedura descriptives</vt:lpstr>
      <vt:lpstr>Procedura descriptives</vt:lpstr>
      <vt:lpstr>Procedura descriptives</vt:lpstr>
      <vt:lpstr>Procedura case summaries</vt:lpstr>
      <vt:lpstr>Procedura case summaries</vt:lpstr>
      <vt:lpstr>Procedura explore</vt:lpstr>
      <vt:lpstr>Procedura explore</vt:lpstr>
      <vt:lpstr>Procedura explore</vt:lpstr>
      <vt:lpstr>Procedura explore</vt:lpstr>
      <vt:lpstr>Osnovne statistične analize</vt:lpstr>
      <vt:lpstr>Procedura crosstabs</vt:lpstr>
      <vt:lpstr>Procedura crosstabs</vt:lpstr>
      <vt:lpstr>Procedura crosstabs</vt:lpstr>
      <vt:lpstr>Procedura crosstabs</vt:lpstr>
      <vt:lpstr>Procedura correlate</vt:lpstr>
      <vt:lpstr>VAJICE</vt:lpstr>
      <vt:lpstr>Hvala za vašo pozornost!    Vprašanja?</vt:lpstr>
      <vt:lpstr>Se vidimo jutri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Uvod v SPSS</dc:title>
  <dc:creator>Luka Radicevic</dc:creator>
  <cp:lastModifiedBy>Luka Radicevic</cp:lastModifiedBy>
  <cp:revision>71</cp:revision>
  <dcterms:created xsi:type="dcterms:W3CDTF">2018-03-21T12:53:28Z</dcterms:created>
  <dcterms:modified xsi:type="dcterms:W3CDTF">2018-05-10T14:17:52Z</dcterms:modified>
</cp:coreProperties>
</file>