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3C29BEE-F638-4833-9593-F0A9B2C6562D}">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a:xfrm>
            <a:off x="5332412" y="5883275"/>
            <a:ext cx="4324044" cy="365125"/>
          </a:xfrm>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58716" y="5673725"/>
            <a:ext cx="1038225" cy="1047750"/>
          </a:xfrm>
          <a:prstGeom prst="rect">
            <a:avLst/>
          </a:prstGeom>
        </p:spPr>
      </p:pic>
    </p:spTree>
    <p:extLst>
      <p:ext uri="{BB962C8B-B14F-4D97-AF65-F5344CB8AC3E}">
        <p14:creationId xmlns:p14="http://schemas.microsoft.com/office/powerpoint/2010/main" val="2897796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r>
              <a:rPr lang="sl-SI" smtClean="0"/>
              <a:t>Housing Co. d.o.o.</a:t>
            </a:r>
            <a:endParaRPr lang="sl-SI" dirty="0"/>
          </a:p>
        </p:txBody>
      </p:sp>
      <p:sp>
        <p:nvSpPr>
          <p:cNvPr id="6" name="Footer Placeholder 5"/>
          <p:cNvSpPr>
            <a:spLocks noGrp="1"/>
          </p:cNvSpPr>
          <p:nvPr>
            <p:ph type="ftr" sz="quarter" idx="11"/>
          </p:nvPr>
        </p:nvSpPr>
        <p:spPr/>
        <p:txBody>
          <a:bodyPr/>
          <a:lstStyle/>
          <a:p>
            <a:r>
              <a:rPr lang="sl-SI" smtClean="0"/>
              <a:t>www.mojeznanje.si</a:t>
            </a:r>
            <a:endParaRPr lang="sl-SI"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354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986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1856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799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1907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18200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8857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46128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0606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sl-SI" smtClean="0"/>
              <a:t>Housing Co. d.o.o.</a:t>
            </a:r>
            <a:endParaRPr lang="sl-SI" dirty="0"/>
          </a:p>
        </p:txBody>
      </p:sp>
      <p:sp>
        <p:nvSpPr>
          <p:cNvPr id="5" name="Footer Placeholder 4"/>
          <p:cNvSpPr>
            <a:spLocks noGrp="1"/>
          </p:cNvSpPr>
          <p:nvPr>
            <p:ph type="ftr" sz="quarter" idx="11"/>
          </p:nvPr>
        </p:nvSpPr>
        <p:spPr/>
        <p:txBody>
          <a:bodyPr/>
          <a:lstStyle/>
          <a:p>
            <a:r>
              <a:rPr lang="sl-SI" smtClean="0"/>
              <a:t>www.mojeznanje.si</a:t>
            </a:r>
            <a:endParaRPr lang="sl-SI"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5269" y="2905125"/>
            <a:ext cx="1038225" cy="1047750"/>
          </a:xfrm>
          <a:prstGeom prst="rect">
            <a:avLst/>
          </a:prstGeom>
        </p:spPr>
      </p:pic>
    </p:spTree>
    <p:extLst>
      <p:ext uri="{BB962C8B-B14F-4D97-AF65-F5344CB8AC3E}">
        <p14:creationId xmlns:p14="http://schemas.microsoft.com/office/powerpoint/2010/main" val="2212179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sl-SI" smtClean="0"/>
              <a:t>Housing Co. d.o.o.</a:t>
            </a:r>
            <a:endParaRPr lang="sl-SI" dirty="0"/>
          </a:p>
        </p:txBody>
      </p:sp>
      <p:sp>
        <p:nvSpPr>
          <p:cNvPr id="6" name="Footer Placeholder 5"/>
          <p:cNvSpPr>
            <a:spLocks noGrp="1"/>
          </p:cNvSpPr>
          <p:nvPr>
            <p:ph type="ftr" sz="quarter" idx="11"/>
          </p:nvPr>
        </p:nvSpPr>
        <p:spPr/>
        <p:txBody>
          <a:bodyPr/>
          <a:lstStyle/>
          <a:p>
            <a:r>
              <a:rPr lang="sl-SI" smtClean="0"/>
              <a:t>www.mojeznanje.si</a:t>
            </a:r>
            <a:endParaRPr lang="sl-SI"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526768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sl-SI" smtClean="0"/>
              <a:t>Housing Co. d.o.o.</a:t>
            </a:r>
            <a:endParaRPr lang="sl-SI" dirty="0"/>
          </a:p>
        </p:txBody>
      </p:sp>
      <p:sp>
        <p:nvSpPr>
          <p:cNvPr id="8" name="Footer Placeholder 7"/>
          <p:cNvSpPr>
            <a:spLocks noGrp="1"/>
          </p:cNvSpPr>
          <p:nvPr>
            <p:ph type="ftr" sz="quarter" idx="11"/>
          </p:nvPr>
        </p:nvSpPr>
        <p:spPr/>
        <p:txBody>
          <a:bodyPr/>
          <a:lstStyle/>
          <a:p>
            <a:r>
              <a:rPr lang="sl-SI" smtClean="0"/>
              <a:t>www.mojeznanje.si</a:t>
            </a:r>
            <a:endParaRPr lang="sl-SI"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681562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sl-SI" smtClean="0"/>
              <a:t>Housing Co. d.o.o.</a:t>
            </a:r>
            <a:endParaRPr lang="sl-SI" dirty="0"/>
          </a:p>
        </p:txBody>
      </p:sp>
      <p:sp>
        <p:nvSpPr>
          <p:cNvPr id="4" name="Footer Placeholder 3"/>
          <p:cNvSpPr>
            <a:spLocks noGrp="1"/>
          </p:cNvSpPr>
          <p:nvPr>
            <p:ph type="ftr" sz="quarter" idx="11"/>
          </p:nvPr>
        </p:nvSpPr>
        <p:spPr/>
        <p:txBody>
          <a:bodyPr/>
          <a:lstStyle/>
          <a:p>
            <a:r>
              <a:rPr lang="sl-SI" smtClean="0"/>
              <a:t>www.mojeznanje.si</a:t>
            </a:r>
            <a:endParaRPr lang="sl-SI"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70755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sl-SI" smtClean="0"/>
              <a:t>Housing Co. d.o.o.</a:t>
            </a:r>
            <a:endParaRPr lang="sl-SI" dirty="0"/>
          </a:p>
        </p:txBody>
      </p:sp>
      <p:sp>
        <p:nvSpPr>
          <p:cNvPr id="3" name="Footer Placeholder 2"/>
          <p:cNvSpPr>
            <a:spLocks noGrp="1"/>
          </p:cNvSpPr>
          <p:nvPr>
            <p:ph type="ftr" sz="quarter" idx="11"/>
          </p:nvPr>
        </p:nvSpPr>
        <p:spPr/>
        <p:txBody>
          <a:bodyPr/>
          <a:lstStyle/>
          <a:p>
            <a:r>
              <a:rPr lang="sl-SI" smtClean="0"/>
              <a:t>www.mojeznanje.si</a:t>
            </a:r>
            <a:endParaRPr lang="sl-SI"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9213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r>
              <a:rPr lang="sl-SI" smtClean="0"/>
              <a:t>Housing Co. d.o.o.</a:t>
            </a:r>
            <a:endParaRPr lang="sl-SI" dirty="0"/>
          </a:p>
        </p:txBody>
      </p:sp>
      <p:sp>
        <p:nvSpPr>
          <p:cNvPr id="6" name="Footer Placeholder 5"/>
          <p:cNvSpPr>
            <a:spLocks noGrp="1"/>
          </p:cNvSpPr>
          <p:nvPr>
            <p:ph type="ftr" sz="quarter" idx="11"/>
          </p:nvPr>
        </p:nvSpPr>
        <p:spPr/>
        <p:txBody>
          <a:bodyPr/>
          <a:lstStyle/>
          <a:p>
            <a:r>
              <a:rPr lang="sl-SI" smtClean="0"/>
              <a:t>www.mojeznanje.si</a:t>
            </a:r>
            <a:endParaRPr lang="sl-SI"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68635" y="5673725"/>
            <a:ext cx="1038225" cy="1047750"/>
          </a:xfrm>
          <a:prstGeom prst="rect">
            <a:avLst/>
          </a:prstGeom>
        </p:spPr>
      </p:pic>
    </p:spTree>
    <p:extLst>
      <p:ext uri="{BB962C8B-B14F-4D97-AF65-F5344CB8AC3E}">
        <p14:creationId xmlns:p14="http://schemas.microsoft.com/office/powerpoint/2010/main" val="16213383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r>
              <a:rPr lang="sl-SI" smtClean="0"/>
              <a:t>Housing Co. d.o.o.</a:t>
            </a:r>
            <a:endParaRPr lang="sl-SI" dirty="0"/>
          </a:p>
        </p:txBody>
      </p:sp>
      <p:sp>
        <p:nvSpPr>
          <p:cNvPr id="6" name="Footer Placeholder 5"/>
          <p:cNvSpPr>
            <a:spLocks noGrp="1"/>
          </p:cNvSpPr>
          <p:nvPr>
            <p:ph type="ftr" sz="quarter" idx="11"/>
          </p:nvPr>
        </p:nvSpPr>
        <p:spPr/>
        <p:txBody>
          <a:bodyPr/>
          <a:lstStyle/>
          <a:p>
            <a:r>
              <a:rPr lang="sl-SI" smtClean="0"/>
              <a:t>www.mojeznanje.si</a:t>
            </a:r>
            <a:endParaRPr lang="sl-SI"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68635" y="5673725"/>
            <a:ext cx="1038225" cy="1047750"/>
          </a:xfrm>
          <a:prstGeom prst="rect">
            <a:avLst/>
          </a:prstGeom>
        </p:spPr>
      </p:pic>
    </p:spTree>
    <p:extLst>
      <p:ext uri="{BB962C8B-B14F-4D97-AF65-F5344CB8AC3E}">
        <p14:creationId xmlns:p14="http://schemas.microsoft.com/office/powerpoint/2010/main" val="865392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r>
              <a:rPr lang="sl-SI" smtClean="0"/>
              <a:t>Housing Co. d.o.o.</a:t>
            </a:r>
            <a:endParaRPr lang="sl-SI"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sl-SI" smtClean="0"/>
              <a:t>www.mojeznanje.si</a:t>
            </a:r>
            <a:endParaRPr lang="sl-SI"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pic>
        <p:nvPicPr>
          <p:cNvPr id="14" name="Picture 13"/>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10315575" y="5646772"/>
            <a:ext cx="1038225" cy="1047750"/>
          </a:xfrm>
          <a:prstGeom prst="rect">
            <a:avLst/>
          </a:prstGeom>
        </p:spPr>
      </p:pic>
    </p:spTree>
    <p:extLst>
      <p:ext uri="{BB962C8B-B14F-4D97-AF65-F5344CB8AC3E}">
        <p14:creationId xmlns:p14="http://schemas.microsoft.com/office/powerpoint/2010/main" val="2144807562"/>
      </p:ext>
    </p:extLst>
  </p:cSld>
  <p:clrMap bg1="lt1" tx1="dk1" bg2="lt2" tx2="dk2" accent1="accent1" accent2="accent2" accent3="accent3" accent4="accent4" accent5="accent5" accent6="accent6" hlink="hlink" folHlink="folHlink"/>
  <p:sldLayoutIdLst>
    <p:sldLayoutId id="2147483933" r:id="rId1"/>
    <p:sldLayoutId id="2147483934" r:id="rId2"/>
    <p:sldLayoutId id="2147483935" r:id="rId3"/>
    <p:sldLayoutId id="2147483936" r:id="rId4"/>
    <p:sldLayoutId id="2147483937" r:id="rId5"/>
    <p:sldLayoutId id="2147483938" r:id="rId6"/>
    <p:sldLayoutId id="2147483939" r:id="rId7"/>
    <p:sldLayoutId id="2147483940" r:id="rId8"/>
    <p:sldLayoutId id="2147483941" r:id="rId9"/>
    <p:sldLayoutId id="2147483942" r:id="rId10"/>
    <p:sldLayoutId id="2147483943" r:id="rId11"/>
    <p:sldLayoutId id="2147483944" r:id="rId12"/>
    <p:sldLayoutId id="2147483945" r:id="rId13"/>
    <p:sldLayoutId id="2147483946" r:id="rId14"/>
    <p:sldLayoutId id="2147483947" r:id="rId15"/>
    <p:sldLayoutId id="2147483948" r:id="rId16"/>
    <p:sldLayoutId id="214748394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sl-SI" b="1" dirty="0" smtClean="0"/>
              <a:t>Osnove poslovne italijanščine</a:t>
            </a:r>
            <a:endParaRPr lang="sl-SI" b="1" dirty="0"/>
          </a:p>
        </p:txBody>
      </p:sp>
      <p:sp>
        <p:nvSpPr>
          <p:cNvPr id="3" name="Subtitle 2"/>
          <p:cNvSpPr>
            <a:spLocks noGrp="1"/>
          </p:cNvSpPr>
          <p:nvPr>
            <p:ph type="subTitle" idx="1"/>
          </p:nvPr>
        </p:nvSpPr>
        <p:spPr>
          <a:xfrm>
            <a:off x="3721889" y="5067685"/>
            <a:ext cx="6987645" cy="1388534"/>
          </a:xfrm>
        </p:spPr>
        <p:txBody>
          <a:bodyPr/>
          <a:lstStyle/>
          <a:p>
            <a:r>
              <a:rPr lang="sl-SI" dirty="0" smtClean="0"/>
              <a:t>Predavateljica: Miona Dinić</a:t>
            </a:r>
            <a:endParaRPr lang="sl-SI" dirty="0"/>
          </a:p>
        </p:txBody>
      </p:sp>
    </p:spTree>
    <p:extLst>
      <p:ext uri="{BB962C8B-B14F-4D97-AF65-F5344CB8AC3E}">
        <p14:creationId xmlns:p14="http://schemas.microsoft.com/office/powerpoint/2010/main" val="967192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84310" y="1173019"/>
            <a:ext cx="10018713" cy="4618182"/>
          </a:xfrm>
        </p:spPr>
        <p:txBody>
          <a:bodyPr>
            <a:normAutofit fontScale="92500" lnSpcReduction="10000"/>
          </a:bodyPr>
          <a:lstStyle/>
          <a:p>
            <a:pPr marL="0" indent="0">
              <a:buNone/>
            </a:pPr>
            <a:r>
              <a:rPr lang="en-US" b="1" dirty="0" err="1"/>
              <a:t>Giorni</a:t>
            </a:r>
            <a:r>
              <a:rPr lang="en-US" b="1" dirty="0"/>
              <a:t> </a:t>
            </a:r>
            <a:r>
              <a:rPr lang="en-US" b="1" dirty="0" err="1"/>
              <a:t>della</a:t>
            </a:r>
            <a:r>
              <a:rPr lang="en-US" b="1" dirty="0"/>
              <a:t> </a:t>
            </a:r>
            <a:r>
              <a:rPr lang="en-US" b="1" dirty="0" err="1"/>
              <a:t>settimana</a:t>
            </a:r>
            <a:endParaRPr lang="en-US" dirty="0"/>
          </a:p>
          <a:p>
            <a:r>
              <a:rPr lang="en-US" b="1" dirty="0" err="1"/>
              <a:t>lunedì</a:t>
            </a:r>
            <a:r>
              <a:rPr lang="en-US" dirty="0"/>
              <a:t/>
            </a:r>
            <a:br>
              <a:rPr lang="en-US" dirty="0"/>
            </a:br>
            <a:r>
              <a:rPr lang="en-US" b="1" dirty="0" err="1"/>
              <a:t>martedì</a:t>
            </a:r>
            <a:r>
              <a:rPr lang="en-US" dirty="0"/>
              <a:t/>
            </a:r>
            <a:br>
              <a:rPr lang="en-US" dirty="0"/>
            </a:br>
            <a:r>
              <a:rPr lang="en-US" b="1" dirty="0" err="1"/>
              <a:t>mercoledì</a:t>
            </a:r>
            <a:r>
              <a:rPr lang="en-US" dirty="0"/>
              <a:t/>
            </a:r>
            <a:br>
              <a:rPr lang="en-US" dirty="0"/>
            </a:br>
            <a:r>
              <a:rPr lang="en-US" b="1" dirty="0" err="1"/>
              <a:t>giovedì</a:t>
            </a:r>
            <a:r>
              <a:rPr lang="en-US" dirty="0"/>
              <a:t/>
            </a:r>
            <a:br>
              <a:rPr lang="en-US" dirty="0"/>
            </a:br>
            <a:r>
              <a:rPr lang="en-US" b="1" dirty="0" err="1"/>
              <a:t>venerdì</a:t>
            </a:r>
            <a:r>
              <a:rPr lang="en-US" dirty="0"/>
              <a:t/>
            </a:r>
            <a:br>
              <a:rPr lang="en-US" dirty="0"/>
            </a:br>
            <a:r>
              <a:rPr lang="en-US" b="1" dirty="0" err="1"/>
              <a:t>sabato</a:t>
            </a:r>
            <a:r>
              <a:rPr lang="en-US" dirty="0"/>
              <a:t/>
            </a:r>
            <a:br>
              <a:rPr lang="en-US" dirty="0"/>
            </a:br>
            <a:r>
              <a:rPr lang="en-US" b="1" dirty="0" err="1" smtClean="0"/>
              <a:t>domenica</a:t>
            </a:r>
            <a:endParaRPr lang="sr-Latn-RS" b="1" dirty="0" smtClean="0"/>
          </a:p>
          <a:p>
            <a:endParaRPr lang="sr-Latn-RS" b="1" dirty="0"/>
          </a:p>
          <a:p>
            <a:r>
              <a:rPr lang="en-US" i="1" dirty="0"/>
              <a:t>La </a:t>
            </a:r>
            <a:r>
              <a:rPr lang="en-US" i="1" dirty="0" err="1"/>
              <a:t>domenica</a:t>
            </a:r>
            <a:r>
              <a:rPr lang="en-US" dirty="0"/>
              <a:t> (= </a:t>
            </a:r>
            <a:r>
              <a:rPr lang="en-US" dirty="0" err="1"/>
              <a:t>ogni</a:t>
            </a:r>
            <a:r>
              <a:rPr lang="en-US" dirty="0"/>
              <a:t> </a:t>
            </a:r>
            <a:r>
              <a:rPr lang="en-US" dirty="0" err="1"/>
              <a:t>domenica</a:t>
            </a:r>
            <a:r>
              <a:rPr lang="en-US" dirty="0"/>
              <a:t>) </a:t>
            </a:r>
            <a:r>
              <a:rPr lang="en-US" i="1" dirty="0" err="1"/>
              <a:t>mangio</a:t>
            </a:r>
            <a:r>
              <a:rPr lang="en-US" i="1" dirty="0"/>
              <a:t> </a:t>
            </a:r>
            <a:r>
              <a:rPr lang="en-US" i="1" dirty="0" err="1"/>
              <a:t>sempre</a:t>
            </a:r>
            <a:r>
              <a:rPr lang="en-US" i="1" dirty="0"/>
              <a:t> molto, </a:t>
            </a:r>
            <a:r>
              <a:rPr lang="en-US" i="1" dirty="0" err="1"/>
              <a:t>però</a:t>
            </a:r>
            <a:r>
              <a:rPr lang="en-US" i="1" dirty="0"/>
              <a:t> di </a:t>
            </a:r>
            <a:r>
              <a:rPr lang="en-US" i="1" dirty="0" err="1"/>
              <a:t>lunedì</a:t>
            </a:r>
            <a:r>
              <a:rPr lang="en-US" dirty="0"/>
              <a:t> (= </a:t>
            </a:r>
            <a:r>
              <a:rPr lang="en-US" dirty="0" err="1"/>
              <a:t>ogni</a:t>
            </a:r>
            <a:r>
              <a:rPr lang="en-US" dirty="0"/>
              <a:t> </a:t>
            </a:r>
            <a:r>
              <a:rPr lang="en-US" dirty="0" err="1"/>
              <a:t>lunedì</a:t>
            </a:r>
            <a:r>
              <a:rPr lang="en-US" dirty="0"/>
              <a:t>) </a:t>
            </a:r>
            <a:r>
              <a:rPr lang="en-US" i="1" dirty="0" err="1"/>
              <a:t>vado</a:t>
            </a:r>
            <a:r>
              <a:rPr lang="en-US" i="1" dirty="0"/>
              <a:t> in palestra.</a:t>
            </a:r>
            <a:endParaRPr lang="en-US" dirty="0"/>
          </a:p>
          <a:p>
            <a:r>
              <a:rPr lang="en-US" i="1" dirty="0" err="1"/>
              <a:t>Martedì</a:t>
            </a:r>
            <a:r>
              <a:rPr lang="en-US" i="1" dirty="0"/>
              <a:t> </a:t>
            </a:r>
            <a:r>
              <a:rPr lang="en-US" i="1" dirty="0" err="1"/>
              <a:t>sono</a:t>
            </a:r>
            <a:r>
              <a:rPr lang="en-US" i="1" dirty="0"/>
              <a:t> </a:t>
            </a:r>
            <a:r>
              <a:rPr lang="en-US" i="1" dirty="0" err="1"/>
              <a:t>andata</a:t>
            </a:r>
            <a:r>
              <a:rPr lang="en-US" i="1" dirty="0"/>
              <a:t> dal medico, </a:t>
            </a:r>
            <a:r>
              <a:rPr lang="en-US" i="1" dirty="0" err="1"/>
              <a:t>mentre</a:t>
            </a:r>
            <a:r>
              <a:rPr lang="en-US" i="1" dirty="0"/>
              <a:t> </a:t>
            </a:r>
            <a:r>
              <a:rPr lang="en-US" i="1" dirty="0" err="1"/>
              <a:t>venerdì</a:t>
            </a:r>
            <a:r>
              <a:rPr lang="en-US" i="1" dirty="0"/>
              <a:t> ho </a:t>
            </a:r>
            <a:r>
              <a:rPr lang="en-US" i="1" dirty="0" err="1"/>
              <a:t>cenato</a:t>
            </a:r>
            <a:r>
              <a:rPr lang="en-US" i="1" dirty="0"/>
              <a:t> al ristorante.</a:t>
            </a:r>
            <a:endParaRPr lang="en-US" dirty="0"/>
          </a:p>
          <a:p>
            <a:endParaRPr lang="en-US" dirty="0"/>
          </a:p>
        </p:txBody>
      </p:sp>
    </p:spTree>
    <p:extLst>
      <p:ext uri="{BB962C8B-B14F-4D97-AF65-F5344CB8AC3E}">
        <p14:creationId xmlns:p14="http://schemas.microsoft.com/office/powerpoint/2010/main" val="2210031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794327"/>
            <a:ext cx="10018713" cy="4996873"/>
          </a:xfrm>
        </p:spPr>
        <p:txBody>
          <a:bodyPr numCol="2">
            <a:normAutofit lnSpcReduction="10000"/>
          </a:bodyPr>
          <a:lstStyle/>
          <a:p>
            <a:pPr marL="0" indent="0">
              <a:buNone/>
            </a:pPr>
            <a:r>
              <a:rPr lang="en-US" b="1" dirty="0" err="1"/>
              <a:t>Mesi</a:t>
            </a:r>
            <a:r>
              <a:rPr lang="en-US" b="1" dirty="0"/>
              <a:t> </a:t>
            </a:r>
            <a:r>
              <a:rPr lang="en-US" b="1" dirty="0" err="1"/>
              <a:t>dell’anno</a:t>
            </a:r>
            <a:endParaRPr lang="en-US" dirty="0"/>
          </a:p>
          <a:p>
            <a:r>
              <a:rPr lang="en-US" b="1" dirty="0" err="1"/>
              <a:t>gennaio</a:t>
            </a:r>
            <a:r>
              <a:rPr lang="en-US" dirty="0"/>
              <a:t/>
            </a:r>
            <a:br>
              <a:rPr lang="en-US" dirty="0"/>
            </a:br>
            <a:r>
              <a:rPr lang="en-US" b="1" dirty="0" err="1"/>
              <a:t>febbraio</a:t>
            </a:r>
            <a:r>
              <a:rPr lang="en-US" dirty="0"/>
              <a:t/>
            </a:r>
            <a:br>
              <a:rPr lang="en-US" dirty="0"/>
            </a:br>
            <a:r>
              <a:rPr lang="en-US" b="1" dirty="0" err="1"/>
              <a:t>marzo</a:t>
            </a:r>
            <a:r>
              <a:rPr lang="en-US" dirty="0"/>
              <a:t/>
            </a:r>
            <a:br>
              <a:rPr lang="en-US" dirty="0"/>
            </a:br>
            <a:r>
              <a:rPr lang="en-US" b="1" dirty="0" err="1"/>
              <a:t>aprile</a:t>
            </a:r>
            <a:r>
              <a:rPr lang="en-US" dirty="0"/>
              <a:t/>
            </a:r>
            <a:br>
              <a:rPr lang="en-US" dirty="0"/>
            </a:br>
            <a:r>
              <a:rPr lang="en-US" b="1" dirty="0" err="1"/>
              <a:t>maggio</a:t>
            </a:r>
            <a:r>
              <a:rPr lang="en-US" dirty="0"/>
              <a:t/>
            </a:r>
            <a:br>
              <a:rPr lang="en-US" dirty="0"/>
            </a:br>
            <a:r>
              <a:rPr lang="en-US" b="1" dirty="0" err="1"/>
              <a:t>giugno</a:t>
            </a:r>
            <a:r>
              <a:rPr lang="en-US" dirty="0"/>
              <a:t/>
            </a:r>
            <a:br>
              <a:rPr lang="en-US" dirty="0"/>
            </a:br>
            <a:r>
              <a:rPr lang="en-US" b="1" dirty="0" err="1"/>
              <a:t>luglio</a:t>
            </a:r>
            <a:r>
              <a:rPr lang="en-US" dirty="0"/>
              <a:t/>
            </a:r>
            <a:br>
              <a:rPr lang="en-US" dirty="0"/>
            </a:br>
            <a:r>
              <a:rPr lang="en-US" b="1" dirty="0" err="1"/>
              <a:t>agosto</a:t>
            </a:r>
            <a:r>
              <a:rPr lang="en-US" dirty="0"/>
              <a:t/>
            </a:r>
            <a:br>
              <a:rPr lang="en-US" dirty="0"/>
            </a:br>
            <a:r>
              <a:rPr lang="en-US" b="1" dirty="0" err="1"/>
              <a:t>settembre</a:t>
            </a:r>
            <a:r>
              <a:rPr lang="en-US" dirty="0"/>
              <a:t/>
            </a:r>
            <a:br>
              <a:rPr lang="en-US" dirty="0"/>
            </a:br>
            <a:r>
              <a:rPr lang="en-US" b="1" dirty="0" err="1"/>
              <a:t>ottobre</a:t>
            </a:r>
            <a:r>
              <a:rPr lang="en-US" dirty="0"/>
              <a:t/>
            </a:r>
            <a:br>
              <a:rPr lang="en-US" dirty="0"/>
            </a:br>
            <a:r>
              <a:rPr lang="en-US" b="1" dirty="0" err="1"/>
              <a:t>novembre</a:t>
            </a:r>
            <a:r>
              <a:rPr lang="en-US" dirty="0"/>
              <a:t/>
            </a:r>
            <a:br>
              <a:rPr lang="en-US" dirty="0"/>
            </a:br>
            <a:r>
              <a:rPr lang="en-US" b="1" dirty="0" err="1" smtClean="0"/>
              <a:t>dicembre</a:t>
            </a:r>
            <a:endParaRPr lang="sr-Latn-RS" b="1" dirty="0" smtClean="0"/>
          </a:p>
          <a:p>
            <a:pPr marL="0" indent="0">
              <a:buNone/>
            </a:pPr>
            <a:r>
              <a:rPr lang="en-US" b="1" dirty="0"/>
              <a:t>Le </a:t>
            </a:r>
            <a:r>
              <a:rPr lang="en-US" b="1" dirty="0" err="1"/>
              <a:t>stagioni</a:t>
            </a:r>
            <a:endParaRPr lang="en-US" dirty="0"/>
          </a:p>
          <a:p>
            <a:r>
              <a:rPr lang="en-US" b="1" dirty="0"/>
              <a:t>primavera</a:t>
            </a:r>
            <a:r>
              <a:rPr lang="en-US" dirty="0"/>
              <a:t/>
            </a:r>
            <a:br>
              <a:rPr lang="en-US" dirty="0"/>
            </a:br>
            <a:r>
              <a:rPr lang="en-US" b="1" dirty="0"/>
              <a:t>estate</a:t>
            </a:r>
            <a:r>
              <a:rPr lang="en-US" dirty="0"/>
              <a:t/>
            </a:r>
            <a:br>
              <a:rPr lang="en-US" dirty="0"/>
            </a:br>
            <a:r>
              <a:rPr lang="en-US" b="1" dirty="0" err="1"/>
              <a:t>autunno</a:t>
            </a:r>
            <a:r>
              <a:rPr lang="en-US" dirty="0"/>
              <a:t/>
            </a:r>
            <a:br>
              <a:rPr lang="en-US" dirty="0"/>
            </a:br>
            <a:r>
              <a:rPr lang="en-US" b="1" dirty="0" err="1"/>
              <a:t>inverno</a:t>
            </a:r>
            <a:endParaRPr lang="en-US" dirty="0"/>
          </a:p>
          <a:p>
            <a:endParaRPr lang="en-US" dirty="0"/>
          </a:p>
        </p:txBody>
      </p:sp>
    </p:spTree>
    <p:extLst>
      <p:ext uri="{BB962C8B-B14F-4D97-AF65-F5344CB8AC3E}">
        <p14:creationId xmlns:p14="http://schemas.microsoft.com/office/powerpoint/2010/main" val="2999184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1854199"/>
            <a:ext cx="10018713" cy="3124201"/>
          </a:xfrm>
        </p:spPr>
        <p:txBody>
          <a:bodyPr>
            <a:normAutofit fontScale="85000" lnSpcReduction="20000"/>
          </a:bodyPr>
          <a:lstStyle/>
          <a:p>
            <a:r>
              <a:rPr lang="en-US" b="1" dirty="0"/>
              <a:t>Le date</a:t>
            </a:r>
            <a:endParaRPr lang="en-US" dirty="0"/>
          </a:p>
          <a:p>
            <a:r>
              <a:rPr lang="en-US" dirty="0" err="1"/>
              <a:t>L’ordine</a:t>
            </a:r>
            <a:r>
              <a:rPr lang="en-US" dirty="0"/>
              <a:t> per </a:t>
            </a:r>
            <a:r>
              <a:rPr lang="en-US" dirty="0" err="1"/>
              <a:t>scrivere</a:t>
            </a:r>
            <a:r>
              <a:rPr lang="en-US" dirty="0"/>
              <a:t> o dire le date in </a:t>
            </a:r>
            <a:r>
              <a:rPr lang="en-US" dirty="0" err="1"/>
              <a:t>italiano</a:t>
            </a:r>
            <a:r>
              <a:rPr lang="en-US" dirty="0"/>
              <a:t> è: </a:t>
            </a:r>
            <a:r>
              <a:rPr lang="en-US" b="1" dirty="0" err="1"/>
              <a:t>giorno</a:t>
            </a:r>
            <a:r>
              <a:rPr lang="en-US" b="1" dirty="0"/>
              <a:t> + </a:t>
            </a:r>
            <a:r>
              <a:rPr lang="en-US" b="1" dirty="0" err="1"/>
              <a:t>mese</a:t>
            </a:r>
            <a:r>
              <a:rPr lang="en-US" b="1" dirty="0"/>
              <a:t> + anno</a:t>
            </a:r>
            <a:endParaRPr lang="en-US" dirty="0"/>
          </a:p>
          <a:p>
            <a:r>
              <a:rPr lang="en-US" dirty="0"/>
              <a:t>Per </a:t>
            </a:r>
            <a:r>
              <a:rPr lang="en-US" dirty="0" err="1"/>
              <a:t>esempio</a:t>
            </a:r>
            <a:r>
              <a:rPr lang="en-US" dirty="0"/>
              <a:t>:</a:t>
            </a:r>
          </a:p>
          <a:p>
            <a:r>
              <a:rPr lang="en-US" i="1" dirty="0"/>
              <a:t>Il primo </a:t>
            </a:r>
            <a:r>
              <a:rPr lang="en-US" i="1" dirty="0" err="1"/>
              <a:t>allunaggio</a:t>
            </a:r>
            <a:r>
              <a:rPr lang="en-US" dirty="0"/>
              <a:t>* </a:t>
            </a:r>
            <a:r>
              <a:rPr lang="en-US" i="1" dirty="0"/>
              <a:t>è </a:t>
            </a:r>
            <a:r>
              <a:rPr lang="en-US" i="1" dirty="0" err="1"/>
              <a:t>avvenuto</a:t>
            </a:r>
            <a:r>
              <a:rPr lang="en-US" i="1" dirty="0"/>
              <a:t> </a:t>
            </a:r>
            <a:r>
              <a:rPr lang="en-US" i="1" dirty="0" err="1"/>
              <a:t>il</a:t>
            </a:r>
            <a:r>
              <a:rPr lang="en-US" i="1" dirty="0"/>
              <a:t> 20 </a:t>
            </a:r>
            <a:r>
              <a:rPr lang="en-US" i="1" dirty="0" err="1"/>
              <a:t>luglio</a:t>
            </a:r>
            <a:r>
              <a:rPr lang="en-US" i="1" dirty="0"/>
              <a:t> 1969.</a:t>
            </a:r>
            <a:endParaRPr lang="en-US" dirty="0"/>
          </a:p>
          <a:p>
            <a:r>
              <a:rPr lang="en-US" dirty="0"/>
              <a:t>*</a:t>
            </a:r>
            <a:r>
              <a:rPr lang="en-US" i="1" dirty="0" err="1"/>
              <a:t>allunaggio</a:t>
            </a:r>
            <a:r>
              <a:rPr lang="en-US" i="1" dirty="0"/>
              <a:t> = </a:t>
            </a:r>
            <a:r>
              <a:rPr lang="en-US" dirty="0" err="1"/>
              <a:t>sbarco</a:t>
            </a:r>
            <a:r>
              <a:rPr lang="en-US" dirty="0"/>
              <a:t> </a:t>
            </a:r>
            <a:r>
              <a:rPr lang="en-US" dirty="0" err="1"/>
              <a:t>sulla</a:t>
            </a:r>
            <a:r>
              <a:rPr lang="en-US" dirty="0"/>
              <a:t> Luna</a:t>
            </a:r>
          </a:p>
          <a:p>
            <a:r>
              <a:rPr lang="en-US" dirty="0" err="1"/>
              <a:t>Nello</a:t>
            </a:r>
            <a:r>
              <a:rPr lang="en-US" dirty="0"/>
              <a:t> </a:t>
            </a:r>
            <a:r>
              <a:rPr lang="en-US" dirty="0" err="1"/>
              <a:t>scrivere</a:t>
            </a:r>
            <a:r>
              <a:rPr lang="en-US" dirty="0"/>
              <a:t>, </a:t>
            </a:r>
            <a:r>
              <a:rPr lang="en-US" dirty="0" err="1"/>
              <a:t>puoi</a:t>
            </a:r>
            <a:r>
              <a:rPr lang="en-US" dirty="0"/>
              <a:t> </a:t>
            </a:r>
            <a:r>
              <a:rPr lang="en-US" dirty="0" err="1"/>
              <a:t>anche</a:t>
            </a:r>
            <a:r>
              <a:rPr lang="en-US" dirty="0"/>
              <a:t> </a:t>
            </a:r>
            <a:r>
              <a:rPr lang="en-US" dirty="0" err="1"/>
              <a:t>usare</a:t>
            </a:r>
            <a:r>
              <a:rPr lang="en-US" dirty="0"/>
              <a:t> </a:t>
            </a:r>
            <a:r>
              <a:rPr lang="en-US" dirty="0" err="1"/>
              <a:t>l’abbreviazione</a:t>
            </a:r>
            <a:r>
              <a:rPr lang="en-US" dirty="0"/>
              <a:t> con </a:t>
            </a:r>
            <a:r>
              <a:rPr lang="en-US" dirty="0" err="1"/>
              <a:t>i</a:t>
            </a:r>
            <a:r>
              <a:rPr lang="en-US" dirty="0"/>
              <a:t> soli numeri.</a:t>
            </a:r>
          </a:p>
          <a:p>
            <a:r>
              <a:rPr lang="en-US" dirty="0"/>
              <a:t>Per </a:t>
            </a:r>
            <a:r>
              <a:rPr lang="en-US" dirty="0" err="1"/>
              <a:t>esempio</a:t>
            </a:r>
            <a:r>
              <a:rPr lang="en-US" dirty="0"/>
              <a:t>:</a:t>
            </a:r>
          </a:p>
          <a:p>
            <a:r>
              <a:rPr lang="en-US" i="1" dirty="0"/>
              <a:t>Il primo </a:t>
            </a:r>
            <a:r>
              <a:rPr lang="en-US" i="1" dirty="0" err="1"/>
              <a:t>allunaggio</a:t>
            </a:r>
            <a:r>
              <a:rPr lang="en-US" i="1" dirty="0"/>
              <a:t> è </a:t>
            </a:r>
            <a:r>
              <a:rPr lang="en-US" i="1" dirty="0" err="1"/>
              <a:t>avvenuto</a:t>
            </a:r>
            <a:r>
              <a:rPr lang="en-US" i="1" dirty="0"/>
              <a:t> </a:t>
            </a:r>
            <a:r>
              <a:rPr lang="en-US" i="1" dirty="0" err="1"/>
              <a:t>il</a:t>
            </a:r>
            <a:r>
              <a:rPr lang="en-US" i="1" dirty="0"/>
              <a:t> 20/07/69</a:t>
            </a:r>
            <a:endParaRPr lang="en-US" dirty="0"/>
          </a:p>
        </p:txBody>
      </p:sp>
    </p:spTree>
    <p:extLst>
      <p:ext uri="{BB962C8B-B14F-4D97-AF65-F5344CB8AC3E}">
        <p14:creationId xmlns:p14="http://schemas.microsoft.com/office/powerpoint/2010/main" val="2651344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Che ora è?/Che ore sono?</a:t>
            </a:r>
            <a:endParaRPr lang="en-US" dirty="0"/>
          </a:p>
        </p:txBody>
      </p:sp>
      <p:sp>
        <p:nvSpPr>
          <p:cNvPr id="3" name="Content Placeholder 2"/>
          <p:cNvSpPr>
            <a:spLocks noGrp="1"/>
          </p:cNvSpPr>
          <p:nvPr>
            <p:ph idx="1"/>
          </p:nvPr>
        </p:nvSpPr>
        <p:spPr/>
        <p:txBody>
          <a:bodyPr/>
          <a:lstStyle/>
          <a:p>
            <a:r>
              <a:rPr lang="sr-Latn-RS" dirty="0" smtClean="0"/>
              <a:t>13.00 - </a:t>
            </a:r>
            <a:r>
              <a:rPr lang="it-IT" dirty="0" smtClean="0"/>
              <a:t>È </a:t>
            </a:r>
            <a:r>
              <a:rPr lang="it-IT" dirty="0" smtClean="0"/>
              <a:t>l’una (in punto</a:t>
            </a:r>
            <a:r>
              <a:rPr lang="it-IT" dirty="0" smtClean="0"/>
              <a:t>).</a:t>
            </a:r>
            <a:r>
              <a:rPr lang="sr-Latn-RS" dirty="0" smtClean="0"/>
              <a:t> 10.00 - </a:t>
            </a:r>
            <a:r>
              <a:rPr lang="it-IT" dirty="0" smtClean="0"/>
              <a:t>Sono </a:t>
            </a:r>
            <a:r>
              <a:rPr lang="it-IT" dirty="0" smtClean="0"/>
              <a:t>le dieci.</a:t>
            </a:r>
          </a:p>
          <a:p>
            <a:r>
              <a:rPr lang="en-US" dirty="0" smtClean="0"/>
              <a:t>È </a:t>
            </a:r>
            <a:r>
              <a:rPr lang="en-US" dirty="0" err="1" smtClean="0"/>
              <a:t>mezzogiorno</a:t>
            </a:r>
            <a:r>
              <a:rPr lang="sr-Latn-RS" dirty="0" smtClean="0"/>
              <a:t> (12.00)</a:t>
            </a:r>
            <a:r>
              <a:rPr lang="en-US" dirty="0" smtClean="0"/>
              <a:t>,</a:t>
            </a:r>
            <a:r>
              <a:rPr lang="en-US" dirty="0"/>
              <a:t> è </a:t>
            </a:r>
            <a:r>
              <a:rPr lang="en-US" dirty="0" err="1" smtClean="0"/>
              <a:t>mezzanotte</a:t>
            </a:r>
            <a:r>
              <a:rPr lang="sr-Latn-RS" dirty="0" smtClean="0"/>
              <a:t> (00.00)</a:t>
            </a:r>
            <a:r>
              <a:rPr lang="en-US" dirty="0" smtClean="0"/>
              <a:t>.</a:t>
            </a:r>
            <a:endParaRPr lang="en-US" dirty="0" smtClean="0"/>
          </a:p>
          <a:p>
            <a:r>
              <a:rPr lang="it-IT" dirty="0" smtClean="0"/>
              <a:t>9.15: sono le nove e un quarto</a:t>
            </a:r>
          </a:p>
          <a:p>
            <a:r>
              <a:rPr lang="it-IT" dirty="0" smtClean="0"/>
              <a:t>9.30: sono le nove e mezzo/a</a:t>
            </a:r>
          </a:p>
          <a:p>
            <a:r>
              <a:rPr lang="it-IT" dirty="0" smtClean="0"/>
              <a:t>9.45: sono le dieci meno un quarto</a:t>
            </a:r>
            <a:endParaRPr lang="en-US" dirty="0"/>
          </a:p>
        </p:txBody>
      </p:sp>
    </p:spTree>
    <p:extLst>
      <p:ext uri="{BB962C8B-B14F-4D97-AF65-F5344CB8AC3E}">
        <p14:creationId xmlns:p14="http://schemas.microsoft.com/office/powerpoint/2010/main" val="461884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Cominciare una riunione</a:t>
            </a:r>
            <a:endParaRPr lang="en-US" dirty="0"/>
          </a:p>
        </p:txBody>
      </p:sp>
      <p:sp>
        <p:nvSpPr>
          <p:cNvPr id="3" name="Content Placeholder 2"/>
          <p:cNvSpPr>
            <a:spLocks noGrp="1"/>
          </p:cNvSpPr>
          <p:nvPr>
            <p:ph idx="1"/>
          </p:nvPr>
        </p:nvSpPr>
        <p:spPr>
          <a:xfrm>
            <a:off x="1484310" y="2318327"/>
            <a:ext cx="10018713" cy="3472873"/>
          </a:xfrm>
        </p:spPr>
        <p:txBody>
          <a:bodyPr>
            <a:normAutofit fontScale="62500" lnSpcReduction="20000"/>
          </a:bodyPr>
          <a:lstStyle/>
          <a:p>
            <a:r>
              <a:rPr lang="it-IT" dirty="0"/>
              <a:t>Buongiorno a tutti e benvenuti alla riunione di oggi.</a:t>
            </a:r>
          </a:p>
          <a:p>
            <a:r>
              <a:rPr lang="it-IT" dirty="0"/>
              <a:t>Grazie a tutti per essere qui oggi. Possiamo iniziare la riunione?</a:t>
            </a:r>
          </a:p>
          <a:p>
            <a:r>
              <a:rPr lang="it-IT" dirty="0"/>
              <a:t>Siamo qui riuniti per discutere dell'argomento.</a:t>
            </a:r>
          </a:p>
          <a:p>
            <a:r>
              <a:rPr lang="it-IT" dirty="0"/>
              <a:t>Prima di cominciare, vorrei fare un breve riepilogo degli obiettivi di questa riunione.</a:t>
            </a:r>
          </a:p>
          <a:p>
            <a:r>
              <a:rPr lang="it-IT" dirty="0"/>
              <a:t>Ciao a tutti! Spero che siate pronti per una riunione produttiva e coinvolgente.</a:t>
            </a:r>
          </a:p>
          <a:p>
            <a:r>
              <a:rPr lang="it-IT" dirty="0"/>
              <a:t>Apro la riunione e do il via alle discussioni.</a:t>
            </a:r>
          </a:p>
          <a:p>
            <a:r>
              <a:rPr lang="it-IT" dirty="0"/>
              <a:t>Iniziamo la riunione prendendo in considerazione il primo punto all'ordine del giorno.</a:t>
            </a:r>
          </a:p>
          <a:p>
            <a:r>
              <a:rPr lang="it-IT" dirty="0"/>
              <a:t>Prima di entrare nei dettagli, lasciatemi ringraziare tutti voi per il vostro tempo e impegno.</a:t>
            </a:r>
          </a:p>
          <a:p>
            <a:r>
              <a:rPr lang="it-IT" dirty="0"/>
              <a:t>Salve a tutti! Oggi ci riuniamo per affrontare l'argomento e spero di avere contributi preziosi da ognuno di voi.</a:t>
            </a:r>
          </a:p>
          <a:p>
            <a:r>
              <a:rPr lang="it-IT" dirty="0"/>
              <a:t>Diamo il benvenuto a tutti i partecipanti e passiamo al primo punto della riunione.</a:t>
            </a:r>
          </a:p>
        </p:txBody>
      </p:sp>
    </p:spTree>
    <p:extLst>
      <p:ext uri="{BB962C8B-B14F-4D97-AF65-F5344CB8AC3E}">
        <p14:creationId xmlns:p14="http://schemas.microsoft.com/office/powerpoint/2010/main" val="2713830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Programma</a:t>
            </a:r>
            <a:endParaRPr lang="en-US" dirty="0"/>
          </a:p>
        </p:txBody>
      </p:sp>
      <p:sp>
        <p:nvSpPr>
          <p:cNvPr id="3" name="Content Placeholder 2"/>
          <p:cNvSpPr>
            <a:spLocks noGrp="1"/>
          </p:cNvSpPr>
          <p:nvPr>
            <p:ph idx="1"/>
          </p:nvPr>
        </p:nvSpPr>
        <p:spPr/>
        <p:txBody>
          <a:bodyPr/>
          <a:lstStyle/>
          <a:p>
            <a:r>
              <a:rPr lang="it-IT" dirty="0"/>
              <a:t>Diamo un'occhiata all'ordine del giorno</a:t>
            </a:r>
            <a:r>
              <a:rPr lang="it-IT" dirty="0" smtClean="0"/>
              <a:t>.</a:t>
            </a:r>
            <a:endParaRPr lang="it-IT" dirty="0"/>
          </a:p>
          <a:p>
            <a:r>
              <a:rPr lang="it-IT" dirty="0" smtClean="0"/>
              <a:t>Il </a:t>
            </a:r>
            <a:r>
              <a:rPr lang="it-IT" dirty="0"/>
              <a:t>nostro obiettivo principale oggi è</a:t>
            </a:r>
            <a:r>
              <a:rPr lang="it-IT" dirty="0" smtClean="0"/>
              <a:t>...</a:t>
            </a:r>
            <a:endParaRPr lang="it-IT" dirty="0"/>
          </a:p>
          <a:p>
            <a:r>
              <a:rPr lang="it-IT" dirty="0" smtClean="0"/>
              <a:t>Ci </a:t>
            </a:r>
            <a:r>
              <a:rPr lang="it-IT" dirty="0"/>
              <a:t>stiamo incontrando oggi per discutere</a:t>
            </a:r>
            <a:r>
              <a:rPr lang="it-IT" dirty="0" smtClean="0"/>
              <a:t>...</a:t>
            </a:r>
          </a:p>
          <a:p>
            <a:r>
              <a:rPr lang="it-IT" dirty="0" smtClean="0"/>
              <a:t>Ci </a:t>
            </a:r>
            <a:r>
              <a:rPr lang="it-IT" dirty="0"/>
              <a:t>sono x punti all'ordine del giorno</a:t>
            </a:r>
            <a:r>
              <a:rPr lang="it-IT" dirty="0" smtClean="0"/>
              <a:t>...</a:t>
            </a:r>
            <a:endParaRPr lang="it-IT" dirty="0"/>
          </a:p>
        </p:txBody>
      </p:sp>
    </p:spTree>
    <p:extLst>
      <p:ext uri="{BB962C8B-B14F-4D97-AF65-F5344CB8AC3E}">
        <p14:creationId xmlns:p14="http://schemas.microsoft.com/office/powerpoint/2010/main" val="223980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Suggerimenti</a:t>
            </a:r>
            <a:endParaRPr lang="en-US" dirty="0"/>
          </a:p>
        </p:txBody>
      </p:sp>
      <p:sp>
        <p:nvSpPr>
          <p:cNvPr id="3" name="Content Placeholder 2"/>
          <p:cNvSpPr>
            <a:spLocks noGrp="1"/>
          </p:cNvSpPr>
          <p:nvPr>
            <p:ph idx="1"/>
          </p:nvPr>
        </p:nvSpPr>
        <p:spPr>
          <a:xfrm>
            <a:off x="1484310" y="2272145"/>
            <a:ext cx="10018713" cy="3519055"/>
          </a:xfrm>
        </p:spPr>
        <p:txBody>
          <a:bodyPr>
            <a:normAutofit fontScale="85000" lnSpcReduction="20000"/>
          </a:bodyPr>
          <a:lstStyle/>
          <a:p>
            <a:r>
              <a:rPr lang="it-IT" dirty="0"/>
              <a:t>Ho un'idea da proporre riguardo a [argomento].</a:t>
            </a:r>
          </a:p>
          <a:p>
            <a:r>
              <a:rPr lang="it-IT" dirty="0"/>
              <a:t>Cosa ne pensate di considerare [suggerimento] come possibile soluzione?</a:t>
            </a:r>
          </a:p>
          <a:p>
            <a:r>
              <a:rPr lang="it-IT" dirty="0"/>
              <a:t>Vorrei suggerire di adottare [azione/soluzione] per affrontare questa sfida.</a:t>
            </a:r>
          </a:p>
          <a:p>
            <a:r>
              <a:rPr lang="it-IT" dirty="0"/>
              <a:t>Mi chiedevo se potremmo valutare l'opzione di [suggerimento] per raggiungere i nostri obiettivi.</a:t>
            </a:r>
          </a:p>
          <a:p>
            <a:r>
              <a:rPr lang="it-IT" dirty="0"/>
              <a:t>Ho notato che potremmo migliorare [aspetto] proponendo [suggerimento].</a:t>
            </a:r>
          </a:p>
          <a:p>
            <a:r>
              <a:rPr lang="it-IT" dirty="0" smtClean="0"/>
              <a:t>Sarebbe </a:t>
            </a:r>
            <a:r>
              <a:rPr lang="it-IT" dirty="0"/>
              <a:t>utile esaminare [suggerimento] per superare questa difficoltà.</a:t>
            </a:r>
          </a:p>
          <a:p>
            <a:r>
              <a:rPr lang="it-IT" dirty="0" smtClean="0"/>
              <a:t>Mi </a:t>
            </a:r>
            <a:r>
              <a:rPr lang="it-IT" dirty="0"/>
              <a:t>piacerebbe proporre un cambiamento nell'approccio attuale: [suggerimento].</a:t>
            </a:r>
          </a:p>
          <a:p>
            <a:r>
              <a:rPr lang="it-IT" dirty="0"/>
              <a:t>Ho riflettuto sulla questione e suggerisco [suggerimento] come possibile soluzione.</a:t>
            </a:r>
          </a:p>
        </p:txBody>
      </p:sp>
    </p:spTree>
    <p:extLst>
      <p:ext uri="{BB962C8B-B14F-4D97-AF65-F5344CB8AC3E}">
        <p14:creationId xmlns:p14="http://schemas.microsoft.com/office/powerpoint/2010/main" val="3787984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1117601"/>
            <a:ext cx="10018713" cy="4673600"/>
          </a:xfrm>
        </p:spPr>
        <p:txBody>
          <a:bodyPr>
            <a:normAutofit/>
          </a:bodyPr>
          <a:lstStyle/>
          <a:p>
            <a:pPr marL="0" indent="0">
              <a:buNone/>
            </a:pPr>
            <a:r>
              <a:rPr lang="it-IT" dirty="0" smtClean="0"/>
              <a:t>Aggiungere:</a:t>
            </a:r>
          </a:p>
          <a:p>
            <a:r>
              <a:rPr lang="it-IT" dirty="0"/>
              <a:t>C</a:t>
            </a:r>
            <a:r>
              <a:rPr lang="it-IT" dirty="0" smtClean="0"/>
              <a:t>oncordo </a:t>
            </a:r>
            <a:r>
              <a:rPr lang="it-IT" dirty="0"/>
              <a:t>con la proposta di [nome/persona] e vorrei aggiungere che</a:t>
            </a:r>
            <a:r>
              <a:rPr lang="it-IT" dirty="0" smtClean="0"/>
              <a:t>...</a:t>
            </a:r>
          </a:p>
          <a:p>
            <a:r>
              <a:rPr lang="it-IT" dirty="0" smtClean="0"/>
              <a:t>Approfondendo </a:t>
            </a:r>
            <a:r>
              <a:rPr lang="it-IT" dirty="0"/>
              <a:t>quell'idea, potremmo anche</a:t>
            </a:r>
            <a:r>
              <a:rPr lang="it-IT" dirty="0" smtClean="0"/>
              <a:t>...</a:t>
            </a:r>
          </a:p>
          <a:p>
            <a:r>
              <a:rPr lang="it-IT" dirty="0" smtClean="0"/>
              <a:t> </a:t>
            </a:r>
            <a:r>
              <a:rPr lang="it-IT" dirty="0"/>
              <a:t>In linea con quanto menzionato da [nome/persona], potremmo inoltre</a:t>
            </a:r>
            <a:r>
              <a:rPr lang="it-IT" dirty="0" smtClean="0"/>
              <a:t>...</a:t>
            </a:r>
          </a:p>
          <a:p>
            <a:pPr marL="0" indent="0">
              <a:buNone/>
            </a:pPr>
            <a:r>
              <a:rPr lang="it-IT" dirty="0" smtClean="0"/>
              <a:t>Richiesta </a:t>
            </a:r>
            <a:r>
              <a:rPr lang="it-IT" dirty="0"/>
              <a:t>di contributi e feedback sulla proposta: </a:t>
            </a:r>
            <a:endParaRPr lang="it-IT" dirty="0" smtClean="0"/>
          </a:p>
          <a:p>
            <a:r>
              <a:rPr lang="it-IT" dirty="0" smtClean="0"/>
              <a:t>Cosa </a:t>
            </a:r>
            <a:r>
              <a:rPr lang="it-IT" dirty="0"/>
              <a:t>ne pensate di questa proposta? </a:t>
            </a:r>
          </a:p>
          <a:p>
            <a:r>
              <a:rPr lang="it-IT" dirty="0" smtClean="0"/>
              <a:t>Mi </a:t>
            </a:r>
            <a:r>
              <a:rPr lang="it-IT" dirty="0"/>
              <a:t>piacerebbe sentire le opinioni di tutti a </a:t>
            </a:r>
            <a:r>
              <a:rPr lang="it-IT" dirty="0" smtClean="0"/>
              <a:t>riguardo.</a:t>
            </a:r>
          </a:p>
          <a:p>
            <a:r>
              <a:rPr lang="it-IT" dirty="0" smtClean="0"/>
              <a:t>Qualcuno </a:t>
            </a:r>
            <a:r>
              <a:rPr lang="it-IT" dirty="0"/>
              <a:t>ha eventuali preoccupazioni o idee </a:t>
            </a:r>
            <a:r>
              <a:rPr lang="it-IT" dirty="0" smtClean="0"/>
              <a:t>alternative?</a:t>
            </a:r>
          </a:p>
          <a:p>
            <a:r>
              <a:rPr lang="it-IT" dirty="0" smtClean="0"/>
              <a:t>Come </a:t>
            </a:r>
            <a:r>
              <a:rPr lang="it-IT" dirty="0"/>
              <a:t>pensate che questa proposta si allinei ai nostri obiettivi?</a:t>
            </a:r>
          </a:p>
          <a:p>
            <a:endParaRPr lang="en-US" dirty="0"/>
          </a:p>
        </p:txBody>
      </p:sp>
    </p:spTree>
    <p:extLst>
      <p:ext uri="{BB962C8B-B14F-4D97-AF65-F5344CB8AC3E}">
        <p14:creationId xmlns:p14="http://schemas.microsoft.com/office/powerpoint/2010/main" val="2712579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1062183"/>
            <a:ext cx="10018713" cy="4729018"/>
          </a:xfrm>
        </p:spPr>
        <p:txBody>
          <a:bodyPr>
            <a:normAutofit fontScale="92500" lnSpcReduction="20000"/>
          </a:bodyPr>
          <a:lstStyle/>
          <a:p>
            <a:pPr marL="0" indent="0">
              <a:buNone/>
            </a:pPr>
            <a:r>
              <a:rPr lang="it-IT" dirty="0"/>
              <a:t>Offrire di assumersi la responsabilità o contribuire: </a:t>
            </a:r>
            <a:endParaRPr lang="it-IT" dirty="0" smtClean="0"/>
          </a:p>
          <a:p>
            <a:r>
              <a:rPr lang="it-IT" dirty="0" smtClean="0"/>
              <a:t>Posso </a:t>
            </a:r>
            <a:r>
              <a:rPr lang="it-IT" dirty="0"/>
              <a:t>prendere in mano l'implementazione di questa proposta. </a:t>
            </a:r>
            <a:endParaRPr lang="it-IT" dirty="0" smtClean="0"/>
          </a:p>
          <a:p>
            <a:r>
              <a:rPr lang="it-IT" dirty="0" smtClean="0"/>
              <a:t>Se </a:t>
            </a:r>
            <a:r>
              <a:rPr lang="it-IT" dirty="0"/>
              <a:t>necessario, sono disponibile ad aiutare con... </a:t>
            </a:r>
            <a:endParaRPr lang="it-IT" dirty="0" smtClean="0"/>
          </a:p>
          <a:p>
            <a:r>
              <a:rPr lang="it-IT" dirty="0" smtClean="0"/>
              <a:t>Ho </a:t>
            </a:r>
            <a:r>
              <a:rPr lang="it-IT" dirty="0"/>
              <a:t>esperienza in questo campo e posso fornire supporto per... </a:t>
            </a:r>
            <a:endParaRPr lang="it-IT" dirty="0" smtClean="0"/>
          </a:p>
          <a:p>
            <a:r>
              <a:rPr lang="it-IT" dirty="0" smtClean="0"/>
              <a:t>Fammi </a:t>
            </a:r>
            <a:r>
              <a:rPr lang="it-IT" dirty="0"/>
              <a:t>sapere come posso contribuire a rendere questa proposta realtà.</a:t>
            </a:r>
          </a:p>
          <a:p>
            <a:pPr marL="0" indent="0">
              <a:buNone/>
            </a:pPr>
            <a:r>
              <a:rPr lang="it-IT" dirty="0"/>
              <a:t>Mostrare fiducia nella proposta: </a:t>
            </a:r>
            <a:endParaRPr lang="it-IT" dirty="0" smtClean="0"/>
          </a:p>
          <a:p>
            <a:r>
              <a:rPr lang="it-IT" dirty="0" smtClean="0"/>
              <a:t>Credo </a:t>
            </a:r>
            <a:r>
              <a:rPr lang="it-IT" dirty="0"/>
              <a:t>che questa proposta abbia un forte potenziale per... </a:t>
            </a:r>
            <a:endParaRPr lang="it-IT" dirty="0" smtClean="0"/>
          </a:p>
          <a:p>
            <a:r>
              <a:rPr lang="it-IT" dirty="0" smtClean="0"/>
              <a:t>Sono </a:t>
            </a:r>
            <a:r>
              <a:rPr lang="it-IT" dirty="0"/>
              <a:t>sicuro/a che questo approccio porterà risultati positivi. </a:t>
            </a:r>
            <a:endParaRPr lang="it-IT" dirty="0" smtClean="0"/>
          </a:p>
          <a:p>
            <a:r>
              <a:rPr lang="it-IT" dirty="0" smtClean="0"/>
              <a:t>In </a:t>
            </a:r>
            <a:r>
              <a:rPr lang="it-IT" dirty="0"/>
              <a:t>base alla mia esperienza precedente, penso che questa proposta possa avere successo. </a:t>
            </a:r>
            <a:endParaRPr lang="it-IT" dirty="0" smtClean="0"/>
          </a:p>
          <a:p>
            <a:r>
              <a:rPr lang="it-IT" dirty="0" smtClean="0"/>
              <a:t>Ho </a:t>
            </a:r>
            <a:r>
              <a:rPr lang="it-IT" dirty="0"/>
              <a:t>visto strategie simili funzionare efficacemente in passato.</a:t>
            </a:r>
          </a:p>
          <a:p>
            <a:endParaRPr lang="en-US" dirty="0"/>
          </a:p>
        </p:txBody>
      </p:sp>
    </p:spTree>
    <p:extLst>
      <p:ext uri="{BB962C8B-B14F-4D97-AF65-F5344CB8AC3E}">
        <p14:creationId xmlns:p14="http://schemas.microsoft.com/office/powerpoint/2010/main" val="3654998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Essere d’accordo</a:t>
            </a:r>
            <a:endParaRPr lang="en-US" dirty="0"/>
          </a:p>
        </p:txBody>
      </p:sp>
      <p:sp>
        <p:nvSpPr>
          <p:cNvPr id="3" name="Content Placeholder 2"/>
          <p:cNvSpPr>
            <a:spLocks noGrp="1"/>
          </p:cNvSpPr>
          <p:nvPr>
            <p:ph idx="1"/>
          </p:nvPr>
        </p:nvSpPr>
        <p:spPr>
          <a:xfrm>
            <a:off x="1484310" y="2050473"/>
            <a:ext cx="10018713" cy="3953163"/>
          </a:xfrm>
        </p:spPr>
        <p:txBody>
          <a:bodyPr>
            <a:normAutofit fontScale="77500" lnSpcReduction="20000"/>
          </a:bodyPr>
          <a:lstStyle/>
          <a:p>
            <a:r>
              <a:rPr lang="it-IT" dirty="0"/>
              <a:t>Sono d'accordo con [nome/persona]. Penso che la sua idea sia valida e meriti di essere considerata</a:t>
            </a:r>
            <a:r>
              <a:rPr lang="it-IT" dirty="0" smtClean="0"/>
              <a:t>.</a:t>
            </a:r>
            <a:endParaRPr lang="it-IT" dirty="0"/>
          </a:p>
          <a:p>
            <a:r>
              <a:rPr lang="it-IT" dirty="0" smtClean="0"/>
              <a:t>Condivido </a:t>
            </a:r>
            <a:r>
              <a:rPr lang="it-IT" dirty="0"/>
              <a:t>pienamente l'opinione di [nome/persona</a:t>
            </a:r>
            <a:r>
              <a:rPr lang="it-IT" dirty="0" smtClean="0"/>
              <a:t>].</a:t>
            </a:r>
            <a:endParaRPr lang="it-IT" dirty="0"/>
          </a:p>
          <a:p>
            <a:r>
              <a:rPr lang="it-IT" dirty="0" smtClean="0"/>
              <a:t>Sono </a:t>
            </a:r>
            <a:r>
              <a:rPr lang="it-IT" dirty="0"/>
              <a:t>completamente a favore di quanto suggerito da [nome/persona</a:t>
            </a:r>
            <a:r>
              <a:rPr lang="it-IT" dirty="0" smtClean="0"/>
              <a:t>].</a:t>
            </a:r>
            <a:endParaRPr lang="it-IT" dirty="0"/>
          </a:p>
          <a:p>
            <a:r>
              <a:rPr lang="it-IT" dirty="0" smtClean="0"/>
              <a:t>Apprezzo </a:t>
            </a:r>
            <a:r>
              <a:rPr lang="it-IT" dirty="0"/>
              <a:t>l'approccio di [nome/persona] e penso che sia un'ottima idea</a:t>
            </a:r>
            <a:r>
              <a:rPr lang="it-IT" dirty="0" smtClean="0"/>
              <a:t>.</a:t>
            </a:r>
            <a:endParaRPr lang="it-IT" dirty="0"/>
          </a:p>
          <a:p>
            <a:r>
              <a:rPr lang="it-IT" dirty="0" smtClean="0"/>
              <a:t>Trovo </a:t>
            </a:r>
            <a:r>
              <a:rPr lang="it-IT" dirty="0"/>
              <a:t>l'idea di [nome/persona] molto interessante e credo che possa portare risultati positivi</a:t>
            </a:r>
            <a:r>
              <a:rPr lang="it-IT" dirty="0" smtClean="0"/>
              <a:t>.</a:t>
            </a:r>
            <a:endParaRPr lang="it-IT" dirty="0"/>
          </a:p>
          <a:p>
            <a:r>
              <a:rPr lang="it-IT" dirty="0" smtClean="0"/>
              <a:t>Mi </a:t>
            </a:r>
            <a:r>
              <a:rPr lang="it-IT" dirty="0"/>
              <a:t>piace l'approccio di [nome/persona] e sono convinto/a che possa funzionare per noi</a:t>
            </a:r>
            <a:r>
              <a:rPr lang="it-IT" dirty="0" smtClean="0"/>
              <a:t>.</a:t>
            </a:r>
            <a:endParaRPr lang="it-IT" dirty="0"/>
          </a:p>
          <a:p>
            <a:r>
              <a:rPr lang="it-IT" dirty="0" smtClean="0"/>
              <a:t>Penso </a:t>
            </a:r>
            <a:r>
              <a:rPr lang="it-IT" dirty="0"/>
              <a:t>che [nome/persona] abbia sollevato un punto importante e dovremmo prenderlo in considerazione</a:t>
            </a:r>
            <a:r>
              <a:rPr lang="it-IT" dirty="0" smtClean="0"/>
              <a:t>.</a:t>
            </a:r>
            <a:endParaRPr lang="it-IT" dirty="0"/>
          </a:p>
          <a:p>
            <a:r>
              <a:rPr lang="it-IT" dirty="0" smtClean="0"/>
              <a:t>Mi </a:t>
            </a:r>
            <a:r>
              <a:rPr lang="it-IT" dirty="0"/>
              <a:t>unisco al sostegno di [nome/persona] per questa proposta. Credo che sia la strada da seguire</a:t>
            </a:r>
            <a:r>
              <a:rPr lang="it-IT" dirty="0" smtClean="0"/>
              <a:t>.</a:t>
            </a:r>
            <a:endParaRPr lang="it-IT" dirty="0"/>
          </a:p>
          <a:p>
            <a:r>
              <a:rPr lang="it-IT" dirty="0" smtClean="0"/>
              <a:t>Supporto </a:t>
            </a:r>
            <a:r>
              <a:rPr lang="it-IT" dirty="0"/>
              <a:t>appieno [nome/persona] e la sua idea. Sono convinto/a che possa portare valore al nostro progetto</a:t>
            </a:r>
            <a:r>
              <a:rPr lang="it-IT" dirty="0" smtClean="0"/>
              <a:t>.</a:t>
            </a:r>
            <a:endParaRPr lang="it-IT" dirty="0"/>
          </a:p>
        </p:txBody>
      </p:sp>
    </p:spTree>
    <p:extLst>
      <p:ext uri="{BB962C8B-B14F-4D97-AF65-F5344CB8AC3E}">
        <p14:creationId xmlns:p14="http://schemas.microsoft.com/office/powerpoint/2010/main" val="3846911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RS" dirty="0" smtClean="0"/>
              <a:t>Le riunioni</a:t>
            </a:r>
            <a:endParaRPr lang="en-US" dirty="0"/>
          </a:p>
        </p:txBody>
      </p:sp>
      <p:sp>
        <p:nvSpPr>
          <p:cNvPr id="3" name="Content Placeholder 2"/>
          <p:cNvSpPr>
            <a:spLocks noGrp="1"/>
          </p:cNvSpPr>
          <p:nvPr>
            <p:ph idx="1"/>
          </p:nvPr>
        </p:nvSpPr>
        <p:spPr/>
        <p:txBody>
          <a:bodyPr/>
          <a:lstStyle/>
          <a:p>
            <a:endParaRPr lang="en-US" dirty="0"/>
          </a:p>
        </p:txBody>
      </p:sp>
      <p:sp>
        <p:nvSpPr>
          <p:cNvPr id="4" name="TextBox 3"/>
          <p:cNvSpPr txBox="1"/>
          <p:nvPr/>
        </p:nvSpPr>
        <p:spPr>
          <a:xfrm>
            <a:off x="1484310" y="3407307"/>
            <a:ext cx="4549776" cy="147732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sr-Latn-RS" dirty="0" smtClean="0"/>
              <a:t>Prendere		mettersi		dare		prendere		sollevare		fare		raggiungere		dare		concludere </a:t>
            </a:r>
          </a:p>
          <a:p>
            <a:r>
              <a:rPr lang="sr-Latn-RS" dirty="0" smtClean="0"/>
              <a:t>Chiedere		essere		pianificare		ribadire		chiedere</a:t>
            </a:r>
            <a:endParaRPr lang="en-US" dirty="0"/>
          </a:p>
        </p:txBody>
      </p:sp>
      <p:sp>
        <p:nvSpPr>
          <p:cNvPr id="5" name="TextBox 4"/>
          <p:cNvSpPr txBox="1"/>
          <p:nvPr/>
        </p:nvSpPr>
        <p:spPr>
          <a:xfrm>
            <a:off x="6422518" y="3268808"/>
            <a:ext cx="4692073" cy="1754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sr-Latn-RS" dirty="0" smtClean="0"/>
              <a:t>Un problema		nota		d’accordo		il benvenuto		la parola		il parere</a:t>
            </a:r>
          </a:p>
          <a:p>
            <a:r>
              <a:rPr lang="sr-Latn-RS" dirty="0" smtClean="0"/>
              <a:t>In sintonia	azioni future		il contributo	un punto importante		chiarezza	un’osservazione		un compromesso</a:t>
            </a:r>
          </a:p>
          <a:p>
            <a:r>
              <a:rPr lang="sr-Latn-RS" dirty="0" smtClean="0"/>
              <a:t>Il via		la riunione	</a:t>
            </a:r>
            <a:endParaRPr lang="en-US" dirty="0"/>
          </a:p>
        </p:txBody>
      </p:sp>
    </p:spTree>
    <p:extLst>
      <p:ext uri="{BB962C8B-B14F-4D97-AF65-F5344CB8AC3E}">
        <p14:creationId xmlns:p14="http://schemas.microsoft.com/office/powerpoint/2010/main" val="3996632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Esprimere il disaccordo</a:t>
            </a:r>
            <a:endParaRPr lang="en-US" dirty="0"/>
          </a:p>
        </p:txBody>
      </p:sp>
      <p:sp>
        <p:nvSpPr>
          <p:cNvPr id="3" name="Content Placeholder 2"/>
          <p:cNvSpPr>
            <a:spLocks noGrp="1"/>
          </p:cNvSpPr>
          <p:nvPr>
            <p:ph idx="1"/>
          </p:nvPr>
        </p:nvSpPr>
        <p:spPr>
          <a:xfrm>
            <a:off x="1484310" y="2050473"/>
            <a:ext cx="10018713" cy="4230255"/>
          </a:xfrm>
        </p:spPr>
        <p:txBody>
          <a:bodyPr>
            <a:normAutofit fontScale="85000" lnSpcReduction="10000"/>
          </a:bodyPr>
          <a:lstStyle/>
          <a:p>
            <a:r>
              <a:rPr lang="it-IT" dirty="0"/>
              <a:t>Rispetto il punto di vista di [nome/persona], ma personalmente non sono d'accordo."</a:t>
            </a:r>
          </a:p>
          <a:p>
            <a:r>
              <a:rPr lang="it-IT" dirty="0"/>
              <a:t>"Ho una visione leggermente diversa su questa questione."</a:t>
            </a:r>
          </a:p>
          <a:p>
            <a:r>
              <a:rPr lang="it-IT" dirty="0"/>
              <a:t>"Non sono convinto/a che l'approccio proposto da [nome/persona] sia la soluzione migliore."</a:t>
            </a:r>
          </a:p>
          <a:p>
            <a:r>
              <a:rPr lang="it-IT" dirty="0"/>
              <a:t>"Ho qualche preoccupazione riguardo a questa proposta e vorrei discuterne."</a:t>
            </a:r>
          </a:p>
          <a:p>
            <a:r>
              <a:rPr lang="it-IT" dirty="0"/>
              <a:t>"Penso che ci potrebbero essere alternative più efficaci rispetto a quanto suggerito."</a:t>
            </a:r>
          </a:p>
          <a:p>
            <a:r>
              <a:rPr lang="it-IT" dirty="0" smtClean="0"/>
              <a:t>"</a:t>
            </a:r>
            <a:r>
              <a:rPr lang="it-IT" dirty="0"/>
              <a:t>Non condivido l'opinione di [nome/persona] su questo argomento."</a:t>
            </a:r>
          </a:p>
          <a:p>
            <a:r>
              <a:rPr lang="it-IT" dirty="0"/>
              <a:t>"Sono scettico/a riguardo alla fattibilità di questa proposta e mi preoccupa il suo impatto."</a:t>
            </a:r>
          </a:p>
          <a:p>
            <a:r>
              <a:rPr lang="it-IT" dirty="0"/>
              <a:t>"Ho delle riserve sulle implicazioni di questa decisione e vorrei esplorare altre opzioni."</a:t>
            </a:r>
          </a:p>
          <a:p>
            <a:r>
              <a:rPr lang="it-IT" dirty="0"/>
              <a:t>"Penso che dovremmo prendere in considerazione ulteriori dati o analisi prima di prendere una decisione definitiva.</a:t>
            </a:r>
          </a:p>
        </p:txBody>
      </p:sp>
    </p:spTree>
    <p:extLst>
      <p:ext uri="{BB962C8B-B14F-4D97-AF65-F5344CB8AC3E}">
        <p14:creationId xmlns:p14="http://schemas.microsoft.com/office/powerpoint/2010/main" val="3460643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Cercare chiarezza</a:t>
            </a:r>
            <a:endParaRPr lang="en-US" dirty="0"/>
          </a:p>
        </p:txBody>
      </p:sp>
      <p:sp>
        <p:nvSpPr>
          <p:cNvPr id="3" name="Content Placeholder 2"/>
          <p:cNvSpPr>
            <a:spLocks noGrp="1"/>
          </p:cNvSpPr>
          <p:nvPr>
            <p:ph idx="1"/>
          </p:nvPr>
        </p:nvSpPr>
        <p:spPr/>
        <p:txBody>
          <a:bodyPr>
            <a:normAutofit fontScale="92500" lnSpcReduction="20000"/>
          </a:bodyPr>
          <a:lstStyle/>
          <a:p>
            <a:r>
              <a:rPr lang="it-IT" dirty="0"/>
              <a:t>Mi scuso, potresti spiegare in modo più chiaro quello che intendi</a:t>
            </a:r>
            <a:r>
              <a:rPr lang="it-IT" dirty="0" smtClean="0"/>
              <a:t>?</a:t>
            </a:r>
            <a:endParaRPr lang="it-IT" dirty="0"/>
          </a:p>
          <a:p>
            <a:r>
              <a:rPr lang="it-IT" dirty="0" smtClean="0"/>
              <a:t>Sarebbe </a:t>
            </a:r>
            <a:r>
              <a:rPr lang="it-IT" dirty="0"/>
              <a:t>possibile fornire ulteriori dettagli su questo punto? Non sono sicuro/a di aver capito appieno</a:t>
            </a:r>
            <a:r>
              <a:rPr lang="it-IT" dirty="0" smtClean="0"/>
              <a:t>.</a:t>
            </a:r>
            <a:endParaRPr lang="it-IT" dirty="0"/>
          </a:p>
          <a:p>
            <a:r>
              <a:rPr lang="it-IT" dirty="0" smtClean="0"/>
              <a:t>Mi </a:t>
            </a:r>
            <a:r>
              <a:rPr lang="it-IT" dirty="0"/>
              <a:t>piacerebbe capire meglio la tua idea. Potresti esplicitarla in modo più dettagliato</a:t>
            </a:r>
            <a:r>
              <a:rPr lang="it-IT" dirty="0" smtClean="0"/>
              <a:t>?</a:t>
            </a:r>
            <a:endParaRPr lang="it-IT" dirty="0"/>
          </a:p>
          <a:p>
            <a:r>
              <a:rPr lang="it-IT" dirty="0" smtClean="0"/>
              <a:t>Mi </a:t>
            </a:r>
            <a:r>
              <a:rPr lang="it-IT" dirty="0"/>
              <a:t>sembra che ci sia un po' di confusione su questa questione. Potremmo prendere un momento per chiarire i punti chiave</a:t>
            </a:r>
            <a:r>
              <a:rPr lang="it-IT" dirty="0" smtClean="0"/>
              <a:t>?</a:t>
            </a:r>
            <a:endParaRPr lang="it-IT" dirty="0"/>
          </a:p>
          <a:p>
            <a:r>
              <a:rPr lang="it-IT" dirty="0" smtClean="0"/>
              <a:t>Mi </a:t>
            </a:r>
            <a:r>
              <a:rPr lang="it-IT" dirty="0"/>
              <a:t>aiuteresti a capire meglio? Potresti esemplificare con un esempio o una situazione concreta?</a:t>
            </a:r>
          </a:p>
        </p:txBody>
      </p:sp>
    </p:spTree>
    <p:extLst>
      <p:ext uri="{BB962C8B-B14F-4D97-AF65-F5344CB8AC3E}">
        <p14:creationId xmlns:p14="http://schemas.microsoft.com/office/powerpoint/2010/main" val="1229508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Riassumere i punti principali</a:t>
            </a:r>
            <a:endParaRPr lang="en-US" dirty="0"/>
          </a:p>
        </p:txBody>
      </p:sp>
      <p:sp>
        <p:nvSpPr>
          <p:cNvPr id="3" name="Content Placeholder 2"/>
          <p:cNvSpPr>
            <a:spLocks noGrp="1"/>
          </p:cNvSpPr>
          <p:nvPr>
            <p:ph idx="1"/>
          </p:nvPr>
        </p:nvSpPr>
        <p:spPr/>
        <p:txBody>
          <a:bodyPr>
            <a:normAutofit fontScale="85000" lnSpcReduction="10000"/>
          </a:bodyPr>
          <a:lstStyle/>
          <a:p>
            <a:r>
              <a:rPr lang="it-IT" dirty="0"/>
              <a:t>Per riassumere, durante questa riunione abbiamo discusso di [argomento principale] e abbiamo preso le seguenti decisioni/azioni</a:t>
            </a:r>
            <a:r>
              <a:rPr lang="it-IT" dirty="0" smtClean="0"/>
              <a:t>...</a:t>
            </a:r>
            <a:endParaRPr lang="it-IT" dirty="0"/>
          </a:p>
          <a:p>
            <a:r>
              <a:rPr lang="it-IT" dirty="0" smtClean="0"/>
              <a:t>In </a:t>
            </a:r>
            <a:r>
              <a:rPr lang="it-IT" dirty="0"/>
              <a:t>sintesi, i punti chiave affrontati sono stati [elenco dei punti principali] e abbiamo concordato di</a:t>
            </a:r>
            <a:r>
              <a:rPr lang="it-IT" dirty="0" smtClean="0"/>
              <a:t>...</a:t>
            </a:r>
            <a:endParaRPr lang="it-IT" dirty="0"/>
          </a:p>
          <a:p>
            <a:r>
              <a:rPr lang="it-IT" dirty="0" smtClean="0"/>
              <a:t>Per </a:t>
            </a:r>
            <a:r>
              <a:rPr lang="it-IT" dirty="0"/>
              <a:t>riassumere la riunione, abbiamo esaminato [argomento] e abbiamo concluso che</a:t>
            </a:r>
            <a:r>
              <a:rPr lang="it-IT" dirty="0" smtClean="0"/>
              <a:t>...</a:t>
            </a:r>
            <a:endParaRPr lang="it-IT" dirty="0"/>
          </a:p>
          <a:p>
            <a:r>
              <a:rPr lang="it-IT" dirty="0" smtClean="0"/>
              <a:t>In </a:t>
            </a:r>
            <a:r>
              <a:rPr lang="it-IT" dirty="0"/>
              <a:t>breve, i temi affrontati durante la riunione includono [argomenti principali] e abbiamo stabilito che</a:t>
            </a:r>
            <a:r>
              <a:rPr lang="it-IT" dirty="0" smtClean="0"/>
              <a:t>...</a:t>
            </a:r>
            <a:endParaRPr lang="it-IT" dirty="0"/>
          </a:p>
          <a:p>
            <a:r>
              <a:rPr lang="it-IT" dirty="0" smtClean="0"/>
              <a:t>Per </a:t>
            </a:r>
            <a:r>
              <a:rPr lang="it-IT" dirty="0"/>
              <a:t>riassumere i risultati della riunione, abbiamo identificato [argomenti] come prioritari e abbiamo deciso di...</a:t>
            </a:r>
          </a:p>
        </p:txBody>
      </p:sp>
    </p:spTree>
    <p:extLst>
      <p:ext uri="{BB962C8B-B14F-4D97-AF65-F5344CB8AC3E}">
        <p14:creationId xmlns:p14="http://schemas.microsoft.com/office/powerpoint/2010/main" val="4251885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685801"/>
            <a:ext cx="10018713" cy="5105400"/>
          </a:xfrm>
        </p:spPr>
        <p:txBody>
          <a:bodyPr>
            <a:normAutofit lnSpcReduction="10000"/>
          </a:bodyPr>
          <a:lstStyle/>
          <a:p>
            <a:pPr marL="0" indent="0">
              <a:buNone/>
            </a:pPr>
            <a:r>
              <a:rPr lang="it-IT" dirty="0" smtClean="0"/>
              <a:t>Confermare </a:t>
            </a:r>
            <a:r>
              <a:rPr lang="it-IT" dirty="0"/>
              <a:t>le decisioni: </a:t>
            </a:r>
            <a:endParaRPr lang="it-IT" dirty="0" smtClean="0"/>
          </a:p>
          <a:p>
            <a:r>
              <a:rPr lang="it-IT" dirty="0" smtClean="0"/>
              <a:t>Quindi</a:t>
            </a:r>
            <a:r>
              <a:rPr lang="it-IT" dirty="0"/>
              <a:t>, è stato deciso che... </a:t>
            </a:r>
            <a:endParaRPr lang="it-IT" dirty="0" smtClean="0"/>
          </a:p>
          <a:p>
            <a:r>
              <a:rPr lang="it-IT" dirty="0" smtClean="0"/>
              <a:t>Il </a:t>
            </a:r>
            <a:r>
              <a:rPr lang="it-IT" dirty="0"/>
              <a:t>consenso raggiunto in questa riunione è</a:t>
            </a:r>
            <a:r>
              <a:rPr lang="it-IT" dirty="0" smtClean="0"/>
              <a:t>...</a:t>
            </a:r>
          </a:p>
          <a:p>
            <a:r>
              <a:rPr lang="it-IT" dirty="0" smtClean="0"/>
              <a:t> </a:t>
            </a:r>
            <a:r>
              <a:rPr lang="it-IT" dirty="0"/>
              <a:t>Abbiamo concordato di procedere con... </a:t>
            </a:r>
            <a:endParaRPr lang="it-IT" dirty="0" smtClean="0"/>
          </a:p>
          <a:p>
            <a:r>
              <a:rPr lang="it-IT" dirty="0" smtClean="0"/>
              <a:t>È </a:t>
            </a:r>
            <a:r>
              <a:rPr lang="it-IT" dirty="0"/>
              <a:t>stato determinato che...</a:t>
            </a:r>
          </a:p>
          <a:p>
            <a:pPr marL="0" indent="0">
              <a:buNone/>
            </a:pPr>
            <a:r>
              <a:rPr lang="it-IT" dirty="0"/>
              <a:t>Evidenziando i tempi concordati: </a:t>
            </a:r>
            <a:endParaRPr lang="it-IT" dirty="0" smtClean="0"/>
          </a:p>
          <a:p>
            <a:r>
              <a:rPr lang="it-IT" dirty="0" smtClean="0"/>
              <a:t>Abbiamo </a:t>
            </a:r>
            <a:r>
              <a:rPr lang="it-IT" dirty="0"/>
              <a:t>fissato scadenze per ciascuna azione come segue... </a:t>
            </a:r>
            <a:endParaRPr lang="it-IT" dirty="0" smtClean="0"/>
          </a:p>
          <a:p>
            <a:r>
              <a:rPr lang="it-IT" dirty="0" smtClean="0"/>
              <a:t>La </a:t>
            </a:r>
            <a:r>
              <a:rPr lang="it-IT" dirty="0"/>
              <a:t>pianificazione temporale per completare questi compiti è la seguente... </a:t>
            </a:r>
            <a:endParaRPr lang="it-IT" dirty="0" smtClean="0"/>
          </a:p>
          <a:p>
            <a:r>
              <a:rPr lang="it-IT" dirty="0" smtClean="0"/>
              <a:t>Siamo </a:t>
            </a:r>
            <a:r>
              <a:rPr lang="it-IT" dirty="0"/>
              <a:t>attenti al rispetto del calendario concordato</a:t>
            </a:r>
            <a:r>
              <a:rPr lang="it-IT" dirty="0" smtClean="0"/>
              <a:t>...</a:t>
            </a:r>
          </a:p>
          <a:p>
            <a:r>
              <a:rPr lang="it-IT" dirty="0" smtClean="0"/>
              <a:t>Si </a:t>
            </a:r>
            <a:r>
              <a:rPr lang="it-IT" dirty="0"/>
              <a:t>prega di prendere nota delle scadenze discusse in questa riunione...</a:t>
            </a:r>
          </a:p>
          <a:p>
            <a:endParaRPr lang="en-US" dirty="0"/>
          </a:p>
        </p:txBody>
      </p:sp>
    </p:spTree>
    <p:extLst>
      <p:ext uri="{BB962C8B-B14F-4D97-AF65-F5344CB8AC3E}">
        <p14:creationId xmlns:p14="http://schemas.microsoft.com/office/powerpoint/2010/main" val="33114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923637"/>
            <a:ext cx="10018713" cy="4867564"/>
          </a:xfrm>
        </p:spPr>
        <p:txBody>
          <a:bodyPr>
            <a:normAutofit lnSpcReduction="10000"/>
          </a:bodyPr>
          <a:lstStyle/>
          <a:p>
            <a:pPr marL="0" indent="0">
              <a:buNone/>
            </a:pPr>
            <a:r>
              <a:rPr lang="it-IT" dirty="0"/>
              <a:t>Sottolineando i prossimi passi: </a:t>
            </a:r>
            <a:endParaRPr lang="it-IT" dirty="0" smtClean="0"/>
          </a:p>
          <a:p>
            <a:r>
              <a:rPr lang="it-IT" dirty="0" smtClean="0"/>
              <a:t>Da </a:t>
            </a:r>
            <a:r>
              <a:rPr lang="it-IT" dirty="0"/>
              <a:t>ora in avanti, il nostro focus immediato sarà su</a:t>
            </a:r>
            <a:r>
              <a:rPr lang="it-IT" dirty="0" smtClean="0"/>
              <a:t>...</a:t>
            </a:r>
          </a:p>
          <a:p>
            <a:r>
              <a:rPr lang="it-IT" dirty="0" smtClean="0"/>
              <a:t>Il </a:t>
            </a:r>
            <a:r>
              <a:rPr lang="it-IT" dirty="0"/>
              <a:t>nostro prossimo passo sarà... </a:t>
            </a:r>
            <a:endParaRPr lang="it-IT" dirty="0" smtClean="0"/>
          </a:p>
          <a:p>
            <a:r>
              <a:rPr lang="it-IT" dirty="0" smtClean="0"/>
              <a:t>È </a:t>
            </a:r>
            <a:r>
              <a:rPr lang="it-IT" dirty="0"/>
              <a:t>importante che diamo priorità a... </a:t>
            </a:r>
            <a:endParaRPr lang="it-IT" dirty="0" smtClean="0"/>
          </a:p>
          <a:p>
            <a:r>
              <a:rPr lang="it-IT" dirty="0" smtClean="0"/>
              <a:t>Assicuriamoci </a:t>
            </a:r>
            <a:r>
              <a:rPr lang="it-IT" dirty="0"/>
              <a:t>di portare avanti i piani discussi...</a:t>
            </a:r>
          </a:p>
          <a:p>
            <a:pPr marL="0" indent="0">
              <a:buNone/>
            </a:pPr>
            <a:r>
              <a:rPr lang="it-IT" dirty="0" smtClean="0"/>
              <a:t>Esprimere </a:t>
            </a:r>
            <a:r>
              <a:rPr lang="it-IT" dirty="0"/>
              <a:t>apprezzamento: </a:t>
            </a:r>
            <a:endParaRPr lang="it-IT" dirty="0" smtClean="0"/>
          </a:p>
          <a:p>
            <a:r>
              <a:rPr lang="it-IT" dirty="0" smtClean="0"/>
              <a:t>Desidero </a:t>
            </a:r>
            <a:r>
              <a:rPr lang="it-IT" dirty="0"/>
              <a:t>esprimere la mia gratitudine per il contributo di tutti oggi. </a:t>
            </a:r>
            <a:endParaRPr lang="it-IT" dirty="0" smtClean="0"/>
          </a:p>
          <a:p>
            <a:r>
              <a:rPr lang="it-IT" dirty="0" smtClean="0"/>
              <a:t>Grazie </a:t>
            </a:r>
            <a:r>
              <a:rPr lang="it-IT" dirty="0"/>
              <a:t>a tutti per il vostro prezioso apporto e la vostra partecipazione attiva. </a:t>
            </a:r>
            <a:endParaRPr lang="it-IT" dirty="0" smtClean="0"/>
          </a:p>
          <a:p>
            <a:r>
              <a:rPr lang="it-IT" dirty="0" smtClean="0"/>
              <a:t>Le </a:t>
            </a:r>
            <a:r>
              <a:rPr lang="it-IT" dirty="0"/>
              <a:t>vostre intuizioni e idee sono state davvero preziose. </a:t>
            </a:r>
            <a:endParaRPr lang="it-IT" dirty="0" smtClean="0"/>
          </a:p>
          <a:p>
            <a:r>
              <a:rPr lang="it-IT" dirty="0" smtClean="0"/>
              <a:t>Apprezzo </a:t>
            </a:r>
            <a:r>
              <a:rPr lang="it-IT" dirty="0"/>
              <a:t>il tempo e l'impegno di tutti in questa riunione.</a:t>
            </a:r>
          </a:p>
        </p:txBody>
      </p:sp>
    </p:spTree>
    <p:extLst>
      <p:ext uri="{BB962C8B-B14F-4D97-AF65-F5344CB8AC3E}">
        <p14:creationId xmlns:p14="http://schemas.microsoft.com/office/powerpoint/2010/main" val="452954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it-IT" dirty="0" smtClean="0"/>
              <a:t>Concludere una riunione</a:t>
            </a:r>
            <a:endParaRPr lang="en-US" dirty="0"/>
          </a:p>
        </p:txBody>
      </p:sp>
      <p:sp>
        <p:nvSpPr>
          <p:cNvPr id="3" name="Content Placeholder 2"/>
          <p:cNvSpPr>
            <a:spLocks noGrp="1"/>
          </p:cNvSpPr>
          <p:nvPr>
            <p:ph idx="1"/>
          </p:nvPr>
        </p:nvSpPr>
        <p:spPr>
          <a:xfrm>
            <a:off x="1484310" y="2235201"/>
            <a:ext cx="10018713" cy="3556000"/>
          </a:xfrm>
        </p:spPr>
        <p:txBody>
          <a:bodyPr>
            <a:normAutofit fontScale="85000" lnSpcReduction="20000"/>
          </a:bodyPr>
          <a:lstStyle/>
          <a:p>
            <a:r>
              <a:rPr lang="it-IT" dirty="0"/>
              <a:t>Per concludere, vorrei ringraziare tutti per la partecipazione e per il contributo prezioso che avete dato durante questa riunione</a:t>
            </a:r>
            <a:r>
              <a:rPr lang="it-IT" dirty="0" smtClean="0"/>
              <a:t>.</a:t>
            </a:r>
            <a:endParaRPr lang="it-IT" dirty="0"/>
          </a:p>
          <a:p>
            <a:r>
              <a:rPr lang="it-IT" dirty="0" smtClean="0"/>
              <a:t>Abbiamo </a:t>
            </a:r>
            <a:r>
              <a:rPr lang="it-IT" dirty="0"/>
              <a:t>coperto tutti gli argomenti all'ordine del giorno e abbiamo preso decisioni importanti. Grazie a tutti per la vostra attenzione e collaborazione</a:t>
            </a:r>
            <a:r>
              <a:rPr lang="it-IT" dirty="0" smtClean="0"/>
              <a:t>.</a:t>
            </a:r>
            <a:endParaRPr lang="it-IT" dirty="0"/>
          </a:p>
          <a:p>
            <a:r>
              <a:rPr lang="it-IT" dirty="0" smtClean="0"/>
              <a:t>In </a:t>
            </a:r>
            <a:r>
              <a:rPr lang="it-IT" dirty="0"/>
              <a:t>chiusura, mi auguro che questa riunione abbia contribuito a chiarire gli obiettivi e a stabilire una direzione chiara per il nostro lavoro futuro</a:t>
            </a:r>
            <a:r>
              <a:rPr lang="it-IT" dirty="0" smtClean="0"/>
              <a:t>.</a:t>
            </a:r>
            <a:endParaRPr lang="it-IT" dirty="0"/>
          </a:p>
          <a:p>
            <a:r>
              <a:rPr lang="it-IT" dirty="0" smtClean="0"/>
              <a:t>Siamo </a:t>
            </a:r>
            <a:r>
              <a:rPr lang="it-IT" dirty="0"/>
              <a:t>giunti alla fine della riunione. Prendiamo nota delle decisioni prese e delle azioni da intraprendere. Se avete domande o ulteriori punti da discutere, vi invito a comunicarli</a:t>
            </a:r>
            <a:r>
              <a:rPr lang="it-IT" dirty="0" smtClean="0"/>
              <a:t>.</a:t>
            </a:r>
            <a:endParaRPr lang="it-IT" dirty="0"/>
          </a:p>
          <a:p>
            <a:r>
              <a:rPr lang="it-IT" dirty="0" smtClean="0"/>
              <a:t>A </a:t>
            </a:r>
            <a:r>
              <a:rPr lang="it-IT" dirty="0"/>
              <a:t>nome del team, voglio esprimere la mia gratitudine a tutti voi per il vostro impegno e la vostra partecipazione attiva. Siamo pronti per fare progressi sulla base di ciò che è stato discusso oggi</a:t>
            </a:r>
            <a:r>
              <a:rPr lang="it-IT" dirty="0" smtClean="0"/>
              <a:t>."</a:t>
            </a:r>
            <a:endParaRPr lang="it-IT" dirty="0"/>
          </a:p>
        </p:txBody>
      </p:sp>
    </p:spTree>
    <p:extLst>
      <p:ext uri="{BB962C8B-B14F-4D97-AF65-F5344CB8AC3E}">
        <p14:creationId xmlns:p14="http://schemas.microsoft.com/office/powerpoint/2010/main" val="1061930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1" y="2186708"/>
            <a:ext cx="10018713" cy="3124201"/>
          </a:xfrm>
        </p:spPr>
        <p:txBody>
          <a:bodyPr>
            <a:normAutofit fontScale="85000" lnSpcReduction="10000"/>
          </a:bodyPr>
          <a:lstStyle/>
          <a:p>
            <a:r>
              <a:rPr lang="it-IT" dirty="0"/>
              <a:t>Ricordo a tutti di prendere nota delle azioni concordate e di rispettare le scadenze stabilite. Spero che questa riunione ci abbia permesso di fare chiarezza e di procedere con maggiore determinazione</a:t>
            </a:r>
            <a:r>
              <a:rPr lang="it-IT" dirty="0" smtClean="0"/>
              <a:t>.</a:t>
            </a:r>
            <a:endParaRPr lang="it-IT" dirty="0"/>
          </a:p>
          <a:p>
            <a:r>
              <a:rPr lang="it-IT" dirty="0" smtClean="0"/>
              <a:t>Auguro </a:t>
            </a:r>
            <a:r>
              <a:rPr lang="it-IT" dirty="0"/>
              <a:t>a tutti una buona giornata e vi ringrazio ancora per il vostro contributo. Continuiamo a lavorare insieme per il successo del nostro progetto/obiettivo</a:t>
            </a:r>
            <a:r>
              <a:rPr lang="it-IT" dirty="0" smtClean="0"/>
              <a:t>.</a:t>
            </a:r>
            <a:endParaRPr lang="it-IT" dirty="0"/>
          </a:p>
          <a:p>
            <a:r>
              <a:rPr lang="it-IT" dirty="0" smtClean="0"/>
              <a:t>Terminiamo </a:t>
            </a:r>
            <a:r>
              <a:rPr lang="it-IT" dirty="0"/>
              <a:t>la riunione con l'impegno di tenere tutti aggiornati sui progressi e di affrontare eventuali sfide insieme. Grazie a tutti per il vostro impegno e supporto costante</a:t>
            </a:r>
            <a:r>
              <a:rPr lang="it-IT" dirty="0" smtClean="0"/>
              <a:t>.</a:t>
            </a:r>
            <a:endParaRPr lang="it-IT" dirty="0"/>
          </a:p>
          <a:p>
            <a:r>
              <a:rPr lang="it-IT" dirty="0" smtClean="0"/>
              <a:t>Chiudo </a:t>
            </a:r>
            <a:r>
              <a:rPr lang="it-IT" dirty="0"/>
              <a:t>ufficialmente la riunione. Sono fiducioso/a che, lavorando come squadra, possiamo raggiungere i nostri obiettivi. Grazie a tutti e arrivederci!</a:t>
            </a:r>
          </a:p>
        </p:txBody>
      </p:sp>
    </p:spTree>
    <p:extLst>
      <p:ext uri="{BB962C8B-B14F-4D97-AF65-F5344CB8AC3E}">
        <p14:creationId xmlns:p14="http://schemas.microsoft.com/office/powerpoint/2010/main" val="13941038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480291"/>
            <a:ext cx="10018713" cy="5745018"/>
          </a:xfrm>
        </p:spPr>
        <p:txBody>
          <a:bodyPr>
            <a:normAutofit fontScale="92500"/>
          </a:bodyPr>
          <a:lstStyle/>
          <a:p>
            <a:r>
              <a:rPr lang="it-IT" dirty="0"/>
              <a:t>Paolo: Ciao Chiara, grazie per essere qui. Siamo qui per discutere del nostro prossimo progetto. Hai qualche idea da condividere?</a:t>
            </a:r>
          </a:p>
          <a:p>
            <a:r>
              <a:rPr lang="it-IT" dirty="0"/>
              <a:t>Chiara: Ciao Paolo, certo! Ho pensato che potremmo iniziare con una ricerca di mercato per capire meglio le esigenze dei nostri clienti.</a:t>
            </a:r>
          </a:p>
          <a:p>
            <a:r>
              <a:rPr lang="it-IT" dirty="0"/>
              <a:t>Paolo: Ottima idea, Chiara! Penso che sia fondamentale conoscere il nostro pubblico di riferimento. Quindi, la ricerca di mercato sarà la nostra prima attività.</a:t>
            </a:r>
          </a:p>
          <a:p>
            <a:r>
              <a:rPr lang="it-IT" dirty="0"/>
              <a:t>Chiara: Esatto, possiamo condurre sondaggi online e interviste per ottenere feedback diretto dai nostri clienti. Inoltre, dovremmo anche analizzare i dati di vendita degli ultimi mesi per identificare le tendenze di mercato.</a:t>
            </a:r>
          </a:p>
          <a:p>
            <a:r>
              <a:rPr lang="it-IT" dirty="0"/>
              <a:t>Paolo: Mi sembra un approccio completo. Possiamo coinvolgere il nostro reparto marketing per la parte di ricerca e analisi dei dati.</a:t>
            </a:r>
          </a:p>
          <a:p>
            <a:r>
              <a:rPr lang="it-IT" dirty="0"/>
              <a:t>Chiara: Perfetto, dobbiamo anche pianificare una riunione con il team di marketing per condividere le nostre scoperte e definire le strategie di comunicazione</a:t>
            </a:r>
            <a:r>
              <a:rPr lang="it-IT" dirty="0" smtClean="0"/>
              <a:t>.</a:t>
            </a:r>
            <a:endParaRPr lang="it-IT" dirty="0"/>
          </a:p>
        </p:txBody>
      </p:sp>
    </p:spTree>
    <p:extLst>
      <p:ext uri="{BB962C8B-B14F-4D97-AF65-F5344CB8AC3E}">
        <p14:creationId xmlns:p14="http://schemas.microsoft.com/office/powerpoint/2010/main" val="1207870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1173019"/>
            <a:ext cx="10018713" cy="4618182"/>
          </a:xfrm>
        </p:spPr>
        <p:txBody>
          <a:bodyPr>
            <a:normAutofit fontScale="92500" lnSpcReduction="20000"/>
          </a:bodyPr>
          <a:lstStyle/>
          <a:p>
            <a:r>
              <a:rPr lang="it-IT" dirty="0"/>
              <a:t>Paolo: Assolutamente, la comunicazione è fondamentale per il successo del nostro progetto. Dobbiamo essere sicuri che il messaggio raggiunga il nostro pubblico nel modo giusto. Quindi, organizziamo una riunione con il team di marketing la prossima settimana.</a:t>
            </a:r>
          </a:p>
          <a:p>
            <a:r>
              <a:rPr lang="it-IT" dirty="0"/>
              <a:t>Chiara: Va bene, posso occuparmene io. Mi assicurerò di fissare la data e l'orario con il team.</a:t>
            </a:r>
          </a:p>
          <a:p>
            <a:r>
              <a:rPr lang="it-IT" dirty="0"/>
              <a:t>Paolo: Ottimo, grazie Chiara! Penso che abbiamo fatto dei progressi significativi oggi. Sono sicuro che il nostro progetto avrà successo con un approccio così ben strutturato.</a:t>
            </a:r>
          </a:p>
          <a:p>
            <a:r>
              <a:rPr lang="it-IT" dirty="0"/>
              <a:t>Chiara: Grazie, Paolo. Sono felice di poter contribuire. Lavoreremo insieme per raggiungere i nostri obiettivi.</a:t>
            </a:r>
          </a:p>
          <a:p>
            <a:r>
              <a:rPr lang="it-IT" dirty="0"/>
              <a:t>Paolo: Esattamente! Siamo una squadra solida e sono sicuro che possiamo fare grandi cose insieme. Grazie ancora per il tuo impegno e le tue idee.</a:t>
            </a:r>
          </a:p>
          <a:p>
            <a:r>
              <a:rPr lang="it-IT" dirty="0"/>
              <a:t>Chiara: Grazie a te, Paolo. Sarà un piacere lavorare su questo progetto insieme.</a:t>
            </a:r>
          </a:p>
        </p:txBody>
      </p:sp>
    </p:spTree>
    <p:extLst>
      <p:ext uri="{BB962C8B-B14F-4D97-AF65-F5344CB8AC3E}">
        <p14:creationId xmlns:p14="http://schemas.microsoft.com/office/powerpoint/2010/main" val="40461378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958273"/>
          </a:xfrm>
        </p:spPr>
        <p:txBody>
          <a:bodyPr>
            <a:normAutofit fontScale="90000"/>
          </a:bodyPr>
          <a:lstStyle/>
          <a:p>
            <a:pPr algn="l"/>
            <a:r>
              <a:rPr lang="sr-Latn-RS" dirty="0" smtClean="0"/>
              <a:t>Esempio 2</a:t>
            </a:r>
            <a:br>
              <a:rPr lang="sr-Latn-RS" dirty="0" smtClean="0"/>
            </a:br>
            <a:endParaRPr lang="en-US" dirty="0"/>
          </a:p>
        </p:txBody>
      </p:sp>
      <p:sp>
        <p:nvSpPr>
          <p:cNvPr id="3" name="Content Placeholder 2"/>
          <p:cNvSpPr>
            <a:spLocks noGrp="1"/>
          </p:cNvSpPr>
          <p:nvPr>
            <p:ph idx="1"/>
          </p:nvPr>
        </p:nvSpPr>
        <p:spPr>
          <a:xfrm>
            <a:off x="1484310" y="1505527"/>
            <a:ext cx="10018713" cy="4922982"/>
          </a:xfrm>
        </p:spPr>
        <p:txBody>
          <a:bodyPr>
            <a:normAutofit fontScale="92500" lnSpcReduction="20000"/>
          </a:bodyPr>
          <a:lstStyle/>
          <a:p>
            <a:r>
              <a:rPr lang="it-IT" dirty="0"/>
              <a:t>Paolo: Buongiorno a tutti! Grazie per essere qui. Oggi abbiamo una riunione per discutere delle prossime attività di team building. Chi ha delle idee da condividere?</a:t>
            </a:r>
          </a:p>
          <a:p>
            <a:r>
              <a:rPr lang="it-IT" dirty="0"/>
              <a:t>Chiara: Ciao Paolo e ciao a tutti! Ho pensato che potremmo organizzare una giornata di attività all'aperto, come un picnic o un'escursione, per rafforzare il legame tra i membri del team.</a:t>
            </a:r>
          </a:p>
          <a:p>
            <a:r>
              <a:rPr lang="it-IT" dirty="0"/>
              <a:t>Marco: Mi piace l'idea di un'escursione! Potremmo scegliere un bel percorso e fare una passeggiata tutti insieme.</a:t>
            </a:r>
          </a:p>
          <a:p>
            <a:r>
              <a:rPr lang="it-IT" dirty="0"/>
              <a:t>Giulia: Concordo con Marco. Inoltre, potremmo organizzare anche alcune attività di team building, come giochi o sfide, per favorire la collaborazione e la comunicazione.</a:t>
            </a:r>
          </a:p>
          <a:p>
            <a:r>
              <a:rPr lang="it-IT" dirty="0"/>
              <a:t>Paolo: Ottimi suggerimenti, Chiara, Marco e Giulia! Penso che un'escursione con attività di team building possa essere molto divertente e utile per il nostro gruppo.</a:t>
            </a:r>
          </a:p>
          <a:p>
            <a:r>
              <a:rPr lang="it-IT" dirty="0"/>
              <a:t>Laura: Proporrei anche di includere una parte di formazione durante la giornata. Potremmo organizzare dei workshop o delle presentazioni per condividere competenze specifiche tra di noi</a:t>
            </a:r>
            <a:r>
              <a:rPr lang="it-IT" dirty="0" smtClean="0"/>
              <a:t>.</a:t>
            </a:r>
            <a:endParaRPr lang="it-IT" dirty="0"/>
          </a:p>
        </p:txBody>
      </p:sp>
    </p:spTree>
    <p:extLst>
      <p:ext uri="{BB962C8B-B14F-4D97-AF65-F5344CB8AC3E}">
        <p14:creationId xmlns:p14="http://schemas.microsoft.com/office/powerpoint/2010/main" val="589797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2170545"/>
            <a:ext cx="10018713" cy="3620655"/>
          </a:xfrm>
        </p:spPr>
        <p:txBody>
          <a:bodyPr numCol="2">
            <a:normAutofit fontScale="92500" lnSpcReduction="10000"/>
          </a:bodyPr>
          <a:lstStyle/>
          <a:p>
            <a:r>
              <a:rPr lang="sr-Latn-RS" dirty="0" smtClean="0"/>
              <a:t>Prendere la parola</a:t>
            </a:r>
          </a:p>
          <a:p>
            <a:r>
              <a:rPr lang="sr-Latn-RS" dirty="0" smtClean="0"/>
              <a:t>Dare il benvenuto</a:t>
            </a:r>
          </a:p>
          <a:p>
            <a:r>
              <a:rPr lang="sr-Latn-RS" dirty="0" smtClean="0"/>
              <a:t>Mettersi d’accordo</a:t>
            </a:r>
          </a:p>
          <a:p>
            <a:r>
              <a:rPr lang="sr-Latn-RS" dirty="0" smtClean="0"/>
              <a:t>Prendere nota</a:t>
            </a:r>
          </a:p>
          <a:p>
            <a:r>
              <a:rPr lang="sr-Latn-RS" dirty="0" smtClean="0"/>
              <a:t>Sollevare un problema</a:t>
            </a:r>
          </a:p>
          <a:p>
            <a:r>
              <a:rPr lang="sr-Latn-RS" dirty="0" smtClean="0"/>
              <a:t>Fare un’osservazione</a:t>
            </a:r>
          </a:p>
          <a:p>
            <a:r>
              <a:rPr lang="sr-Latn-RS" dirty="0" smtClean="0"/>
              <a:t>Raggiungere un compromesso</a:t>
            </a:r>
          </a:p>
          <a:p>
            <a:r>
              <a:rPr lang="sr-Latn-RS" dirty="0" smtClean="0"/>
              <a:t>Dare il via</a:t>
            </a:r>
          </a:p>
          <a:p>
            <a:r>
              <a:rPr lang="sr-Latn-RS" dirty="0" smtClean="0"/>
              <a:t>Concludere la riunione</a:t>
            </a:r>
          </a:p>
          <a:p>
            <a:r>
              <a:rPr lang="sr-Latn-RS" dirty="0" smtClean="0"/>
              <a:t>Chiedere il parere</a:t>
            </a:r>
          </a:p>
          <a:p>
            <a:r>
              <a:rPr lang="sr-Latn-RS" dirty="0" smtClean="0"/>
              <a:t>Essere in sintonia</a:t>
            </a:r>
          </a:p>
          <a:p>
            <a:r>
              <a:rPr lang="sr-Latn-RS" dirty="0" smtClean="0"/>
              <a:t>Pianificare azioni future</a:t>
            </a:r>
          </a:p>
          <a:p>
            <a:r>
              <a:rPr lang="sr-Latn-RS" dirty="0" smtClean="0"/>
              <a:t>Chiedere il contributo</a:t>
            </a:r>
          </a:p>
          <a:p>
            <a:r>
              <a:rPr lang="sr-Latn-RS" dirty="0" smtClean="0"/>
              <a:t>Ribadire un punto importante</a:t>
            </a:r>
          </a:p>
          <a:p>
            <a:r>
              <a:rPr lang="sr-Latn-RS" dirty="0" smtClean="0"/>
              <a:t>Chiedere chiarezza</a:t>
            </a:r>
          </a:p>
        </p:txBody>
      </p:sp>
    </p:spTree>
    <p:extLst>
      <p:ext uri="{BB962C8B-B14F-4D97-AF65-F5344CB8AC3E}">
        <p14:creationId xmlns:p14="http://schemas.microsoft.com/office/powerpoint/2010/main" val="3416684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1348509"/>
            <a:ext cx="10018713" cy="4442691"/>
          </a:xfrm>
        </p:spPr>
        <p:txBody>
          <a:bodyPr>
            <a:normAutofit fontScale="85000" lnSpcReduction="20000"/>
          </a:bodyPr>
          <a:lstStyle/>
          <a:p>
            <a:r>
              <a:rPr lang="it-IT" dirty="0"/>
              <a:t>Paolo: Mi piace l'idea, Laura. La formazione è sempre un modo efficace per migliorare le nostre competenze professionali. Possiamo valutare i temi su cui focalizzarci e coinvolgere anche esperti esterni, se necessario.</a:t>
            </a:r>
          </a:p>
          <a:p>
            <a:r>
              <a:rPr lang="it-IT" dirty="0"/>
              <a:t>Chiara: Sì, potremmo anche organizzare una sessione di team building virtuale, per coinvolgere anche i colleghi che lavorano da remoto o in altre sedi.</a:t>
            </a:r>
          </a:p>
          <a:p>
            <a:r>
              <a:rPr lang="it-IT" dirty="0"/>
              <a:t>Paolo: Ottima proposta, Chiara! È importante coinvolgere tutti i membri del team, indipendentemente dalla loro posizione. Aggiungeremo una sessione di team building virtuale all'agenda.</a:t>
            </a:r>
          </a:p>
          <a:p>
            <a:r>
              <a:rPr lang="it-IT" dirty="0"/>
              <a:t>Marco: Mi sembra che abbiamo delle ottime idee! Possiamo iniziare a pianificare i dettagli e assegnare le responsabilità per ogni attività.</a:t>
            </a:r>
          </a:p>
          <a:p>
            <a:r>
              <a:rPr lang="it-IT" dirty="0"/>
              <a:t>Paolo: Esatto, Marco. Inizieremo a organizzare tutto al più presto. Grazie a tutti per le vostre idee e il vostro impegno. Sono sicuro che questa giornata di team building sarà un successo!</a:t>
            </a:r>
          </a:p>
          <a:p>
            <a:r>
              <a:rPr lang="it-IT" dirty="0"/>
              <a:t>Laura: Grazie a te, Paolo, per aver organizzato questa riunione. Sono entusiasta di lavorare insieme per migliorare la nostra coesione di squadra.</a:t>
            </a:r>
          </a:p>
        </p:txBody>
      </p:sp>
    </p:spTree>
    <p:extLst>
      <p:ext uri="{BB962C8B-B14F-4D97-AF65-F5344CB8AC3E}">
        <p14:creationId xmlns:p14="http://schemas.microsoft.com/office/powerpoint/2010/main" val="488918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RS" dirty="0" smtClean="0"/>
              <a:t>Programmare una riunione</a:t>
            </a:r>
            <a:endParaRPr lang="en-US" dirty="0"/>
          </a:p>
        </p:txBody>
      </p:sp>
      <p:sp>
        <p:nvSpPr>
          <p:cNvPr id="3" name="Content Placeholder 2"/>
          <p:cNvSpPr>
            <a:spLocks noGrp="1"/>
          </p:cNvSpPr>
          <p:nvPr>
            <p:ph idx="1"/>
          </p:nvPr>
        </p:nvSpPr>
        <p:spPr/>
        <p:txBody>
          <a:bodyPr>
            <a:normAutofit lnSpcReduction="10000"/>
          </a:bodyPr>
          <a:lstStyle/>
          <a:p>
            <a:r>
              <a:rPr lang="it-IT" dirty="0"/>
              <a:t>Possiamo organizzare una riunione per discutere dell'argomento specifico?</a:t>
            </a:r>
          </a:p>
          <a:p>
            <a:r>
              <a:rPr lang="it-IT" dirty="0"/>
              <a:t>Vorrei convocare una riunione riguardante l'argomento, per la data e l'ora indicate.</a:t>
            </a:r>
          </a:p>
          <a:p>
            <a:r>
              <a:rPr lang="it-IT" dirty="0"/>
              <a:t>Chi è disponibile per partecipare a una riunione sull'argomento?</a:t>
            </a:r>
          </a:p>
          <a:p>
            <a:r>
              <a:rPr lang="it-IT" dirty="0"/>
              <a:t>Dobbiamo organizzare una riunione urgente per affrontare l'argomento.</a:t>
            </a:r>
          </a:p>
          <a:p>
            <a:r>
              <a:rPr lang="it-IT" dirty="0"/>
              <a:t>Potremmo pianificare una riunione la prossima settimana per discutere dell'argomento.</a:t>
            </a:r>
          </a:p>
        </p:txBody>
      </p:sp>
    </p:spTree>
    <p:extLst>
      <p:ext uri="{BB962C8B-B14F-4D97-AF65-F5344CB8AC3E}">
        <p14:creationId xmlns:p14="http://schemas.microsoft.com/office/powerpoint/2010/main" val="3744490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r>
              <a:rPr lang="it-IT" dirty="0"/>
              <a:t>È necessario tenere una riunione per definire i dettagli di un progetto o un'attività.</a:t>
            </a:r>
          </a:p>
          <a:p>
            <a:r>
              <a:rPr lang="it-IT" dirty="0"/>
              <a:t>Propongo di fissare una riunione per lunedì prossimo all'ora indicata.</a:t>
            </a:r>
          </a:p>
          <a:p>
            <a:r>
              <a:rPr lang="it-IT" dirty="0"/>
              <a:t>Chi dovremmo coinvolgere in questa riunione? Possiamo inviare le convocazioni ai partecipanti chiave.</a:t>
            </a:r>
          </a:p>
          <a:p>
            <a:r>
              <a:rPr lang="it-IT" dirty="0"/>
              <a:t>Sarebbe utile avere un ordine del giorno per la riunione. Possiamo prepararlo in anticipo?</a:t>
            </a:r>
          </a:p>
          <a:p>
            <a:r>
              <a:rPr lang="it-IT" dirty="0"/>
              <a:t>Posso inviare un promemoria o una conferma della riunione a tutti i partecipanti?</a:t>
            </a:r>
          </a:p>
        </p:txBody>
      </p:sp>
    </p:spTree>
    <p:extLst>
      <p:ext uri="{BB962C8B-B14F-4D97-AF65-F5344CB8AC3E}">
        <p14:creationId xmlns:p14="http://schemas.microsoft.com/office/powerpoint/2010/main" val="1692970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sr-Latn-RS" dirty="0" smtClean="0"/>
              <a:t>Proposta alternativa:</a:t>
            </a:r>
          </a:p>
          <a:p>
            <a:r>
              <a:rPr lang="it-IT" dirty="0"/>
              <a:t>Se la data e l'ora proposte non sono adatte a tutti, possiamo valutare alternative. Avete disponibilità in altre date</a:t>
            </a:r>
            <a:r>
              <a:rPr lang="it-IT" dirty="0" smtClean="0"/>
              <a:t>?</a:t>
            </a:r>
            <a:endParaRPr lang="it-IT" dirty="0"/>
          </a:p>
          <a:p>
            <a:r>
              <a:rPr lang="it-IT" dirty="0" smtClean="0"/>
              <a:t>Capisco </a:t>
            </a:r>
            <a:r>
              <a:rPr lang="it-IT" dirty="0"/>
              <a:t>che la data iniziale potrebbe non funzionare per tutti. Possiamo esaminare altre opzioni per trovare un momento che si adatti a tutti</a:t>
            </a:r>
            <a:r>
              <a:rPr lang="it-IT" dirty="0" smtClean="0"/>
              <a:t>?</a:t>
            </a:r>
            <a:endParaRPr lang="it-IT" dirty="0"/>
          </a:p>
          <a:p>
            <a:r>
              <a:rPr lang="it-IT" dirty="0" smtClean="0"/>
              <a:t>Se </a:t>
            </a:r>
            <a:r>
              <a:rPr lang="it-IT" dirty="0"/>
              <a:t>la data e l'ora proposte non sono convenienti per alcuni partecipanti, siamo aperti a considerare alternative. Suggerite altre date in cui sareste disponibili</a:t>
            </a:r>
            <a:r>
              <a:rPr lang="it-IT" dirty="0" smtClean="0"/>
              <a:t>?</a:t>
            </a:r>
            <a:endParaRPr lang="it-IT" dirty="0"/>
          </a:p>
          <a:p>
            <a:endParaRPr lang="en-US" dirty="0"/>
          </a:p>
        </p:txBody>
      </p:sp>
    </p:spTree>
    <p:extLst>
      <p:ext uri="{BB962C8B-B14F-4D97-AF65-F5344CB8AC3E}">
        <p14:creationId xmlns:p14="http://schemas.microsoft.com/office/powerpoint/2010/main" val="36165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1992744"/>
            <a:ext cx="10018713" cy="3124201"/>
          </a:xfrm>
        </p:spPr>
        <p:txBody>
          <a:bodyPr>
            <a:normAutofit lnSpcReduction="10000"/>
          </a:bodyPr>
          <a:lstStyle/>
          <a:p>
            <a:r>
              <a:rPr lang="it-IT" dirty="0" smtClean="0"/>
              <a:t>Per favorire la partecipazione di tutti, potremmo cercare un'alternativa alla data proposta. Quali sono le vostre disponibilità in altre occasioni?</a:t>
            </a:r>
          </a:p>
          <a:p>
            <a:r>
              <a:rPr lang="it-IT" dirty="0" smtClean="0"/>
              <a:t>Se la data e l'ora indicate non sono adatte a tutti, possiamo trovare un compromesso. Vi prego di condividere le vostre preferenze per valutare altre possibilità.</a:t>
            </a:r>
          </a:p>
          <a:p>
            <a:r>
              <a:rPr lang="it-IT" dirty="0" smtClean="0"/>
              <a:t>Se qualcuno ha difficoltà a partecipare nella data proposta, siamo disposti a considerare alternative. Vi invitiamo a segnalarci le vostre disponibilità in modo da poter trovare una soluzione che funzioni per tutti.</a:t>
            </a:r>
            <a:endParaRPr lang="it-IT" dirty="0"/>
          </a:p>
        </p:txBody>
      </p:sp>
    </p:spTree>
    <p:extLst>
      <p:ext uri="{BB962C8B-B14F-4D97-AF65-F5344CB8AC3E}">
        <p14:creationId xmlns:p14="http://schemas.microsoft.com/office/powerpoint/2010/main" val="3571530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r-Latn-RS" dirty="0" smtClean="0"/>
              <a:t>Confirmare la partecipazione</a:t>
            </a:r>
            <a:endParaRPr lang="en-US" dirty="0"/>
          </a:p>
        </p:txBody>
      </p:sp>
      <p:sp>
        <p:nvSpPr>
          <p:cNvPr id="3" name="Content Placeholder 2"/>
          <p:cNvSpPr>
            <a:spLocks noGrp="1"/>
          </p:cNvSpPr>
          <p:nvPr>
            <p:ph idx="1"/>
          </p:nvPr>
        </p:nvSpPr>
        <p:spPr/>
        <p:txBody>
          <a:bodyPr>
            <a:normAutofit lnSpcReduction="10000"/>
          </a:bodyPr>
          <a:lstStyle/>
          <a:p>
            <a:r>
              <a:rPr lang="it-IT" dirty="0"/>
              <a:t>Confermo la mia partecipazione alla riunione su [argomento] il [data] alle [ora].</a:t>
            </a:r>
          </a:p>
          <a:p>
            <a:r>
              <a:rPr lang="it-IT" dirty="0"/>
              <a:t>Sì, sarò presente alla riunione prevista per [data] alle [ora].</a:t>
            </a:r>
          </a:p>
          <a:p>
            <a:r>
              <a:rPr lang="it-IT" dirty="0"/>
              <a:t>Puoi contare sulla mia presenza alla riunione di [data] alle [ora].</a:t>
            </a:r>
          </a:p>
          <a:p>
            <a:r>
              <a:rPr lang="it-IT" dirty="0"/>
              <a:t>Ho segnato la riunione nel mio calendario e confermo la mia partecipazione.</a:t>
            </a:r>
          </a:p>
          <a:p>
            <a:r>
              <a:rPr lang="it-IT" dirty="0"/>
              <a:t>Sono disponibile per partecipare alla riunione su [argomento] il [data] alle [ora].</a:t>
            </a:r>
          </a:p>
        </p:txBody>
      </p:sp>
    </p:spTree>
    <p:extLst>
      <p:ext uri="{BB962C8B-B14F-4D97-AF65-F5344CB8AC3E}">
        <p14:creationId xmlns:p14="http://schemas.microsoft.com/office/powerpoint/2010/main" val="2654339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84310" y="443345"/>
            <a:ext cx="10018713" cy="5735782"/>
          </a:xfrm>
        </p:spPr>
        <p:txBody>
          <a:bodyPr>
            <a:normAutofit fontScale="77500" lnSpcReduction="20000"/>
          </a:bodyPr>
          <a:lstStyle/>
          <a:p>
            <a:r>
              <a:rPr lang="it-IT" dirty="0"/>
              <a:t>Marco: Ciao Silvia! Ho bisogno di discutere con te di un argomento importante. Possiamo programmare una riunione?</a:t>
            </a:r>
          </a:p>
          <a:p>
            <a:r>
              <a:rPr lang="it-IT" dirty="0"/>
              <a:t>Silvia: Certo, Marco! Di che argomento si tratta?</a:t>
            </a:r>
          </a:p>
          <a:p>
            <a:r>
              <a:rPr lang="it-IT" dirty="0"/>
              <a:t>Marco: Vorrei discutere della nostra prossima campagna pubblicitaria. È un argomento urgente e penso sia importante coinvolgere tutti i membri del team.</a:t>
            </a:r>
          </a:p>
          <a:p>
            <a:r>
              <a:rPr lang="it-IT" dirty="0"/>
              <a:t>Silvia: Capisco l'importanza. Quali giorni della prossima settimana ti vanno bene per la riunione?</a:t>
            </a:r>
          </a:p>
          <a:p>
            <a:r>
              <a:rPr lang="it-IT" dirty="0"/>
              <a:t>Marco: Sono disponibile martedì pomeriggio e giovedì mattina. E tu, Silvia?</a:t>
            </a:r>
          </a:p>
          <a:p>
            <a:r>
              <a:rPr lang="it-IT" dirty="0"/>
              <a:t>Silvia: Martedì pomeriggio mi va bene. Preferirei evitare giovedì mattina perché ho già un'altra riunione.</a:t>
            </a:r>
          </a:p>
          <a:p>
            <a:r>
              <a:rPr lang="it-IT" dirty="0"/>
              <a:t>Marco: Perfetto! Allora confermiamo la riunione per martedì pomeriggio alle 15:00. Possiamo invitare anche gli altri membri del team?</a:t>
            </a:r>
          </a:p>
          <a:p>
            <a:r>
              <a:rPr lang="it-IT" dirty="0"/>
              <a:t>Silvia: Assolutamente! Invierò loro una convocazione con i dettagli della riunione.</a:t>
            </a:r>
          </a:p>
          <a:p>
            <a:r>
              <a:rPr lang="it-IT" dirty="0"/>
              <a:t>Marco: Ottimo! Grazie, Silvia. Sarà un'occasione importante per condividere idee e pianificare la nostra campagna pubblicitaria.</a:t>
            </a:r>
          </a:p>
          <a:p>
            <a:r>
              <a:rPr lang="it-IT" dirty="0"/>
              <a:t>Silvia: Sì, sono d'accordo. Non vedo l'ora di incontrarci martedì.</a:t>
            </a:r>
          </a:p>
          <a:p>
            <a:r>
              <a:rPr lang="it-IT" dirty="0"/>
              <a:t>Marco: Grazie ancora, Silvia. A martedì!</a:t>
            </a:r>
          </a:p>
          <a:p>
            <a:r>
              <a:rPr lang="it-IT" dirty="0"/>
              <a:t>Silvia: A martedì, Marco!</a:t>
            </a:r>
          </a:p>
        </p:txBody>
      </p:sp>
    </p:spTree>
    <p:extLst>
      <p:ext uri="{BB962C8B-B14F-4D97-AF65-F5344CB8AC3E}">
        <p14:creationId xmlns:p14="http://schemas.microsoft.com/office/powerpoint/2010/main" val="38157956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TM03457496[[fn=Parallax]]</Template>
  <TotalTime>171</TotalTime>
  <Words>2679</Words>
  <Application>Microsoft Office PowerPoint</Application>
  <PresentationFormat>Widescreen</PresentationFormat>
  <Paragraphs>213</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Corbel</vt:lpstr>
      <vt:lpstr>Parallax</vt:lpstr>
      <vt:lpstr>Osnove poslovne italijanščine</vt:lpstr>
      <vt:lpstr>Le riunioni</vt:lpstr>
      <vt:lpstr>PowerPoint Presentation</vt:lpstr>
      <vt:lpstr>Programmare una riunione</vt:lpstr>
      <vt:lpstr>PowerPoint Presentation</vt:lpstr>
      <vt:lpstr>PowerPoint Presentation</vt:lpstr>
      <vt:lpstr>PowerPoint Presentation</vt:lpstr>
      <vt:lpstr>Confirmare la partecipazione</vt:lpstr>
      <vt:lpstr>PowerPoint Presentation</vt:lpstr>
      <vt:lpstr>PowerPoint Presentation</vt:lpstr>
      <vt:lpstr>PowerPoint Presentation</vt:lpstr>
      <vt:lpstr>PowerPoint Presentation</vt:lpstr>
      <vt:lpstr>Che ora è?/Che ore sono?</vt:lpstr>
      <vt:lpstr>Cominciare una riunione</vt:lpstr>
      <vt:lpstr>Programma</vt:lpstr>
      <vt:lpstr>Suggerimenti</vt:lpstr>
      <vt:lpstr>PowerPoint Presentation</vt:lpstr>
      <vt:lpstr>PowerPoint Presentation</vt:lpstr>
      <vt:lpstr>Essere d’accordo</vt:lpstr>
      <vt:lpstr>Esprimere il disaccordo</vt:lpstr>
      <vt:lpstr>Cercare chiarezza</vt:lpstr>
      <vt:lpstr>Riassumere i punti principali</vt:lpstr>
      <vt:lpstr>PowerPoint Presentation</vt:lpstr>
      <vt:lpstr>PowerPoint Presentation</vt:lpstr>
      <vt:lpstr>Concludere una riunione</vt:lpstr>
      <vt:lpstr>PowerPoint Presentation</vt:lpstr>
      <vt:lpstr>PowerPoint Presentation</vt:lpstr>
      <vt:lpstr>PowerPoint Presentation</vt:lpstr>
      <vt:lpstr>Esempio 2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Jelena Potokar</dc:creator>
  <cp:lastModifiedBy>Miona</cp:lastModifiedBy>
  <cp:revision>12</cp:revision>
  <dcterms:created xsi:type="dcterms:W3CDTF">2022-09-02T11:01:39Z</dcterms:created>
  <dcterms:modified xsi:type="dcterms:W3CDTF">2023-06-24T15:11:37Z</dcterms:modified>
</cp:coreProperties>
</file>