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8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a:xfrm>
            <a:off x="5332412" y="5883275"/>
            <a:ext cx="4324044" cy="365125"/>
          </a:xfrm>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8716" y="5673725"/>
            <a:ext cx="1038225" cy="1047750"/>
          </a:xfrm>
          <a:prstGeom prst="rect">
            <a:avLst/>
          </a:prstGeom>
        </p:spPr>
      </p:pic>
    </p:spTree>
    <p:extLst>
      <p:ext uri="{BB962C8B-B14F-4D97-AF65-F5344CB8AC3E}">
        <p14:creationId xmlns:p14="http://schemas.microsoft.com/office/powerpoint/2010/main" val="289779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sl-SI" smtClean="0"/>
              <a:t>Housing Co. d.o.o.</a:t>
            </a:r>
            <a:endParaRPr lang="sl-SI" dirty="0"/>
          </a:p>
        </p:txBody>
      </p:sp>
      <p:sp>
        <p:nvSpPr>
          <p:cNvPr id="6" name="Footer Placeholder 5"/>
          <p:cNvSpPr>
            <a:spLocks noGrp="1"/>
          </p:cNvSpPr>
          <p:nvPr>
            <p:ph type="ftr" sz="quarter" idx="11"/>
          </p:nvPr>
        </p:nvSpPr>
        <p:spPr/>
        <p:txBody>
          <a:bodyPr/>
          <a:lstStyle/>
          <a:p>
            <a:r>
              <a:rPr lang="sl-SI" smtClean="0"/>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354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86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85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9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907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82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885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612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60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sl-SI" smtClean="0"/>
              <a:t>Housing Co. d.o.o.</a:t>
            </a:r>
            <a:endParaRPr lang="sl-SI" dirty="0"/>
          </a:p>
        </p:txBody>
      </p:sp>
      <p:sp>
        <p:nvSpPr>
          <p:cNvPr id="5" name="Footer Placeholder 4"/>
          <p:cNvSpPr>
            <a:spLocks noGrp="1"/>
          </p:cNvSpPr>
          <p:nvPr>
            <p:ph type="ftr" sz="quarter" idx="11"/>
          </p:nvPr>
        </p:nvSpPr>
        <p:spPr/>
        <p:txBody>
          <a:bodyPr/>
          <a:lstStyle/>
          <a:p>
            <a:r>
              <a:rPr lang="sl-SI" smtClean="0"/>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69" y="2905125"/>
            <a:ext cx="1038225" cy="1047750"/>
          </a:xfrm>
          <a:prstGeom prst="rect">
            <a:avLst/>
          </a:prstGeom>
        </p:spPr>
      </p:pic>
    </p:spTree>
    <p:extLst>
      <p:ext uri="{BB962C8B-B14F-4D97-AF65-F5344CB8AC3E}">
        <p14:creationId xmlns:p14="http://schemas.microsoft.com/office/powerpoint/2010/main" val="221217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l-SI" smtClean="0"/>
              <a:t>Housing Co. d.o.o.</a:t>
            </a:r>
            <a:endParaRPr lang="sl-SI" dirty="0"/>
          </a:p>
        </p:txBody>
      </p:sp>
      <p:sp>
        <p:nvSpPr>
          <p:cNvPr id="6" name="Footer Placeholder 5"/>
          <p:cNvSpPr>
            <a:spLocks noGrp="1"/>
          </p:cNvSpPr>
          <p:nvPr>
            <p:ph type="ftr" sz="quarter" idx="11"/>
          </p:nvPr>
        </p:nvSpPr>
        <p:spPr/>
        <p:txBody>
          <a:bodyPr/>
          <a:lstStyle/>
          <a:p>
            <a:r>
              <a:rPr lang="sl-SI" smtClean="0"/>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52676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sl-SI" smtClean="0"/>
              <a:t>Housing Co. d.o.o.</a:t>
            </a:r>
            <a:endParaRPr lang="sl-SI" dirty="0"/>
          </a:p>
        </p:txBody>
      </p:sp>
      <p:sp>
        <p:nvSpPr>
          <p:cNvPr id="8" name="Footer Placeholder 7"/>
          <p:cNvSpPr>
            <a:spLocks noGrp="1"/>
          </p:cNvSpPr>
          <p:nvPr>
            <p:ph type="ftr" sz="quarter" idx="11"/>
          </p:nvPr>
        </p:nvSpPr>
        <p:spPr/>
        <p:txBody>
          <a:bodyPr/>
          <a:lstStyle/>
          <a:p>
            <a:r>
              <a:rPr lang="sl-SI" smtClean="0"/>
              <a:t>www.mojeznanje.si</a:t>
            </a:r>
            <a:endParaRPr lang="sl-SI"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68156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sl-SI" smtClean="0"/>
              <a:t>Housing Co. d.o.o.</a:t>
            </a:r>
            <a:endParaRPr lang="sl-SI" dirty="0"/>
          </a:p>
        </p:txBody>
      </p:sp>
      <p:sp>
        <p:nvSpPr>
          <p:cNvPr id="4" name="Footer Placeholder 3"/>
          <p:cNvSpPr>
            <a:spLocks noGrp="1"/>
          </p:cNvSpPr>
          <p:nvPr>
            <p:ph type="ftr" sz="quarter" idx="11"/>
          </p:nvPr>
        </p:nvSpPr>
        <p:spPr/>
        <p:txBody>
          <a:bodyPr/>
          <a:lstStyle/>
          <a:p>
            <a:r>
              <a:rPr lang="sl-SI" smtClean="0"/>
              <a:t>www.mojeznanje.si</a:t>
            </a:r>
            <a:endParaRPr lang="sl-SI"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75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l-SI" smtClean="0"/>
              <a:t>Housing Co. d.o.o.</a:t>
            </a:r>
            <a:endParaRPr lang="sl-SI" dirty="0"/>
          </a:p>
        </p:txBody>
      </p:sp>
      <p:sp>
        <p:nvSpPr>
          <p:cNvPr id="3" name="Footer Placeholder 2"/>
          <p:cNvSpPr>
            <a:spLocks noGrp="1"/>
          </p:cNvSpPr>
          <p:nvPr>
            <p:ph type="ftr" sz="quarter" idx="11"/>
          </p:nvPr>
        </p:nvSpPr>
        <p:spPr/>
        <p:txBody>
          <a:bodyPr/>
          <a:lstStyle/>
          <a:p>
            <a:r>
              <a:rPr lang="sl-SI" smtClean="0"/>
              <a:t>www.mojeznanje.si</a:t>
            </a:r>
            <a:endParaRPr lang="sl-SI"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21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sl-SI" smtClean="0"/>
              <a:t>Housing Co. d.o.o.</a:t>
            </a:r>
            <a:endParaRPr lang="sl-SI" dirty="0"/>
          </a:p>
        </p:txBody>
      </p:sp>
      <p:sp>
        <p:nvSpPr>
          <p:cNvPr id="6" name="Footer Placeholder 5"/>
          <p:cNvSpPr>
            <a:spLocks noGrp="1"/>
          </p:cNvSpPr>
          <p:nvPr>
            <p:ph type="ftr" sz="quarter" idx="11"/>
          </p:nvPr>
        </p:nvSpPr>
        <p:spPr/>
        <p:txBody>
          <a:bodyPr/>
          <a:lstStyle/>
          <a:p>
            <a:r>
              <a:rPr lang="sl-SI" smtClean="0"/>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16213383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sl-SI" smtClean="0"/>
              <a:t>Housing Co. d.o.o.</a:t>
            </a:r>
            <a:endParaRPr lang="sl-SI" dirty="0"/>
          </a:p>
        </p:txBody>
      </p:sp>
      <p:sp>
        <p:nvSpPr>
          <p:cNvPr id="6" name="Footer Placeholder 5"/>
          <p:cNvSpPr>
            <a:spLocks noGrp="1"/>
          </p:cNvSpPr>
          <p:nvPr>
            <p:ph type="ftr" sz="quarter" idx="11"/>
          </p:nvPr>
        </p:nvSpPr>
        <p:spPr/>
        <p:txBody>
          <a:bodyPr/>
          <a:lstStyle/>
          <a:p>
            <a:r>
              <a:rPr lang="sl-SI" smtClean="0"/>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86539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sl-SI" smtClean="0"/>
              <a:t>Housing Co. d.o.o.</a:t>
            </a:r>
            <a:endParaRPr lang="sl-SI"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sl-SI" smtClean="0"/>
              <a:t>www.mojeznanje.si</a:t>
            </a:r>
            <a:endParaRPr lang="sl-SI"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315575" y="5646772"/>
            <a:ext cx="1038225" cy="1047750"/>
          </a:xfrm>
          <a:prstGeom prst="rect">
            <a:avLst/>
          </a:prstGeom>
        </p:spPr>
      </p:pic>
    </p:spTree>
    <p:extLst>
      <p:ext uri="{BB962C8B-B14F-4D97-AF65-F5344CB8AC3E}">
        <p14:creationId xmlns:p14="http://schemas.microsoft.com/office/powerpoint/2010/main" val="214480756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746" y="1213813"/>
            <a:ext cx="8574622" cy="2616199"/>
          </a:xfrm>
        </p:spPr>
        <p:txBody>
          <a:bodyPr/>
          <a:lstStyle/>
          <a:p>
            <a:pPr algn="ctr"/>
            <a:r>
              <a:rPr lang="it-IT" b="1" dirty="0" smtClean="0"/>
              <a:t>Osnove poslovne italijan</a:t>
            </a:r>
            <a:r>
              <a:rPr lang="sr-Latn-RS" b="1" dirty="0" smtClean="0"/>
              <a:t>ščine</a:t>
            </a:r>
            <a:endParaRPr lang="sl-SI" b="1" dirty="0"/>
          </a:p>
        </p:txBody>
      </p:sp>
      <p:sp>
        <p:nvSpPr>
          <p:cNvPr id="3" name="Subtitle 2"/>
          <p:cNvSpPr>
            <a:spLocks noGrp="1"/>
          </p:cNvSpPr>
          <p:nvPr>
            <p:ph type="subTitle" idx="1"/>
          </p:nvPr>
        </p:nvSpPr>
        <p:spPr>
          <a:xfrm>
            <a:off x="3721889" y="5132340"/>
            <a:ext cx="6987645" cy="1388534"/>
          </a:xfrm>
        </p:spPr>
        <p:txBody>
          <a:bodyPr/>
          <a:lstStyle/>
          <a:p>
            <a:r>
              <a:rPr lang="sl-SI" dirty="0" smtClean="0"/>
              <a:t>Predavateljica: Miona Dinić</a:t>
            </a:r>
            <a:endParaRPr lang="sl-SI" dirty="0"/>
          </a:p>
        </p:txBody>
      </p:sp>
    </p:spTree>
    <p:extLst>
      <p:ext uri="{BB962C8B-B14F-4D97-AF65-F5344CB8AC3E}">
        <p14:creationId xmlns:p14="http://schemas.microsoft.com/office/powerpoint/2010/main" val="96719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91946" y="1771072"/>
            <a:ext cx="10018713" cy="3124201"/>
          </a:xfrm>
        </p:spPr>
        <p:txBody>
          <a:bodyPr/>
          <a:lstStyle/>
          <a:p>
            <a:r>
              <a:rPr lang="it-IT" dirty="0"/>
              <a:t>Marco: Buongiorno, qui Marco. Sto cercando di mettermi in contatto con Silvia per discutere di una questione legata al lavoro. Potrebbe gentilmente comunicarle che ho bisogno di parlarle al più presto possibile? L'argomento riguarda il progetto XYZ e alcune modifiche che sono state apportate alla pianificazione. Sarebbe utile se potesse richiamarmi al mio numero, che è 555-1234. La mia disponibilità è durante l'orario di lavoro, quindi se potesse contattarmi entro domani mattina, sarebbe molto apprezzato. Grazie mille e spero di sentirla presto. Buona giornata!</a:t>
            </a:r>
            <a:endParaRPr lang="en-US" dirty="0"/>
          </a:p>
        </p:txBody>
      </p:sp>
    </p:spTree>
    <p:extLst>
      <p:ext uri="{BB962C8B-B14F-4D97-AF65-F5344CB8AC3E}">
        <p14:creationId xmlns:p14="http://schemas.microsoft.com/office/powerpoint/2010/main" val="376702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Gli articoli determinativi e indeterminativi | Italiano F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932" y="339628"/>
            <a:ext cx="5349875" cy="562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0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562099"/>
            <a:ext cx="10018713" cy="3124201"/>
          </a:xfrm>
        </p:spPr>
        <p:txBody>
          <a:bodyPr/>
          <a:lstStyle/>
          <a:p>
            <a:pPr fontAlgn="base"/>
            <a:r>
              <a:rPr lang="it-IT" dirty="0"/>
              <a:t>“Ho parcheggiato la macchina in garage.” </a:t>
            </a:r>
          </a:p>
          <a:p>
            <a:pPr fontAlgn="base"/>
            <a:r>
              <a:rPr lang="it-IT" dirty="0"/>
              <a:t>Si tratta di una macchina specifica (la mia).</a:t>
            </a:r>
          </a:p>
          <a:p>
            <a:pPr fontAlgn="base"/>
            <a:r>
              <a:rPr lang="it-IT" dirty="0"/>
              <a:t> “Sono appena arrivato a casa ma non posso aprire la porta. Non trovo le chiavi.” </a:t>
            </a:r>
          </a:p>
          <a:p>
            <a:pPr fontAlgn="base"/>
            <a:r>
              <a:rPr lang="it-IT" dirty="0"/>
              <a:t>Nella prima parte della frase è evidente che si tratta della porta di casa, mentre nella seconda parte è ovvio che si tratta delle chiavi che aprono la porta appena citata.</a:t>
            </a:r>
          </a:p>
        </p:txBody>
      </p:sp>
    </p:spTree>
    <p:extLst>
      <p:ext uri="{BB962C8B-B14F-4D97-AF65-F5344CB8AC3E}">
        <p14:creationId xmlns:p14="http://schemas.microsoft.com/office/powerpoint/2010/main" val="361462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99784" y="1160702"/>
            <a:ext cx="5571390" cy="4826000"/>
          </a:xfrm>
          <a:prstGeom prst="rect">
            <a:avLst/>
          </a:prstGeom>
        </p:spPr>
      </p:pic>
    </p:spTree>
    <p:extLst>
      <p:ext uri="{BB962C8B-B14F-4D97-AF65-F5344CB8AC3E}">
        <p14:creationId xmlns:p14="http://schemas.microsoft.com/office/powerpoint/2010/main" val="105354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it-IT" dirty="0" smtClean="0"/>
              <a:t>Una cosa generica, introdurre un elemento nuovo: Ho comprato un giornale.</a:t>
            </a:r>
          </a:p>
          <a:p>
            <a:r>
              <a:rPr lang="it-IT" dirty="0" smtClean="0"/>
              <a:t>Indicare una precisa classe di qualcosa: Il computer non sostituirà mai il libro. </a:t>
            </a:r>
            <a:endParaRPr lang="en-US" dirty="0"/>
          </a:p>
        </p:txBody>
      </p:sp>
    </p:spTree>
    <p:extLst>
      <p:ext uri="{BB962C8B-B14F-4D97-AF65-F5344CB8AC3E}">
        <p14:creationId xmlns:p14="http://schemas.microsoft.com/office/powerpoint/2010/main" val="289548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smtClean="0"/>
              <a:t>Email</a:t>
            </a:r>
            <a:endParaRPr lang="en-US" dirty="0"/>
          </a:p>
        </p:txBody>
      </p:sp>
      <p:sp>
        <p:nvSpPr>
          <p:cNvPr id="3" name="Content Placeholder 2"/>
          <p:cNvSpPr>
            <a:spLocks noGrp="1"/>
          </p:cNvSpPr>
          <p:nvPr>
            <p:ph idx="1"/>
          </p:nvPr>
        </p:nvSpPr>
        <p:spPr/>
        <p:txBody>
          <a:bodyPr numCol="2">
            <a:normAutofit/>
          </a:bodyPr>
          <a:lstStyle/>
          <a:p>
            <a:r>
              <a:rPr lang="it-IT" dirty="0"/>
              <a:t>Saluto </a:t>
            </a:r>
            <a:r>
              <a:rPr lang="it-IT" dirty="0" smtClean="0"/>
              <a:t>professionale</a:t>
            </a:r>
          </a:p>
          <a:p>
            <a:r>
              <a:rPr lang="it-IT" dirty="0" smtClean="0"/>
              <a:t>Introduzione </a:t>
            </a:r>
          </a:p>
          <a:p>
            <a:r>
              <a:rPr lang="it-IT" dirty="0" smtClean="0"/>
              <a:t>Corpo </a:t>
            </a:r>
            <a:r>
              <a:rPr lang="it-IT" dirty="0"/>
              <a:t>dell'email </a:t>
            </a:r>
            <a:endParaRPr lang="it-IT" dirty="0" smtClean="0"/>
          </a:p>
          <a:p>
            <a:r>
              <a:rPr lang="it-IT" dirty="0" smtClean="0"/>
              <a:t>Contenuto </a:t>
            </a:r>
            <a:r>
              <a:rPr lang="it-IT" dirty="0"/>
              <a:t>chiaro e specifico </a:t>
            </a:r>
            <a:endParaRPr lang="it-IT" dirty="0" smtClean="0"/>
          </a:p>
          <a:p>
            <a:r>
              <a:rPr lang="it-IT" dirty="0" smtClean="0"/>
              <a:t>Fornire </a:t>
            </a:r>
            <a:r>
              <a:rPr lang="it-IT" dirty="0"/>
              <a:t>informazioni di supporto </a:t>
            </a:r>
            <a:endParaRPr lang="it-IT" dirty="0" smtClean="0"/>
          </a:p>
          <a:p>
            <a:r>
              <a:rPr lang="it-IT" dirty="0" smtClean="0"/>
              <a:t>Tono </a:t>
            </a:r>
            <a:r>
              <a:rPr lang="it-IT" dirty="0"/>
              <a:t>educato e rispettoso </a:t>
            </a:r>
            <a:endParaRPr lang="it-IT" dirty="0" smtClean="0"/>
          </a:p>
          <a:p>
            <a:r>
              <a:rPr lang="it-IT" dirty="0" smtClean="0"/>
              <a:t>Conclusioni </a:t>
            </a:r>
          </a:p>
          <a:p>
            <a:r>
              <a:rPr lang="it-IT" dirty="0" smtClean="0"/>
              <a:t>Chiusura </a:t>
            </a:r>
            <a:r>
              <a:rPr lang="it-IT" dirty="0"/>
              <a:t>professionale </a:t>
            </a:r>
            <a:endParaRPr lang="it-IT" dirty="0" smtClean="0"/>
          </a:p>
          <a:p>
            <a:r>
              <a:rPr lang="it-IT" dirty="0" smtClean="0"/>
              <a:t>Revisione </a:t>
            </a:r>
            <a:r>
              <a:rPr lang="it-IT" dirty="0"/>
              <a:t>e correzione di errori</a:t>
            </a:r>
            <a:endParaRPr lang="en-US" dirty="0"/>
          </a:p>
        </p:txBody>
      </p:sp>
    </p:spTree>
    <p:extLst>
      <p:ext uri="{BB962C8B-B14F-4D97-AF65-F5344CB8AC3E}">
        <p14:creationId xmlns:p14="http://schemas.microsoft.com/office/powerpoint/2010/main" val="327557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a:t>Scrivere email - oggetto chiaro e conciso</a:t>
            </a:r>
            <a:endParaRPr lang="en-US" dirty="0"/>
          </a:p>
        </p:txBody>
      </p:sp>
      <p:sp>
        <p:nvSpPr>
          <p:cNvPr id="3" name="Content Placeholder 2"/>
          <p:cNvSpPr>
            <a:spLocks noGrp="1"/>
          </p:cNvSpPr>
          <p:nvPr>
            <p:ph idx="1"/>
          </p:nvPr>
        </p:nvSpPr>
        <p:spPr/>
        <p:txBody>
          <a:bodyPr/>
          <a:lstStyle/>
          <a:p>
            <a:r>
              <a:rPr lang="it-IT" dirty="0" smtClean="0"/>
              <a:t>Buon oggetto: Richiesta </a:t>
            </a:r>
            <a:r>
              <a:rPr lang="it-IT" dirty="0"/>
              <a:t>di incontro - 25 giugno, ore 10:00 </a:t>
            </a:r>
            <a:endParaRPr lang="it-IT" dirty="0" smtClean="0"/>
          </a:p>
          <a:p>
            <a:r>
              <a:rPr lang="it-IT" dirty="0" smtClean="0"/>
              <a:t>Cattivo </a:t>
            </a:r>
            <a:r>
              <a:rPr lang="it-IT" dirty="0"/>
              <a:t>oggetto: Urgente!!! Importante!!!</a:t>
            </a:r>
            <a:endParaRPr lang="en-US" dirty="0"/>
          </a:p>
        </p:txBody>
      </p:sp>
    </p:spTree>
    <p:extLst>
      <p:ext uri="{BB962C8B-B14F-4D97-AF65-F5344CB8AC3E}">
        <p14:creationId xmlns:p14="http://schemas.microsoft.com/office/powerpoint/2010/main" val="72627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smtClean="0"/>
              <a:t>Saluti</a:t>
            </a:r>
            <a:endParaRPr lang="en-US" dirty="0"/>
          </a:p>
        </p:txBody>
      </p:sp>
      <p:sp>
        <p:nvSpPr>
          <p:cNvPr id="3" name="Content Placeholder 2"/>
          <p:cNvSpPr>
            <a:spLocks noGrp="1"/>
          </p:cNvSpPr>
          <p:nvPr>
            <p:ph idx="1"/>
          </p:nvPr>
        </p:nvSpPr>
        <p:spPr/>
        <p:txBody>
          <a:bodyPr>
            <a:normAutofit fontScale="92500" lnSpcReduction="10000"/>
          </a:bodyPr>
          <a:lstStyle/>
          <a:p>
            <a:r>
              <a:rPr lang="it-IT" dirty="0" smtClean="0"/>
              <a:t>Gentile,</a:t>
            </a:r>
            <a:endParaRPr lang="sr-Latn-RS" dirty="0" smtClean="0"/>
          </a:p>
          <a:p>
            <a:r>
              <a:rPr lang="sr-Latn-RS" dirty="0" smtClean="0"/>
              <a:t>Egregio,</a:t>
            </a:r>
            <a:endParaRPr lang="it-IT" dirty="0"/>
          </a:p>
          <a:p>
            <a:r>
              <a:rPr lang="it-IT" dirty="0" smtClean="0"/>
              <a:t>Caro,</a:t>
            </a:r>
            <a:endParaRPr lang="it-IT" dirty="0"/>
          </a:p>
          <a:p>
            <a:r>
              <a:rPr lang="it-IT" dirty="0" smtClean="0"/>
              <a:t>Ciao,</a:t>
            </a:r>
            <a:endParaRPr lang="it-IT" dirty="0"/>
          </a:p>
          <a:p>
            <a:r>
              <a:rPr lang="it-IT" dirty="0" smtClean="0"/>
              <a:t>Salve,</a:t>
            </a:r>
            <a:endParaRPr lang="it-IT" dirty="0"/>
          </a:p>
          <a:p>
            <a:r>
              <a:rPr lang="it-IT" dirty="0" smtClean="0"/>
              <a:t>Buongiorno,</a:t>
            </a:r>
            <a:r>
              <a:rPr lang="en-US" dirty="0"/>
              <a:t> </a:t>
            </a:r>
            <a:endParaRPr lang="sr-Latn-RS" dirty="0" smtClean="0"/>
          </a:p>
          <a:p>
            <a:r>
              <a:rPr lang="en-US" dirty="0" smtClean="0"/>
              <a:t>A </a:t>
            </a:r>
            <a:r>
              <a:rPr lang="en-US" dirty="0"/>
              <a:t>chi di </a:t>
            </a:r>
            <a:r>
              <a:rPr lang="en-US" dirty="0" err="1"/>
              <a:t>competenza</a:t>
            </a:r>
            <a:r>
              <a:rPr lang="en-US" dirty="0"/>
              <a:t>,</a:t>
            </a:r>
            <a:endParaRPr lang="it-IT" dirty="0"/>
          </a:p>
        </p:txBody>
      </p:sp>
    </p:spTree>
    <p:extLst>
      <p:ext uri="{BB962C8B-B14F-4D97-AF65-F5344CB8AC3E}">
        <p14:creationId xmlns:p14="http://schemas.microsoft.com/office/powerpoint/2010/main" val="392637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smtClean="0"/>
              <a:t>Introduzione</a:t>
            </a:r>
            <a:endParaRPr lang="en-US" dirty="0"/>
          </a:p>
        </p:txBody>
      </p:sp>
      <p:sp>
        <p:nvSpPr>
          <p:cNvPr id="3" name="Content Placeholder 2"/>
          <p:cNvSpPr>
            <a:spLocks noGrp="1"/>
          </p:cNvSpPr>
          <p:nvPr>
            <p:ph idx="1"/>
          </p:nvPr>
        </p:nvSpPr>
        <p:spPr/>
        <p:txBody>
          <a:bodyPr/>
          <a:lstStyle/>
          <a:p>
            <a:r>
              <a:rPr lang="it-IT" dirty="0"/>
              <a:t>Spero che questa email lo/a trovi bene.</a:t>
            </a:r>
          </a:p>
          <a:p>
            <a:r>
              <a:rPr lang="it-IT" dirty="0"/>
              <a:t>Mi scrivo per condividere/porre una questione/importante informazione.</a:t>
            </a:r>
          </a:p>
          <a:p>
            <a:r>
              <a:rPr lang="it-IT" dirty="0"/>
              <a:t>Mi rivolgo a lei per [specificare il motivo della comunicazione].</a:t>
            </a:r>
          </a:p>
          <a:p>
            <a:r>
              <a:rPr lang="it-IT" dirty="0"/>
              <a:t>Desidero presentarmi e introdurre il motivo per cui le scrivo.</a:t>
            </a:r>
          </a:p>
          <a:p>
            <a:r>
              <a:rPr lang="it-IT" dirty="0"/>
              <a:t>Vorrei iniziare questa email con una breve presentazione.</a:t>
            </a:r>
          </a:p>
        </p:txBody>
      </p:sp>
    </p:spTree>
    <p:extLst>
      <p:ext uri="{BB962C8B-B14F-4D97-AF65-F5344CB8AC3E}">
        <p14:creationId xmlns:p14="http://schemas.microsoft.com/office/powerpoint/2010/main" val="98900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smtClean="0"/>
              <a:t>Introduzione</a:t>
            </a:r>
            <a:endParaRPr lang="en-US" dirty="0"/>
          </a:p>
        </p:txBody>
      </p:sp>
      <p:sp>
        <p:nvSpPr>
          <p:cNvPr id="3" name="Content Placeholder 2"/>
          <p:cNvSpPr>
            <a:spLocks noGrp="1"/>
          </p:cNvSpPr>
          <p:nvPr>
            <p:ph idx="1"/>
          </p:nvPr>
        </p:nvSpPr>
        <p:spPr/>
        <p:txBody>
          <a:bodyPr/>
          <a:lstStyle/>
          <a:p>
            <a:r>
              <a:rPr lang="it-IT" dirty="0"/>
              <a:t>Mi permetto di contattarla riguardo a [argomento].</a:t>
            </a:r>
          </a:p>
          <a:p>
            <a:r>
              <a:rPr lang="it-IT" dirty="0"/>
              <a:t>Le scrivo in merito a [specificare l'argomento].</a:t>
            </a:r>
          </a:p>
          <a:p>
            <a:r>
              <a:rPr lang="it-IT" dirty="0"/>
              <a:t>Vorrei richiamare la sua attenzione su [argomento].</a:t>
            </a:r>
          </a:p>
          <a:p>
            <a:r>
              <a:rPr lang="it-IT" dirty="0"/>
              <a:t>Le scrivo per discutere di [argomento].</a:t>
            </a:r>
          </a:p>
          <a:p>
            <a:r>
              <a:rPr lang="it-IT" dirty="0"/>
              <a:t>Mi auguro che egli/ella stia bene.</a:t>
            </a:r>
          </a:p>
        </p:txBody>
      </p:sp>
    </p:spTree>
    <p:extLst>
      <p:ext uri="{BB962C8B-B14F-4D97-AF65-F5344CB8AC3E}">
        <p14:creationId xmlns:p14="http://schemas.microsoft.com/office/powerpoint/2010/main" val="305153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smtClean="0"/>
              <a:t>Chiamate e email</a:t>
            </a:r>
            <a:endParaRPr lang="en-US" dirty="0"/>
          </a:p>
        </p:txBody>
      </p:sp>
      <p:sp>
        <p:nvSpPr>
          <p:cNvPr id="3" name="Content Placeholder 2"/>
          <p:cNvSpPr>
            <a:spLocks noGrp="1"/>
          </p:cNvSpPr>
          <p:nvPr>
            <p:ph idx="1"/>
          </p:nvPr>
        </p:nvSpPr>
        <p:spPr/>
        <p:txBody>
          <a:bodyPr/>
          <a:lstStyle/>
          <a:p>
            <a:r>
              <a:rPr lang="it-IT" dirty="0"/>
              <a:t>Come ricevere e fare una </a:t>
            </a:r>
            <a:r>
              <a:rPr lang="it-IT" dirty="0" smtClean="0"/>
              <a:t>chiamata</a:t>
            </a:r>
            <a:endParaRPr lang="sr-Latn-RS" dirty="0" smtClean="0"/>
          </a:p>
          <a:p>
            <a:r>
              <a:rPr lang="it-IT" dirty="0"/>
              <a:t>Come scrivere e rispondere a una email</a:t>
            </a:r>
            <a:endParaRPr lang="en-US" dirty="0"/>
          </a:p>
        </p:txBody>
      </p:sp>
    </p:spTree>
    <p:extLst>
      <p:ext uri="{BB962C8B-B14F-4D97-AF65-F5344CB8AC3E}">
        <p14:creationId xmlns:p14="http://schemas.microsoft.com/office/powerpoint/2010/main" val="146620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863601"/>
            <a:ext cx="10018713" cy="4927600"/>
          </a:xfrm>
        </p:spPr>
        <p:txBody>
          <a:bodyPr>
            <a:normAutofit lnSpcReduction="10000"/>
          </a:bodyPr>
          <a:lstStyle/>
          <a:p>
            <a:pPr marL="0" indent="0">
              <a:buNone/>
            </a:pPr>
            <a:r>
              <a:rPr lang="it-IT" b="1" dirty="0"/>
              <a:t>Richiesta: </a:t>
            </a:r>
            <a:endParaRPr lang="it-IT" b="1" dirty="0" smtClean="0"/>
          </a:p>
          <a:p>
            <a:r>
              <a:rPr lang="it-IT" dirty="0" smtClean="0"/>
              <a:t>Sarei </a:t>
            </a:r>
            <a:r>
              <a:rPr lang="it-IT" dirty="0"/>
              <a:t>grato/a se... </a:t>
            </a:r>
          </a:p>
          <a:p>
            <a:r>
              <a:rPr lang="it-IT" dirty="0" smtClean="0"/>
              <a:t>Potrebbe </a:t>
            </a:r>
            <a:r>
              <a:rPr lang="it-IT" dirty="0"/>
              <a:t>per favore...? </a:t>
            </a:r>
            <a:endParaRPr lang="it-IT" dirty="0" smtClean="0"/>
          </a:p>
          <a:p>
            <a:r>
              <a:rPr lang="it-IT" dirty="0" smtClean="0"/>
              <a:t>Chiedo </a:t>
            </a:r>
            <a:r>
              <a:rPr lang="it-IT" dirty="0"/>
              <a:t>cortesemente... </a:t>
            </a:r>
            <a:endParaRPr lang="it-IT" dirty="0" smtClean="0"/>
          </a:p>
          <a:p>
            <a:r>
              <a:rPr lang="it-IT" dirty="0" smtClean="0"/>
              <a:t>Sarebbe </a:t>
            </a:r>
            <a:r>
              <a:rPr lang="it-IT" dirty="0"/>
              <a:t>possibile</a:t>
            </a:r>
            <a:r>
              <a:rPr lang="it-IT" dirty="0" smtClean="0"/>
              <a:t>...?</a:t>
            </a:r>
          </a:p>
          <a:p>
            <a:pPr marL="0" indent="0">
              <a:buNone/>
            </a:pPr>
            <a:r>
              <a:rPr lang="it-IT" b="1" dirty="0" smtClean="0"/>
              <a:t>Fornire informazioni: </a:t>
            </a:r>
          </a:p>
          <a:p>
            <a:r>
              <a:rPr lang="it-IT" dirty="0" smtClean="0"/>
              <a:t>Le </a:t>
            </a:r>
            <a:r>
              <a:rPr lang="it-IT" dirty="0"/>
              <a:t>scrivo per informarla che</a:t>
            </a:r>
            <a:r>
              <a:rPr lang="it-IT" dirty="0" smtClean="0"/>
              <a:t>...</a:t>
            </a:r>
          </a:p>
          <a:p>
            <a:r>
              <a:rPr lang="it-IT" dirty="0" smtClean="0"/>
              <a:t> La </a:t>
            </a:r>
            <a:r>
              <a:rPr lang="it-IT" dirty="0"/>
              <a:t>prego di prendere nota che... </a:t>
            </a:r>
            <a:endParaRPr lang="it-IT" dirty="0" smtClean="0"/>
          </a:p>
          <a:p>
            <a:r>
              <a:rPr lang="it-IT" dirty="0" smtClean="0"/>
              <a:t>Volevo </a:t>
            </a:r>
            <a:r>
              <a:rPr lang="it-IT" dirty="0"/>
              <a:t>farle sapere che... </a:t>
            </a:r>
            <a:endParaRPr lang="it-IT" dirty="0" smtClean="0"/>
          </a:p>
          <a:p>
            <a:r>
              <a:rPr lang="it-IT" dirty="0" smtClean="0"/>
              <a:t>Ritengo </a:t>
            </a:r>
            <a:r>
              <a:rPr lang="it-IT" dirty="0"/>
              <a:t>opportuno segnalarle che...</a:t>
            </a:r>
            <a:endParaRPr lang="it-IT" dirty="0" smtClean="0"/>
          </a:p>
          <a:p>
            <a:endParaRPr lang="en-US" dirty="0"/>
          </a:p>
        </p:txBody>
      </p:sp>
    </p:spTree>
    <p:extLst>
      <p:ext uri="{BB962C8B-B14F-4D97-AF65-F5344CB8AC3E}">
        <p14:creationId xmlns:p14="http://schemas.microsoft.com/office/powerpoint/2010/main" val="9519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948267"/>
            <a:ext cx="10018713" cy="4842933"/>
          </a:xfrm>
        </p:spPr>
        <p:txBody>
          <a:bodyPr>
            <a:normAutofit lnSpcReduction="10000"/>
          </a:bodyPr>
          <a:lstStyle/>
          <a:p>
            <a:pPr marL="0" indent="0">
              <a:buNone/>
            </a:pPr>
            <a:r>
              <a:rPr lang="it-IT" b="1" dirty="0"/>
              <a:t>Conferma e riconoscimento: </a:t>
            </a:r>
            <a:endParaRPr lang="it-IT" b="1" dirty="0" smtClean="0"/>
          </a:p>
          <a:p>
            <a:r>
              <a:rPr lang="it-IT" dirty="0" smtClean="0"/>
              <a:t>Posso </a:t>
            </a:r>
            <a:r>
              <a:rPr lang="it-IT" dirty="0"/>
              <a:t>confermare che... </a:t>
            </a:r>
            <a:endParaRPr lang="it-IT" dirty="0" smtClean="0"/>
          </a:p>
          <a:p>
            <a:r>
              <a:rPr lang="it-IT" dirty="0" smtClean="0"/>
              <a:t>Grazie </a:t>
            </a:r>
            <a:r>
              <a:rPr lang="it-IT" dirty="0"/>
              <a:t>per la conferma... </a:t>
            </a:r>
            <a:endParaRPr lang="it-IT" dirty="0" smtClean="0"/>
          </a:p>
          <a:p>
            <a:r>
              <a:rPr lang="it-IT" dirty="0" smtClean="0"/>
              <a:t>Riconosco </a:t>
            </a:r>
            <a:r>
              <a:rPr lang="it-IT" dirty="0"/>
              <a:t>la ricezione di... </a:t>
            </a:r>
            <a:endParaRPr lang="it-IT" dirty="0" smtClean="0"/>
          </a:p>
          <a:p>
            <a:r>
              <a:rPr lang="it-IT" dirty="0" smtClean="0"/>
              <a:t>Apprezzo </a:t>
            </a:r>
            <a:r>
              <a:rPr lang="it-IT" dirty="0"/>
              <a:t>la sua pronta risposta.</a:t>
            </a:r>
          </a:p>
          <a:p>
            <a:pPr marL="0" indent="0">
              <a:buNone/>
            </a:pPr>
            <a:r>
              <a:rPr lang="it-IT" b="1" dirty="0"/>
              <a:t>Pianificazione e organizzazione: </a:t>
            </a:r>
            <a:endParaRPr lang="it-IT" b="1" dirty="0" smtClean="0"/>
          </a:p>
          <a:p>
            <a:r>
              <a:rPr lang="it-IT" dirty="0" smtClean="0"/>
              <a:t>Programmiamo </a:t>
            </a:r>
            <a:r>
              <a:rPr lang="it-IT" dirty="0"/>
              <a:t>una riunione per... </a:t>
            </a:r>
            <a:endParaRPr lang="it-IT" dirty="0" smtClean="0"/>
          </a:p>
          <a:p>
            <a:r>
              <a:rPr lang="it-IT" dirty="0" smtClean="0"/>
              <a:t>Propongo </a:t>
            </a:r>
            <a:r>
              <a:rPr lang="it-IT" dirty="0"/>
              <a:t>di incontrarci il</a:t>
            </a:r>
            <a:r>
              <a:rPr lang="it-IT" dirty="0" smtClean="0"/>
              <a:t>...</a:t>
            </a:r>
          </a:p>
          <a:p>
            <a:r>
              <a:rPr lang="it-IT" dirty="0" smtClean="0"/>
              <a:t> </a:t>
            </a:r>
            <a:r>
              <a:rPr lang="it-IT" dirty="0"/>
              <a:t>È disponibile il...? </a:t>
            </a:r>
            <a:endParaRPr lang="it-IT" dirty="0" smtClean="0"/>
          </a:p>
          <a:p>
            <a:r>
              <a:rPr lang="it-IT" dirty="0" smtClean="0"/>
              <a:t>La </a:t>
            </a:r>
            <a:r>
              <a:rPr lang="it-IT" dirty="0"/>
              <a:t>prego di farmi sapere un momento comodo.</a:t>
            </a:r>
          </a:p>
        </p:txBody>
      </p:sp>
    </p:spTree>
    <p:extLst>
      <p:ext uri="{BB962C8B-B14F-4D97-AF65-F5344CB8AC3E}">
        <p14:creationId xmlns:p14="http://schemas.microsoft.com/office/powerpoint/2010/main" val="1783002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592667"/>
            <a:ext cx="10018713" cy="5198533"/>
          </a:xfrm>
        </p:spPr>
        <p:txBody>
          <a:bodyPr>
            <a:normAutofit fontScale="85000" lnSpcReduction="20000"/>
          </a:bodyPr>
          <a:lstStyle/>
          <a:p>
            <a:pPr marL="0" indent="0">
              <a:buNone/>
            </a:pPr>
            <a:r>
              <a:rPr lang="it-IT" b="1" dirty="0"/>
              <a:t>Scuse: </a:t>
            </a:r>
            <a:endParaRPr lang="it-IT" b="1" dirty="0" smtClean="0"/>
          </a:p>
          <a:p>
            <a:r>
              <a:rPr lang="it-IT" dirty="0" smtClean="0"/>
              <a:t>Mi </a:t>
            </a:r>
            <a:r>
              <a:rPr lang="it-IT" dirty="0"/>
              <a:t>scuso per eventuali disagi causati. </a:t>
            </a:r>
            <a:endParaRPr lang="it-IT" dirty="0" smtClean="0"/>
          </a:p>
          <a:p>
            <a:r>
              <a:rPr lang="it-IT" dirty="0" smtClean="0"/>
              <a:t>Mi </a:t>
            </a:r>
            <a:r>
              <a:rPr lang="it-IT" dirty="0"/>
              <a:t>scuso per il ritardo nella risposta</a:t>
            </a:r>
            <a:r>
              <a:rPr lang="it-IT" dirty="0" smtClean="0"/>
              <a:t>.</a:t>
            </a:r>
          </a:p>
          <a:p>
            <a:r>
              <a:rPr lang="it-IT" dirty="0" smtClean="0"/>
              <a:t> </a:t>
            </a:r>
            <a:r>
              <a:rPr lang="it-IT" dirty="0"/>
              <a:t>La prego di accettare le mie scuse per...</a:t>
            </a:r>
          </a:p>
          <a:p>
            <a:pPr marL="0" indent="0">
              <a:buNone/>
            </a:pPr>
            <a:r>
              <a:rPr lang="it-IT" b="1" dirty="0"/>
              <a:t>Offerta di assistenza: </a:t>
            </a:r>
            <a:endParaRPr lang="it-IT" b="1" dirty="0" smtClean="0"/>
          </a:p>
          <a:p>
            <a:r>
              <a:rPr lang="it-IT" dirty="0" smtClean="0"/>
              <a:t>Se </a:t>
            </a:r>
            <a:r>
              <a:rPr lang="it-IT" dirty="0"/>
              <a:t>hai bisogno di ulteriore assistenza, fammelo sapere. </a:t>
            </a:r>
            <a:endParaRPr lang="it-IT" dirty="0" smtClean="0"/>
          </a:p>
          <a:p>
            <a:r>
              <a:rPr lang="it-IT" dirty="0" smtClean="0"/>
              <a:t>Sono </a:t>
            </a:r>
            <a:r>
              <a:rPr lang="it-IT" dirty="0"/>
              <a:t>qui per aiutarti se hai domande. </a:t>
            </a:r>
            <a:endParaRPr lang="it-IT" dirty="0" smtClean="0"/>
          </a:p>
          <a:p>
            <a:r>
              <a:rPr lang="it-IT" dirty="0" smtClean="0"/>
              <a:t>Non </a:t>
            </a:r>
            <a:r>
              <a:rPr lang="it-IT" dirty="0"/>
              <a:t>esitare a contattarmi se hai bisogno di ulteriori informazioni.</a:t>
            </a:r>
          </a:p>
          <a:p>
            <a:pPr marL="0" indent="0">
              <a:buNone/>
            </a:pPr>
            <a:r>
              <a:rPr lang="it-IT" b="1" dirty="0"/>
              <a:t>Espressione di gratitudine: </a:t>
            </a:r>
            <a:endParaRPr lang="it-IT" b="1" dirty="0" smtClean="0"/>
          </a:p>
          <a:p>
            <a:r>
              <a:rPr lang="it-IT" dirty="0" smtClean="0"/>
              <a:t>Grazie </a:t>
            </a:r>
            <a:r>
              <a:rPr lang="it-IT" dirty="0"/>
              <a:t>per la sua attenzione a questa questione. </a:t>
            </a:r>
            <a:endParaRPr lang="it-IT" dirty="0" smtClean="0"/>
          </a:p>
          <a:p>
            <a:r>
              <a:rPr lang="it-IT" dirty="0" smtClean="0"/>
              <a:t>Apprezzo </a:t>
            </a:r>
            <a:r>
              <a:rPr lang="it-IT" dirty="0"/>
              <a:t>la sua collaborazione. </a:t>
            </a:r>
            <a:endParaRPr lang="it-IT" dirty="0" smtClean="0"/>
          </a:p>
          <a:p>
            <a:r>
              <a:rPr lang="it-IT" dirty="0" smtClean="0"/>
              <a:t>Il </a:t>
            </a:r>
            <a:r>
              <a:rPr lang="it-IT" dirty="0"/>
              <a:t>suo supporto è molto apprezzato. </a:t>
            </a:r>
            <a:endParaRPr lang="it-IT" dirty="0" smtClean="0"/>
          </a:p>
          <a:p>
            <a:r>
              <a:rPr lang="it-IT" dirty="0" smtClean="0"/>
              <a:t>Grazie </a:t>
            </a:r>
            <a:r>
              <a:rPr lang="it-IT" dirty="0"/>
              <a:t>in anticipo per il suo aiuto.</a:t>
            </a:r>
          </a:p>
        </p:txBody>
      </p:sp>
    </p:spTree>
    <p:extLst>
      <p:ext uri="{BB962C8B-B14F-4D97-AF65-F5344CB8AC3E}">
        <p14:creationId xmlns:p14="http://schemas.microsoft.com/office/powerpoint/2010/main" val="245491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329265"/>
            <a:ext cx="10018713" cy="3124201"/>
          </a:xfrm>
        </p:spPr>
        <p:txBody>
          <a:bodyPr/>
          <a:lstStyle/>
          <a:p>
            <a:pPr marL="0" indent="0">
              <a:buNone/>
            </a:pPr>
            <a:r>
              <a:rPr lang="it-IT" b="1" dirty="0"/>
              <a:t>Chiusura: </a:t>
            </a:r>
            <a:endParaRPr lang="it-IT" b="1" dirty="0" smtClean="0"/>
          </a:p>
          <a:p>
            <a:r>
              <a:rPr lang="it-IT" dirty="0" smtClean="0"/>
              <a:t>Se </a:t>
            </a:r>
            <a:r>
              <a:rPr lang="it-IT" dirty="0"/>
              <a:t>hai ulteriori domande, sentiti libero/a di chiedere. </a:t>
            </a:r>
            <a:endParaRPr lang="it-IT" dirty="0" smtClean="0"/>
          </a:p>
          <a:p>
            <a:r>
              <a:rPr lang="it-IT" dirty="0" smtClean="0"/>
              <a:t>Non </a:t>
            </a:r>
            <a:r>
              <a:rPr lang="it-IT" dirty="0"/>
              <a:t>vedo l'ora di sentirti. </a:t>
            </a:r>
            <a:endParaRPr lang="it-IT" dirty="0" smtClean="0"/>
          </a:p>
          <a:p>
            <a:r>
              <a:rPr lang="it-IT" dirty="0" smtClean="0"/>
              <a:t>Grazie </a:t>
            </a:r>
            <a:r>
              <a:rPr lang="it-IT" dirty="0"/>
              <a:t>per il tempo e la considerazione dedicati.</a:t>
            </a:r>
            <a:endParaRPr lang="en-US" dirty="0"/>
          </a:p>
        </p:txBody>
      </p:sp>
    </p:spTree>
    <p:extLst>
      <p:ext uri="{BB962C8B-B14F-4D97-AF65-F5344CB8AC3E}">
        <p14:creationId xmlns:p14="http://schemas.microsoft.com/office/powerpoint/2010/main" val="296383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smtClean="0"/>
              <a:t>Saluti</a:t>
            </a:r>
            <a:endParaRPr lang="en-US" dirty="0"/>
          </a:p>
        </p:txBody>
      </p:sp>
      <p:sp>
        <p:nvSpPr>
          <p:cNvPr id="3" name="Content Placeholder 2"/>
          <p:cNvSpPr>
            <a:spLocks noGrp="1"/>
          </p:cNvSpPr>
          <p:nvPr>
            <p:ph idx="1"/>
          </p:nvPr>
        </p:nvSpPr>
        <p:spPr>
          <a:xfrm>
            <a:off x="1484310" y="2082800"/>
            <a:ext cx="10018713" cy="3793067"/>
          </a:xfrm>
        </p:spPr>
        <p:txBody>
          <a:bodyPr>
            <a:normAutofit fontScale="85000" lnSpcReduction="20000"/>
          </a:bodyPr>
          <a:lstStyle/>
          <a:p>
            <a:r>
              <a:rPr lang="it-IT" dirty="0"/>
              <a:t>Cordiali saluti,</a:t>
            </a:r>
          </a:p>
          <a:p>
            <a:r>
              <a:rPr lang="it-IT" dirty="0"/>
              <a:t>Distinti saluti,</a:t>
            </a:r>
          </a:p>
          <a:p>
            <a:r>
              <a:rPr lang="it-IT" dirty="0"/>
              <a:t>Grazie,</a:t>
            </a:r>
          </a:p>
          <a:p>
            <a:r>
              <a:rPr lang="it-IT" dirty="0"/>
              <a:t>Spero di sentirti presto,</a:t>
            </a:r>
          </a:p>
          <a:p>
            <a:r>
              <a:rPr lang="it-IT" dirty="0"/>
              <a:t>Rimango a disposizione per ulteriori informazioni,</a:t>
            </a:r>
          </a:p>
          <a:p>
            <a:r>
              <a:rPr lang="it-IT" dirty="0"/>
              <a:t>Resto in attesa di una tua risposta,</a:t>
            </a:r>
          </a:p>
          <a:p>
            <a:r>
              <a:rPr lang="it-IT" dirty="0"/>
              <a:t>Grazie ancora e cordiali saluti,</a:t>
            </a:r>
          </a:p>
          <a:p>
            <a:r>
              <a:rPr lang="it-IT" dirty="0"/>
              <a:t>Nell'attesa di un tuo gentile riscontro,</a:t>
            </a:r>
          </a:p>
          <a:p>
            <a:r>
              <a:rPr lang="it-IT" dirty="0"/>
              <a:t>Ti ringrazio anticipatamente per l'attenzione,</a:t>
            </a:r>
          </a:p>
          <a:p>
            <a:r>
              <a:rPr lang="it-IT" dirty="0"/>
              <a:t>A </a:t>
            </a:r>
            <a:r>
              <a:rPr lang="it-IT" dirty="0" smtClean="0"/>
              <a:t>presto</a:t>
            </a:r>
            <a:r>
              <a:rPr lang="sr-Latn-RS" dirty="0" smtClean="0"/>
              <a:t>,</a:t>
            </a:r>
            <a:endParaRPr lang="it-IT" dirty="0"/>
          </a:p>
        </p:txBody>
      </p:sp>
    </p:spTree>
    <p:extLst>
      <p:ext uri="{BB962C8B-B14F-4D97-AF65-F5344CB8AC3E}">
        <p14:creationId xmlns:p14="http://schemas.microsoft.com/office/powerpoint/2010/main" val="60777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999067"/>
            <a:ext cx="10018713" cy="4792133"/>
          </a:xfrm>
        </p:spPr>
        <p:txBody>
          <a:bodyPr>
            <a:noAutofit/>
          </a:bodyPr>
          <a:lstStyle/>
          <a:p>
            <a:r>
              <a:rPr lang="it-IT" sz="1600" dirty="0"/>
              <a:t>Oggetto: Richiesta di incontro per discutere del progetto XYZ</a:t>
            </a:r>
          </a:p>
          <a:p>
            <a:pPr marL="0" indent="0">
              <a:buNone/>
            </a:pPr>
            <a:r>
              <a:rPr lang="it-IT" sz="1600" dirty="0"/>
              <a:t>Gentile [Nome del destinatario],</a:t>
            </a:r>
          </a:p>
          <a:p>
            <a:pPr marL="0" indent="0">
              <a:buNone/>
            </a:pPr>
            <a:r>
              <a:rPr lang="it-IT" sz="1600" dirty="0"/>
              <a:t>Mi permetto di scriverle per chiedere un incontro con lei riguardo al progetto XYZ. Sono [Tuo nome], responsabile del dipartimento di [Nome del dipartimento] presso [Nome della tua azienda].</a:t>
            </a:r>
          </a:p>
          <a:p>
            <a:pPr marL="0" indent="0">
              <a:buNone/>
            </a:pPr>
            <a:r>
              <a:rPr lang="it-IT" sz="1600" dirty="0"/>
              <a:t>Mi piacerebbe approfondire alcuni aspetti cruciali del progetto e discutere delle strategie future. Ritengo che una </a:t>
            </a:r>
            <a:r>
              <a:rPr lang="it-IT" sz="1600" dirty="0" smtClean="0"/>
              <a:t>riunione faccia </a:t>
            </a:r>
            <a:r>
              <a:rPr lang="it-IT" sz="1600" dirty="0"/>
              <a:t>al caso nostro per condividere le informazioni e definire le prossime mosse.</a:t>
            </a:r>
          </a:p>
          <a:p>
            <a:pPr marL="0" indent="0">
              <a:buNone/>
            </a:pPr>
            <a:r>
              <a:rPr lang="it-IT" sz="1600" dirty="0"/>
              <a:t>Sono consapevole dell'agenda fitta di impegni che caratterizza la nostra routine lavorativa, ma sarebbe possibile organizzare un incontro di circa un'ora nella settimana del [Data desiderata], preferibilmente nel tardo pomeriggio? Sono aperto/a a considerare alternative di orario, qualora non fosse possibile in quel periodo.</a:t>
            </a:r>
          </a:p>
          <a:p>
            <a:pPr marL="0" indent="0">
              <a:buNone/>
            </a:pPr>
            <a:r>
              <a:rPr lang="it-IT" sz="1600" dirty="0"/>
              <a:t>Nel corso della riunione, desidero discutere dettagliatamente lo stato attuale del progetto, i progressi compiuti e le sfide che stiamo affrontando. Inoltre, vorrei ascoltare le sue prospettive e ottenere suggerimenti su come ottimizzare l'efficienza del team.</a:t>
            </a:r>
          </a:p>
          <a:p>
            <a:pPr marL="0" indent="0">
              <a:buNone/>
            </a:pPr>
            <a:r>
              <a:rPr lang="it-IT" sz="1600" dirty="0"/>
              <a:t>Per favore, faccia sapere se la data proposta è idonea e se può ospitare l'incontro presso la sala riunioni o se preferisce un'altra location. Sarò lieto/a di adeguarmi alle sue preferenze.</a:t>
            </a:r>
          </a:p>
          <a:p>
            <a:pPr marL="0" indent="0">
              <a:buNone/>
            </a:pPr>
            <a:r>
              <a:rPr lang="it-IT" sz="1600" dirty="0"/>
              <a:t>La ringrazio per la sua attenzione e mi auguro di ricevere una sua risposta al più presto possibile. Resto a disposizione per ulteriori informazioni o chiarimenti.</a:t>
            </a:r>
          </a:p>
          <a:p>
            <a:pPr marL="0" indent="0">
              <a:buNone/>
            </a:pPr>
            <a:r>
              <a:rPr lang="it-IT" sz="1600" dirty="0"/>
              <a:t>Cordiali saluti,</a:t>
            </a:r>
          </a:p>
        </p:txBody>
      </p:sp>
    </p:spTree>
    <p:extLst>
      <p:ext uri="{BB962C8B-B14F-4D97-AF65-F5344CB8AC3E}">
        <p14:creationId xmlns:p14="http://schemas.microsoft.com/office/powerpoint/2010/main" val="126070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473201"/>
            <a:ext cx="10018713" cy="4318000"/>
          </a:xfrm>
        </p:spPr>
        <p:txBody>
          <a:bodyPr>
            <a:normAutofit fontScale="92500" lnSpcReduction="20000"/>
          </a:bodyPr>
          <a:lstStyle/>
          <a:p>
            <a:r>
              <a:rPr lang="it-IT" dirty="0"/>
              <a:t>Oggetto: URGENTE!!!! Hai bisogno di leggere subito!!!</a:t>
            </a:r>
          </a:p>
          <a:p>
            <a:pPr marL="0" indent="0">
              <a:buNone/>
            </a:pPr>
            <a:r>
              <a:rPr lang="it-IT" dirty="0"/>
              <a:t>Ciao [Nome del destinatario]!</a:t>
            </a:r>
          </a:p>
          <a:p>
            <a:pPr marL="0" indent="0">
              <a:buNone/>
            </a:pPr>
            <a:r>
              <a:rPr lang="it-IT" dirty="0"/>
              <a:t>Ehi, ho un messaggio super importante da dirti, quindi leggi questa email fino in fondo, OK?</a:t>
            </a:r>
          </a:p>
          <a:p>
            <a:pPr marL="0" indent="0">
              <a:buNone/>
            </a:pPr>
            <a:r>
              <a:rPr lang="it-IT" dirty="0"/>
              <a:t>Allora, ti scrivo perché c'è un problema serio con il progetto XYZ. Non so cosa sia successo, ma ci sono delle cose che non vanno per niente come dovrebbero. Ho bisogno che tu faccia qualcosa al riguardo al più presto. Non posso spiegarti tutto qui, ma ti prego di chiamarmi subito al mio numero [Tuo numero di telefono]. È urgente!</a:t>
            </a:r>
          </a:p>
          <a:p>
            <a:pPr marL="0" indent="0">
              <a:buNone/>
            </a:pPr>
            <a:r>
              <a:rPr lang="it-IT" dirty="0"/>
              <a:t>Mi dispiace se sono un po' brusco, ma davvero, è importante che tu risolva questa situazione il prima possibile. So che posso contare su di te. Mi aspetto una risposta rapida e spero che tu riesca a sistemare tutto. Non deludermi!</a:t>
            </a:r>
          </a:p>
          <a:p>
            <a:pPr marL="0" indent="0">
              <a:buNone/>
            </a:pPr>
            <a:r>
              <a:rPr lang="it-IT" dirty="0"/>
              <a:t>A presto,</a:t>
            </a:r>
          </a:p>
          <a:p>
            <a:pPr marL="0" indent="0">
              <a:buNone/>
            </a:pPr>
            <a:endParaRPr lang="it-IT" dirty="0"/>
          </a:p>
        </p:txBody>
      </p:sp>
    </p:spTree>
    <p:extLst>
      <p:ext uri="{BB962C8B-B14F-4D97-AF65-F5344CB8AC3E}">
        <p14:creationId xmlns:p14="http://schemas.microsoft.com/office/powerpoint/2010/main" val="1827977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2057401"/>
            <a:ext cx="10018713" cy="3733800"/>
          </a:xfrm>
        </p:spPr>
        <p:txBody>
          <a:bodyPr>
            <a:normAutofit fontScale="85000" lnSpcReduction="10000"/>
          </a:bodyPr>
          <a:lstStyle/>
          <a:p>
            <a:r>
              <a:rPr lang="it-IT" dirty="0" smtClean="0"/>
              <a:t>Oggetto</a:t>
            </a:r>
            <a:r>
              <a:rPr lang="it-IT" dirty="0"/>
              <a:t>: Giornata di team building - Unisciamoci!</a:t>
            </a:r>
          </a:p>
          <a:p>
            <a:pPr marL="0" indent="0">
              <a:buNone/>
            </a:pPr>
            <a:r>
              <a:rPr lang="it-IT" dirty="0"/>
              <a:t>Ciao a tutti!</a:t>
            </a:r>
          </a:p>
          <a:p>
            <a:pPr marL="0" indent="0">
              <a:buNone/>
            </a:pPr>
            <a:r>
              <a:rPr lang="it-IT" dirty="0"/>
              <a:t>Vi scrivo per proporre un'attività di team building. Penso che sarebbe bello passare del tempo insieme, fuori dall'ufficio, per conoscerci meglio e rafforzare il nostro legame di squadra.</a:t>
            </a:r>
          </a:p>
          <a:p>
            <a:pPr marL="0" indent="0">
              <a:buNone/>
            </a:pPr>
            <a:r>
              <a:rPr lang="it-IT" dirty="0"/>
              <a:t>Potremmo organizzare una gita o una sfida divertente. Sono aperto a suggerimenti e vorrei coinvolgere tutti nella pianificazione.</a:t>
            </a:r>
          </a:p>
          <a:p>
            <a:pPr marL="0" indent="0">
              <a:buNone/>
            </a:pPr>
            <a:r>
              <a:rPr lang="it-IT" dirty="0"/>
              <a:t>Per favore, pensateci e condividete le vostre idee entro la fine della settimana. Non vedo l'ora di trascorrere del tempo con voi fuori dal lavoro.</a:t>
            </a:r>
          </a:p>
          <a:p>
            <a:pPr marL="0" indent="0">
              <a:buNone/>
            </a:pPr>
            <a:r>
              <a:rPr lang="it-IT" dirty="0"/>
              <a:t>Grazie a tutti!</a:t>
            </a:r>
          </a:p>
          <a:p>
            <a:pPr marL="0" indent="0">
              <a:buNone/>
            </a:pPr>
            <a:r>
              <a:rPr lang="it-IT" dirty="0"/>
              <a:t>Marco</a:t>
            </a:r>
          </a:p>
          <a:p>
            <a:endParaRPr lang="en-US" dirty="0"/>
          </a:p>
        </p:txBody>
      </p:sp>
    </p:spTree>
    <p:extLst>
      <p:ext uri="{BB962C8B-B14F-4D97-AF65-F5344CB8AC3E}">
        <p14:creationId xmlns:p14="http://schemas.microsoft.com/office/powerpoint/2010/main" val="180577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1159933"/>
            <a:ext cx="10018713" cy="5376334"/>
          </a:xfrm>
        </p:spPr>
        <p:txBody>
          <a:bodyPr>
            <a:normAutofit fontScale="77500" lnSpcReduction="20000"/>
          </a:bodyPr>
          <a:lstStyle/>
          <a:p>
            <a:r>
              <a:rPr lang="it-IT" dirty="0"/>
              <a:t>Oggetto: Congratulazioni! </a:t>
            </a:r>
            <a:endParaRPr lang="it-IT" dirty="0" smtClean="0"/>
          </a:p>
          <a:p>
            <a:pPr marL="0" indent="0">
              <a:buNone/>
            </a:pPr>
            <a:r>
              <a:rPr lang="it-IT" dirty="0" smtClean="0"/>
              <a:t>Gentile </a:t>
            </a:r>
            <a:r>
              <a:rPr lang="it-IT" dirty="0"/>
              <a:t>[Nome del candidato],</a:t>
            </a:r>
          </a:p>
          <a:p>
            <a:pPr marL="0" indent="0">
              <a:buNone/>
            </a:pPr>
            <a:r>
              <a:rPr lang="it-IT" dirty="0"/>
              <a:t>Sono lieto/a di comunicarti che hai superato il processo di selezione e sei stato ufficialmente assunto come membro del nostro team presso [Nome dell'azienda]. Ti faccio i miei più sinceri complimenti e ti do il benvenuto a bordo!</a:t>
            </a:r>
          </a:p>
          <a:p>
            <a:pPr marL="0" indent="0">
              <a:buNone/>
            </a:pPr>
            <a:r>
              <a:rPr lang="it-IT" dirty="0"/>
              <a:t>La tua esperienza, competenze e entusiasmo hanno colpito positivamente tutti noi durante il processo di selezione. Siamo convinti che sarai un valido contributo al nostro team e siamo entusiasti di iniziare questa collaborazione.</a:t>
            </a:r>
          </a:p>
          <a:p>
            <a:pPr marL="0" indent="0">
              <a:buNone/>
            </a:pPr>
            <a:r>
              <a:rPr lang="it-IT" dirty="0"/>
              <a:t>Come discusso durante l'intervista, la tua data di inizio prevista è il [Data di inizio prevista]. Ti preghiamo di presentarti all'ufficio [Indirizzo dell'ufficio] all'orario concordato. Sarà fornito il necessario supporto per il tuo inserimento e l'integrazione nella squadra.</a:t>
            </a:r>
          </a:p>
          <a:p>
            <a:pPr marL="0" indent="0">
              <a:buNone/>
            </a:pPr>
            <a:r>
              <a:rPr lang="it-IT" dirty="0"/>
              <a:t>Prima del tuo primo giorno, ti invieremo i dettagli relativi alle formalità amministrative e ai documenti necessari per l'assunzione. Se hai domande o necessiti di ulteriori informazioni, non esitare a contattarmi o a rivolgerti al nostro ufficio risorse umane.</a:t>
            </a:r>
          </a:p>
          <a:p>
            <a:pPr marL="0" indent="0">
              <a:buNone/>
            </a:pPr>
            <a:r>
              <a:rPr lang="it-IT" dirty="0"/>
              <a:t>Ancora una volta, ti auguro le più sincere congratulazioni per questa opportunità di lavoro. Siamo ansiosi di lavorare insieme e di raggiungere grandi risultati.</a:t>
            </a:r>
          </a:p>
          <a:p>
            <a:pPr marL="0" indent="0">
              <a:buNone/>
            </a:pPr>
            <a:r>
              <a:rPr lang="it-IT" dirty="0"/>
              <a:t>Benvenuto/a nel team!</a:t>
            </a:r>
          </a:p>
          <a:p>
            <a:pPr marL="0" indent="0">
              <a:buNone/>
            </a:pPr>
            <a:r>
              <a:rPr lang="it-IT" dirty="0"/>
              <a:t>Cordiali saluti,</a:t>
            </a:r>
          </a:p>
        </p:txBody>
      </p:sp>
    </p:spTree>
    <p:extLst>
      <p:ext uri="{BB962C8B-B14F-4D97-AF65-F5344CB8AC3E}">
        <p14:creationId xmlns:p14="http://schemas.microsoft.com/office/powerpoint/2010/main" val="65840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smtClean="0"/>
              <a:t>Chiamate</a:t>
            </a:r>
            <a:br>
              <a:rPr lang="sr-Latn-RS" dirty="0" smtClean="0"/>
            </a:br>
            <a:endParaRPr lang="en-US" dirty="0"/>
          </a:p>
        </p:txBody>
      </p:sp>
      <p:sp>
        <p:nvSpPr>
          <p:cNvPr id="3" name="Content Placeholder 2"/>
          <p:cNvSpPr>
            <a:spLocks noGrp="1"/>
          </p:cNvSpPr>
          <p:nvPr>
            <p:ph idx="1"/>
          </p:nvPr>
        </p:nvSpPr>
        <p:spPr/>
        <p:txBody>
          <a:bodyPr>
            <a:normAutofit lnSpcReduction="10000"/>
          </a:bodyPr>
          <a:lstStyle/>
          <a:p>
            <a:r>
              <a:rPr lang="it-IT" dirty="0"/>
              <a:t>Buongiorno/Buonasera, vorrei parlare con [nome della persona] per [motivo della chiamata].</a:t>
            </a:r>
          </a:p>
          <a:p>
            <a:r>
              <a:rPr lang="it-IT" dirty="0"/>
              <a:t>Posso parlare con il responsabile del reparto [nome del reparto]?</a:t>
            </a:r>
          </a:p>
          <a:p>
            <a:r>
              <a:rPr lang="it-IT" dirty="0"/>
              <a:t>Mi potrebbe mettere in contatto con [nome della persona]?</a:t>
            </a:r>
          </a:p>
          <a:p>
            <a:r>
              <a:rPr lang="it-IT" dirty="0"/>
              <a:t>Mi chiamo [tuo nome] e sono interessato/a a [argomento]. Vorrei discutere di ciò con [nome della persona].</a:t>
            </a:r>
          </a:p>
          <a:p>
            <a:r>
              <a:rPr lang="it-IT" dirty="0"/>
              <a:t>Mi potrebbe fornire il numero di telefono diretto per [nome della persona]?</a:t>
            </a:r>
          </a:p>
        </p:txBody>
      </p:sp>
    </p:spTree>
    <p:extLst>
      <p:ext uri="{BB962C8B-B14F-4D97-AF65-F5344CB8AC3E}">
        <p14:creationId xmlns:p14="http://schemas.microsoft.com/office/powerpoint/2010/main" val="79516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smtClean="0"/>
              <a:t>Chiamate</a:t>
            </a:r>
            <a:endParaRPr lang="en-US" dirty="0"/>
          </a:p>
        </p:txBody>
      </p:sp>
      <p:sp>
        <p:nvSpPr>
          <p:cNvPr id="3" name="Content Placeholder 2"/>
          <p:cNvSpPr>
            <a:spLocks noGrp="1"/>
          </p:cNvSpPr>
          <p:nvPr>
            <p:ph idx="1"/>
          </p:nvPr>
        </p:nvSpPr>
        <p:spPr/>
        <p:txBody>
          <a:bodyPr>
            <a:normAutofit fontScale="92500" lnSpcReduction="20000"/>
          </a:bodyPr>
          <a:lstStyle/>
          <a:p>
            <a:r>
              <a:rPr lang="it-IT" dirty="0"/>
              <a:t>Potrebbe richiamarmi al [numero di telefono] per discutere di [argomento]?</a:t>
            </a:r>
          </a:p>
          <a:p>
            <a:r>
              <a:rPr lang="it-IT" dirty="0"/>
              <a:t>Ho bisogno di fissare un appuntamento con [nome della persona]. Potrebbe verificare la sua disponibilità?</a:t>
            </a:r>
          </a:p>
          <a:p>
            <a:r>
              <a:rPr lang="it-IT" dirty="0"/>
              <a:t>Sto cercando di raggiungere [nome della persona] per discutere di un'opportunità di collaborazione. È disponibile per una chiamata?</a:t>
            </a:r>
          </a:p>
          <a:p>
            <a:r>
              <a:rPr lang="it-IT" dirty="0"/>
              <a:t>Mi interesserebbe saperne di più su [prodotto/servizio]. Potrebbe mettermi in contatto con il responsabile delle vendite?</a:t>
            </a:r>
          </a:p>
          <a:p>
            <a:r>
              <a:rPr lang="it-IT" dirty="0"/>
              <a:t>Mi potrebbe fornire ulteriori informazioni riguardo a [argomento]?</a:t>
            </a:r>
          </a:p>
          <a:p>
            <a:endParaRPr lang="en-US" dirty="0"/>
          </a:p>
        </p:txBody>
      </p:sp>
    </p:spTree>
    <p:extLst>
      <p:ext uri="{BB962C8B-B14F-4D97-AF65-F5344CB8AC3E}">
        <p14:creationId xmlns:p14="http://schemas.microsoft.com/office/powerpoint/2010/main" val="243665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smtClean="0"/>
              <a:t>Ricevere una chiamata</a:t>
            </a:r>
            <a:endParaRPr lang="en-US" dirty="0"/>
          </a:p>
        </p:txBody>
      </p:sp>
      <p:sp>
        <p:nvSpPr>
          <p:cNvPr id="3" name="Content Placeholder 2"/>
          <p:cNvSpPr>
            <a:spLocks noGrp="1"/>
          </p:cNvSpPr>
          <p:nvPr>
            <p:ph idx="1"/>
          </p:nvPr>
        </p:nvSpPr>
        <p:spPr/>
        <p:txBody>
          <a:bodyPr>
            <a:normAutofit lnSpcReduction="10000"/>
          </a:bodyPr>
          <a:lstStyle/>
          <a:p>
            <a:r>
              <a:rPr lang="it-IT" dirty="0"/>
              <a:t>Buongiorno/Buonasera, [nome della tua azienda], come posso aiutarti?</a:t>
            </a:r>
          </a:p>
          <a:p>
            <a:r>
              <a:rPr lang="it-IT" dirty="0"/>
              <a:t>Pronto, [tuo nome] al telefono. Di cosa si tratta?</a:t>
            </a:r>
          </a:p>
          <a:p>
            <a:r>
              <a:rPr lang="it-IT" dirty="0"/>
              <a:t>Grazie per aver chiamato [nome della tua azienda]. Come posso assisterti oggi?</a:t>
            </a:r>
          </a:p>
          <a:p>
            <a:r>
              <a:rPr lang="it-IT" dirty="0"/>
              <a:t>Ciao, parli con [tuo nome]. Come posso esserti utile?</a:t>
            </a:r>
          </a:p>
          <a:p>
            <a:r>
              <a:rPr lang="it-IT" dirty="0"/>
              <a:t>Salve, posso sapere con chi sto parlando e l'argomento della chiamata, per favore?</a:t>
            </a:r>
          </a:p>
        </p:txBody>
      </p:sp>
    </p:spTree>
    <p:extLst>
      <p:ext uri="{BB962C8B-B14F-4D97-AF65-F5344CB8AC3E}">
        <p14:creationId xmlns:p14="http://schemas.microsoft.com/office/powerpoint/2010/main" val="219283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smtClean="0"/>
              <a:t>Ricevere una chiamata</a:t>
            </a:r>
            <a:endParaRPr lang="en-US" dirty="0"/>
          </a:p>
        </p:txBody>
      </p:sp>
      <p:sp>
        <p:nvSpPr>
          <p:cNvPr id="3" name="Content Placeholder 2"/>
          <p:cNvSpPr>
            <a:spLocks noGrp="1"/>
          </p:cNvSpPr>
          <p:nvPr>
            <p:ph idx="1"/>
          </p:nvPr>
        </p:nvSpPr>
        <p:spPr/>
        <p:txBody>
          <a:bodyPr>
            <a:normAutofit/>
          </a:bodyPr>
          <a:lstStyle/>
          <a:p>
            <a:r>
              <a:rPr lang="it-IT" dirty="0"/>
              <a:t>Buongiorno/Buonasera, sono [tuo nome] della [nome della tua azienda]. Come posso collaborare con te?</a:t>
            </a:r>
          </a:p>
          <a:p>
            <a:r>
              <a:rPr lang="it-IT" dirty="0"/>
              <a:t>Mi scusi, potrebbe ripetere il suo nome e l'azienda di appartenenza?</a:t>
            </a:r>
          </a:p>
          <a:p>
            <a:r>
              <a:rPr lang="it-IT" dirty="0"/>
              <a:t>Sono lieto di rispondere alla tua chiamata. Come posso soddisfare le tue necessità?</a:t>
            </a:r>
          </a:p>
          <a:p>
            <a:r>
              <a:rPr lang="it-IT" dirty="0"/>
              <a:t>Benvenuto/a a [nome della tua azienda]. Come posso essere d'aiuto oggi</a:t>
            </a:r>
            <a:r>
              <a:rPr lang="it-IT" dirty="0" smtClean="0"/>
              <a:t>?</a:t>
            </a:r>
            <a:endParaRPr lang="it-IT" dirty="0"/>
          </a:p>
        </p:txBody>
      </p:sp>
    </p:spTree>
    <p:extLst>
      <p:ext uri="{BB962C8B-B14F-4D97-AF65-F5344CB8AC3E}">
        <p14:creationId xmlns:p14="http://schemas.microsoft.com/office/powerpoint/2010/main" val="66237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r-Latn-RS" dirty="0" smtClean="0"/>
              <a:t>Chiamate – finire una chiamata</a:t>
            </a:r>
            <a:endParaRPr lang="en-US" dirty="0"/>
          </a:p>
        </p:txBody>
      </p:sp>
      <p:sp>
        <p:nvSpPr>
          <p:cNvPr id="3" name="Content Placeholder 2"/>
          <p:cNvSpPr>
            <a:spLocks noGrp="1"/>
          </p:cNvSpPr>
          <p:nvPr>
            <p:ph idx="1"/>
          </p:nvPr>
        </p:nvSpPr>
        <p:spPr/>
        <p:txBody>
          <a:bodyPr>
            <a:normAutofit fontScale="85000" lnSpcReduction="10000"/>
          </a:bodyPr>
          <a:lstStyle/>
          <a:p>
            <a:r>
              <a:rPr lang="it-IT" dirty="0"/>
              <a:t>Grazie per aver chiamato. Se hai altre domande, non esitare a contattarmi.</a:t>
            </a:r>
          </a:p>
          <a:p>
            <a:r>
              <a:rPr lang="it-IT" dirty="0"/>
              <a:t>È stato un piacere parlare con te. Restiamo in contatto per eventuali ulteriori dettagli.</a:t>
            </a:r>
          </a:p>
          <a:p>
            <a:r>
              <a:rPr lang="it-IT" dirty="0"/>
              <a:t>Ti ringrazio per il tempo dedicato. Se hai bisogno di ulteriori informazioni, non esitare a chiamarmi di nuovo.</a:t>
            </a:r>
          </a:p>
          <a:p>
            <a:r>
              <a:rPr lang="it-IT" dirty="0"/>
              <a:t>Apprezzo la tua chiamata. Se ci sono altri punti che desideri affrontare, sarò felice di aiutarti.</a:t>
            </a:r>
          </a:p>
          <a:p>
            <a:r>
              <a:rPr lang="it-IT" dirty="0"/>
              <a:t>Mi farebbe piacere collaborare con te. Ti invito a contattarmi se hai altre richieste o dubbi.</a:t>
            </a:r>
          </a:p>
          <a:p>
            <a:r>
              <a:rPr lang="it-IT" dirty="0"/>
              <a:t>Grazie ancora per aver chiamato. Spero di sentirti presto.</a:t>
            </a:r>
          </a:p>
          <a:p>
            <a:endParaRPr lang="en-US" dirty="0"/>
          </a:p>
        </p:txBody>
      </p:sp>
    </p:spTree>
    <p:extLst>
      <p:ext uri="{BB962C8B-B14F-4D97-AF65-F5344CB8AC3E}">
        <p14:creationId xmlns:p14="http://schemas.microsoft.com/office/powerpoint/2010/main" val="378327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smtClean="0"/>
              <a:t>Lasciare un messaggio</a:t>
            </a:r>
            <a:endParaRPr lang="en-US" dirty="0"/>
          </a:p>
        </p:txBody>
      </p:sp>
      <p:sp>
        <p:nvSpPr>
          <p:cNvPr id="3" name="Content Placeholder 2"/>
          <p:cNvSpPr>
            <a:spLocks noGrp="1"/>
          </p:cNvSpPr>
          <p:nvPr>
            <p:ph idx="1"/>
          </p:nvPr>
        </p:nvSpPr>
        <p:spPr>
          <a:xfrm>
            <a:off x="1484310" y="2327564"/>
            <a:ext cx="10018713" cy="4184071"/>
          </a:xfrm>
        </p:spPr>
        <p:txBody>
          <a:bodyPr>
            <a:normAutofit fontScale="85000" lnSpcReduction="10000"/>
          </a:bodyPr>
          <a:lstStyle/>
          <a:p>
            <a:r>
              <a:rPr lang="it-IT" dirty="0"/>
              <a:t>Buongiorno/Buonasera, sono [tuo nome] di [tua azienda]. Vorrei lasciare un messaggio per [nome della persona]. Potrebbe gentilmente farmi sapere quando sarebbe disponibile per una chiamata?</a:t>
            </a:r>
          </a:p>
          <a:p>
            <a:r>
              <a:rPr lang="it-IT" dirty="0"/>
              <a:t>Salve, sto cercando di raggiungere [nome della persona]. Se potesse richiamarmi al [tuo numero di telefono] per discutere di [argomento], sarei grato/a.</a:t>
            </a:r>
          </a:p>
          <a:p>
            <a:r>
              <a:rPr lang="it-IT" dirty="0"/>
              <a:t>Mi chiamo [tuo nome] e sono interessato/a a parlare con [nome della persona] riguardo a [argomento]. Potrebbe gentilmente restituire la mia chiamata al [tuo numero di telefono]?</a:t>
            </a:r>
          </a:p>
          <a:p>
            <a:r>
              <a:rPr lang="it-IT" dirty="0"/>
              <a:t>Ciao, [nome della persona]. È [tuo nome] che ti chiama da [tua azienda]. Ti chiamavo per discutere di [argomento]. Ti prego di richiamarmi quando avrai l'opportunità.</a:t>
            </a:r>
          </a:p>
          <a:p>
            <a:r>
              <a:rPr lang="it-IT" dirty="0"/>
              <a:t>Buongiorno/Buonasera, sto cercando di contattare [nome della persona] riguardo a [argomento]. Se potesse gentilmente rispondere a questo messaggio o richiamarmi al [tuo numero di telefono], ne sarei grato/a.</a:t>
            </a:r>
          </a:p>
          <a:p>
            <a:endParaRPr lang="en-US" dirty="0"/>
          </a:p>
        </p:txBody>
      </p:sp>
    </p:spTree>
    <p:extLst>
      <p:ext uri="{BB962C8B-B14F-4D97-AF65-F5344CB8AC3E}">
        <p14:creationId xmlns:p14="http://schemas.microsoft.com/office/powerpoint/2010/main" val="38932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84310" y="535709"/>
            <a:ext cx="10018713" cy="5680364"/>
          </a:xfrm>
        </p:spPr>
        <p:txBody>
          <a:bodyPr>
            <a:noAutofit/>
          </a:bodyPr>
          <a:lstStyle/>
          <a:p>
            <a:r>
              <a:rPr lang="it-IT" sz="1800" dirty="0"/>
              <a:t>Marco: Pronto, qui Marco. Ciao Silvia, come posso aiutarti oggi?</a:t>
            </a:r>
          </a:p>
          <a:p>
            <a:r>
              <a:rPr lang="it-IT" sz="1800" dirty="0"/>
              <a:t>Silvia: Ciao Marco, è Silvia. Ho bisogno di alcune informazioni sul progetto XYZ. Sai qualcosa in merito?</a:t>
            </a:r>
          </a:p>
          <a:p>
            <a:r>
              <a:rPr lang="it-IT" sz="1800" dirty="0"/>
              <a:t>Marco: Ciao Silvia, certo! Sono ben informato sul progetto XYZ. Di cosa hai bisogno esattamente?</a:t>
            </a:r>
          </a:p>
          <a:p>
            <a:r>
              <a:rPr lang="it-IT" sz="1800" dirty="0"/>
              <a:t>Silvia: Vorrei avere una panoramica generale sullo stato attuale del progetto e sulle scadenze previste.</a:t>
            </a:r>
          </a:p>
          <a:p>
            <a:r>
              <a:rPr lang="it-IT" sz="1800" dirty="0"/>
              <a:t>Marco: Capisco. Attualmente, siamo nella fase di sviluppo e siamo in linea con le scadenze. La data di completamento prevista è entro fine mese.</a:t>
            </a:r>
          </a:p>
          <a:p>
            <a:r>
              <a:rPr lang="it-IT" sz="1800" dirty="0"/>
              <a:t>Silvia: Ottimo! Grazie per le informazioni. Mi chiedevo anche se ci sono ulteriori risorse disponibili per supportare il team.</a:t>
            </a:r>
          </a:p>
          <a:p>
            <a:r>
              <a:rPr lang="it-IT" sz="1800" dirty="0"/>
              <a:t>Marco: Al momento, le risorse sono limitate, ma stiamo cercando di ottimizzare l'utilizzo di quelle che abbiamo. Se hai bisogno di assistenza specifica, possiamo valutare come affrontare la situazione insieme.</a:t>
            </a:r>
          </a:p>
          <a:p>
            <a:r>
              <a:rPr lang="it-IT" sz="1800" dirty="0"/>
              <a:t>Silvia: Capisco. Ho un'idea di come procedere. Grazie per le informazioni, Marco.</a:t>
            </a:r>
          </a:p>
          <a:p>
            <a:r>
              <a:rPr lang="it-IT" sz="1800" dirty="0"/>
              <a:t>Marco: Di nulla, Silvia. Se hai altre domande o bisogni, non esitare a contattarmi. Sono qui per aiutarti.</a:t>
            </a:r>
          </a:p>
          <a:p>
            <a:r>
              <a:rPr lang="it-IT" sz="1800" dirty="0"/>
              <a:t>Silvia: Grazie mille, Marco. Buon lavoro e a presto!</a:t>
            </a:r>
          </a:p>
          <a:p>
            <a:r>
              <a:rPr lang="it-IT" sz="1800" dirty="0"/>
              <a:t>Marco: Grazie, Silvia. Buon lavoro anche a te. A presto!</a:t>
            </a:r>
          </a:p>
        </p:txBody>
      </p:sp>
    </p:spTree>
    <p:extLst>
      <p:ext uri="{BB962C8B-B14F-4D97-AF65-F5344CB8AC3E}">
        <p14:creationId xmlns:p14="http://schemas.microsoft.com/office/powerpoint/2010/main" val="4099228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Template>
  <TotalTime>446</TotalTime>
  <Words>2097</Words>
  <Application>Microsoft Office PowerPoint</Application>
  <PresentationFormat>Widescreen</PresentationFormat>
  <Paragraphs>171</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Corbel</vt:lpstr>
      <vt:lpstr>Parallax</vt:lpstr>
      <vt:lpstr>Osnove poslovne italijanščine</vt:lpstr>
      <vt:lpstr>Chiamate e email</vt:lpstr>
      <vt:lpstr>Chiamate </vt:lpstr>
      <vt:lpstr>Chiamate</vt:lpstr>
      <vt:lpstr>Ricevere una chiamata</vt:lpstr>
      <vt:lpstr>Ricevere una chiamata</vt:lpstr>
      <vt:lpstr>Chiamate – finire una chiamata</vt:lpstr>
      <vt:lpstr>Lasciare un messaggio</vt:lpstr>
      <vt:lpstr>PowerPoint Presentation</vt:lpstr>
      <vt:lpstr>PowerPoint Presentation</vt:lpstr>
      <vt:lpstr>PowerPoint Presentation</vt:lpstr>
      <vt:lpstr>PowerPoint Presentation</vt:lpstr>
      <vt:lpstr>PowerPoint Presentation</vt:lpstr>
      <vt:lpstr>PowerPoint Presentation</vt:lpstr>
      <vt:lpstr>Email</vt:lpstr>
      <vt:lpstr>Scrivere email - oggetto chiaro e conciso</vt:lpstr>
      <vt:lpstr>Saluti</vt:lpstr>
      <vt:lpstr>Introduzione</vt:lpstr>
      <vt:lpstr>Introduzione</vt:lpstr>
      <vt:lpstr>PowerPoint Presentation</vt:lpstr>
      <vt:lpstr>PowerPoint Presentation</vt:lpstr>
      <vt:lpstr>PowerPoint Presentation</vt:lpstr>
      <vt:lpstr>PowerPoint Presentation</vt:lpstr>
      <vt:lpstr>Saluti</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 Potokar</dc:creator>
  <cp:lastModifiedBy>Miona</cp:lastModifiedBy>
  <cp:revision>14</cp:revision>
  <dcterms:created xsi:type="dcterms:W3CDTF">2022-09-02T11:01:39Z</dcterms:created>
  <dcterms:modified xsi:type="dcterms:W3CDTF">2023-06-24T15:03:31Z</dcterms:modified>
</cp:coreProperties>
</file>