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2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86" r:id="rId15"/>
    <p:sldId id="268" r:id="rId16"/>
    <p:sldId id="269" r:id="rId17"/>
    <p:sldId id="270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2" r:id="rId28"/>
    <p:sldId id="281" r:id="rId29"/>
    <p:sldId id="283" r:id="rId30"/>
    <p:sldId id="284" r:id="rId31"/>
    <p:sldId id="285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Housing Co. d.o.o.</a:t>
            </a:r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r>
              <a:rPr lang="sl-SI" smtClean="0"/>
              <a:t>www.mojeznanje.si</a:t>
            </a: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8716" y="5673725"/>
            <a:ext cx="1038225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796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Housing Co. d.o.o.</a:t>
            </a:r>
            <a:endParaRPr lang="sl-S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www.mojeznanje.si</a:t>
            </a:r>
            <a:endParaRPr lang="sl-S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543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Housing Co. d.o.o.</a:t>
            </a:r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www.mojeznanje.si</a:t>
            </a: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8695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Housing Co. d.o.o.</a:t>
            </a:r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www.mojeznanje.si</a:t>
            </a: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8567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Housing Co. d.o.o.</a:t>
            </a:r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www.mojeznanje.si</a:t>
            </a: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9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Housing Co. d.o.o.</a:t>
            </a:r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www.mojeznanje.si</a:t>
            </a: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907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Housing Co. d.o.o.</a:t>
            </a:r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www.mojeznanje.si</a:t>
            </a: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820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Housing Co. d.o.o.</a:t>
            </a:r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www.mojeznanje.si</a:t>
            </a: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8572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Housing Co. d.o.o.</a:t>
            </a:r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www.mojeznanje.si</a:t>
            </a: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128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Housing Co. d.o.o.</a:t>
            </a:r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www.mojeznanje.si</a:t>
            </a: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60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Housing Co. d.o.o.</a:t>
            </a:r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www.mojeznanje.si</a:t>
            </a: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269" y="2905125"/>
            <a:ext cx="1038225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179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Housing Co. d.o.o.</a:t>
            </a:r>
            <a:endParaRPr lang="sl-S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www.mojeznanje.si</a:t>
            </a:r>
            <a:endParaRPr lang="sl-S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2676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Housing Co. d.o.o.</a:t>
            </a:r>
            <a:endParaRPr lang="sl-S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www.mojeznanje.si</a:t>
            </a:r>
            <a:endParaRPr lang="sl-S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8156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Housing Co. d.o.o.</a:t>
            </a:r>
            <a:endParaRPr lang="sl-S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www.mojeznanje.si</a:t>
            </a:r>
            <a:endParaRPr lang="sl-S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755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Housing Co. d.o.o.</a:t>
            </a:r>
            <a:endParaRPr lang="sl-S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www.mojeznanje.si</a:t>
            </a: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213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Housing Co. d.o.o.</a:t>
            </a:r>
            <a:endParaRPr lang="sl-S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www.mojeznanje.si</a:t>
            </a:r>
            <a:endParaRPr lang="sl-S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8635" y="5673725"/>
            <a:ext cx="1038225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3383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Housing Co. d.o.o.</a:t>
            </a:r>
            <a:endParaRPr lang="sl-S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www.mojeznanje.si</a:t>
            </a:r>
            <a:endParaRPr lang="sl-S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8635" y="5673725"/>
            <a:ext cx="1038225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392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sl-SI" smtClean="0"/>
              <a:t>Housing Co. d.o.o.</a:t>
            </a:r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sl-SI" smtClean="0"/>
              <a:t>www.mojeznanje.si</a:t>
            </a:r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575" y="5646772"/>
            <a:ext cx="1038225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807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3" r:id="rId1"/>
    <p:sldLayoutId id="2147483934" r:id="rId2"/>
    <p:sldLayoutId id="2147483935" r:id="rId3"/>
    <p:sldLayoutId id="2147483936" r:id="rId4"/>
    <p:sldLayoutId id="2147483937" r:id="rId5"/>
    <p:sldLayoutId id="2147483938" r:id="rId6"/>
    <p:sldLayoutId id="2147483939" r:id="rId7"/>
    <p:sldLayoutId id="2147483940" r:id="rId8"/>
    <p:sldLayoutId id="2147483941" r:id="rId9"/>
    <p:sldLayoutId id="2147483942" r:id="rId10"/>
    <p:sldLayoutId id="2147483943" r:id="rId11"/>
    <p:sldLayoutId id="2147483944" r:id="rId12"/>
    <p:sldLayoutId id="2147483945" r:id="rId13"/>
    <p:sldLayoutId id="2147483946" r:id="rId14"/>
    <p:sldLayoutId id="2147483947" r:id="rId15"/>
    <p:sldLayoutId id="2147483948" r:id="rId16"/>
    <p:sldLayoutId id="214748394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6686" y="1426250"/>
            <a:ext cx="8574622" cy="2616199"/>
          </a:xfrm>
        </p:spPr>
        <p:txBody>
          <a:bodyPr/>
          <a:lstStyle/>
          <a:p>
            <a:pPr algn="ctr"/>
            <a:r>
              <a:rPr lang="sl-SI" b="1" dirty="0" smtClean="0"/>
              <a:t>Osnove poslovne italijanščine</a:t>
            </a:r>
            <a:endParaRPr lang="sl-SI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6395" y="5095395"/>
            <a:ext cx="6987645" cy="1388534"/>
          </a:xfrm>
        </p:spPr>
        <p:txBody>
          <a:bodyPr/>
          <a:lstStyle/>
          <a:p>
            <a:r>
              <a:rPr lang="sl-SI" dirty="0" smtClean="0"/>
              <a:t>Predavateljica: Miona Dinić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67192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 smtClean="0"/>
              <a:t>Come rivolgersi alle persone?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Signore – Sig.</a:t>
            </a:r>
          </a:p>
          <a:p>
            <a:r>
              <a:rPr lang="sr-Latn-RS" dirty="0" smtClean="0"/>
              <a:t>Signora – Sign. ra</a:t>
            </a:r>
          </a:p>
          <a:p>
            <a:r>
              <a:rPr lang="sr-Latn-RS" dirty="0" smtClean="0"/>
              <a:t>Signorina – sig. Na</a:t>
            </a:r>
          </a:p>
          <a:p>
            <a:r>
              <a:rPr lang="sr-Latn-RS" dirty="0" smtClean="0"/>
              <a:t>Dottor(e)/ dottoressa</a:t>
            </a:r>
          </a:p>
          <a:p>
            <a:r>
              <a:rPr lang="sr-Latn-RS" dirty="0" smtClean="0"/>
              <a:t>Professione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985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 smtClean="0"/>
              <a:t>Presentarsi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Buongiorno, mi chiamo [Nome e cognome</a:t>
            </a:r>
            <a:r>
              <a:rPr lang="it-IT" dirty="0" smtClean="0"/>
              <a:t>].</a:t>
            </a:r>
            <a:endParaRPr lang="it-IT" dirty="0"/>
          </a:p>
          <a:p>
            <a:r>
              <a:rPr lang="it-IT" dirty="0" smtClean="0"/>
              <a:t>Sono </a:t>
            </a:r>
            <a:r>
              <a:rPr lang="it-IT" dirty="0"/>
              <a:t>[Nome e cognome], consulente [settore di competenza</a:t>
            </a:r>
            <a:r>
              <a:rPr lang="it-IT" dirty="0" smtClean="0"/>
              <a:t>].</a:t>
            </a:r>
            <a:endParaRPr lang="it-IT" dirty="0"/>
          </a:p>
          <a:p>
            <a:r>
              <a:rPr lang="it-IT" dirty="0" smtClean="0"/>
              <a:t>Mi </a:t>
            </a:r>
            <a:r>
              <a:rPr lang="it-IT" dirty="0"/>
              <a:t>presento, sono [Nome e cognome], responsabile del dipartimento [nome del dipartimento</a:t>
            </a:r>
            <a:r>
              <a:rPr lang="it-IT" dirty="0" smtClean="0"/>
              <a:t>].</a:t>
            </a:r>
            <a:endParaRPr lang="it-IT" dirty="0"/>
          </a:p>
          <a:p>
            <a:r>
              <a:rPr lang="it-IT" dirty="0" smtClean="0"/>
              <a:t>Sono </a:t>
            </a:r>
            <a:r>
              <a:rPr lang="it-IT" dirty="0"/>
              <a:t>[Nome e cognome] e lavoro per [nome dell'azienda</a:t>
            </a:r>
            <a:r>
              <a:rPr lang="it-IT" dirty="0" smtClean="0"/>
              <a:t>].</a:t>
            </a:r>
            <a:endParaRPr lang="it-IT" dirty="0"/>
          </a:p>
          <a:p>
            <a:r>
              <a:rPr lang="it-IT" dirty="0" smtClean="0"/>
              <a:t>Mi </a:t>
            </a:r>
            <a:r>
              <a:rPr lang="it-IT" dirty="0"/>
              <a:t>chiamo [Nome e cognome] e sono qui per discutere delle opportunità di collaborazione nel settore [settore di interesse</a:t>
            </a:r>
            <a:r>
              <a:rPr lang="it-IT" dirty="0" smtClean="0"/>
              <a:t>].</a:t>
            </a:r>
            <a:endParaRPr lang="it-IT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988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 smtClean="0"/>
              <a:t>Presentarsi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336801"/>
            <a:ext cx="10018713" cy="3454400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Sono [Nome e cognome] e ho [numero di anni] di esperienza nel settore [settore di riferimento</a:t>
            </a:r>
            <a:r>
              <a:rPr lang="it-IT" dirty="0" smtClean="0"/>
              <a:t>].</a:t>
            </a:r>
            <a:endParaRPr lang="it-IT" dirty="0"/>
          </a:p>
          <a:p>
            <a:r>
              <a:rPr lang="it-IT" dirty="0" smtClean="0"/>
              <a:t>Mi </a:t>
            </a:r>
            <a:r>
              <a:rPr lang="it-IT" dirty="0"/>
              <a:t>chiamo [Nome e cognome] e sono il responsabile delle vendite per la regione [nome della regione</a:t>
            </a:r>
            <a:r>
              <a:rPr lang="it-IT" dirty="0" smtClean="0"/>
              <a:t>].</a:t>
            </a:r>
            <a:endParaRPr lang="it-IT" dirty="0"/>
          </a:p>
          <a:p>
            <a:r>
              <a:rPr lang="it-IT" dirty="0" smtClean="0"/>
              <a:t>Sono </a:t>
            </a:r>
            <a:r>
              <a:rPr lang="it-IT" dirty="0"/>
              <a:t>[Nome e cognome], e gestisco i progetti di marketing per [nome dell'azienda</a:t>
            </a:r>
            <a:r>
              <a:rPr lang="it-IT" dirty="0" smtClean="0"/>
              <a:t>].</a:t>
            </a:r>
            <a:endParaRPr lang="it-IT" dirty="0"/>
          </a:p>
          <a:p>
            <a:r>
              <a:rPr lang="it-IT" dirty="0" smtClean="0"/>
              <a:t>Buongiorno</a:t>
            </a:r>
            <a:r>
              <a:rPr lang="it-IT" dirty="0"/>
              <a:t>, sono [Nome e cognome], e ho esperienza nell'implementazione di strategie di sviluppo aziendale</a:t>
            </a:r>
            <a:r>
              <a:rPr lang="it-IT" dirty="0" smtClean="0"/>
              <a:t>.</a:t>
            </a:r>
            <a:endParaRPr lang="it-IT" dirty="0"/>
          </a:p>
          <a:p>
            <a:r>
              <a:rPr lang="it-IT" dirty="0" smtClean="0"/>
              <a:t>Mi </a:t>
            </a:r>
            <a:r>
              <a:rPr lang="it-IT" dirty="0"/>
              <a:t>presento, sono [Nome e cognome], e mi occupo delle relazioni clienti presso [nome dell'azienda</a:t>
            </a:r>
            <a:r>
              <a:rPr lang="it-IT" dirty="0" smtClean="0"/>
              <a:t>].</a:t>
            </a:r>
            <a:endParaRPr lang="it-IT" dirty="0"/>
          </a:p>
          <a:p>
            <a:pPr marL="0" indent="0">
              <a:buNone/>
            </a:pPr>
            <a:r>
              <a:rPr lang="it-IT" dirty="0"/>
              <a:t/>
            </a:r>
            <a:br>
              <a:rPr lang="it-IT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80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 smtClean="0"/>
              <a:t>Professione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890982"/>
            <a:ext cx="10018713" cy="2900219"/>
          </a:xfrm>
        </p:spPr>
        <p:txBody>
          <a:bodyPr numCol="2">
            <a:normAutofit fontScale="77500" lnSpcReduction="20000"/>
          </a:bodyPr>
          <a:lstStyle/>
          <a:p>
            <a:r>
              <a:rPr lang="it-IT" dirty="0"/>
              <a:t>Responsabile / Direttore </a:t>
            </a:r>
            <a:endParaRPr lang="sr-Latn-RS" dirty="0" smtClean="0"/>
          </a:p>
          <a:p>
            <a:r>
              <a:rPr lang="it-IT" dirty="0" smtClean="0"/>
              <a:t>Consulente </a:t>
            </a:r>
            <a:endParaRPr lang="sr-Latn-RS" dirty="0" smtClean="0"/>
          </a:p>
          <a:p>
            <a:r>
              <a:rPr lang="it-IT" dirty="0" smtClean="0"/>
              <a:t>Avvocato </a:t>
            </a:r>
            <a:r>
              <a:rPr lang="it-IT" dirty="0"/>
              <a:t>/ Legale </a:t>
            </a:r>
            <a:endParaRPr lang="sr-Latn-RS" dirty="0" smtClean="0"/>
          </a:p>
          <a:p>
            <a:r>
              <a:rPr lang="it-IT" dirty="0" smtClean="0"/>
              <a:t>Contabile </a:t>
            </a:r>
            <a:endParaRPr lang="sr-Latn-RS" dirty="0" smtClean="0"/>
          </a:p>
          <a:p>
            <a:r>
              <a:rPr lang="it-IT" dirty="0" smtClean="0"/>
              <a:t>Traduttore </a:t>
            </a:r>
            <a:r>
              <a:rPr lang="it-IT" dirty="0"/>
              <a:t>/ Traduttrice </a:t>
            </a:r>
            <a:endParaRPr lang="sr-Latn-RS" dirty="0" smtClean="0"/>
          </a:p>
          <a:p>
            <a:r>
              <a:rPr lang="it-IT" dirty="0" smtClean="0"/>
              <a:t>Responsabile </a:t>
            </a:r>
            <a:r>
              <a:rPr lang="it-IT" dirty="0"/>
              <a:t>delle risorse umane / Direttore HR </a:t>
            </a:r>
            <a:endParaRPr lang="sr-Latn-RS" dirty="0" smtClean="0"/>
          </a:p>
          <a:p>
            <a:r>
              <a:rPr lang="it-IT" dirty="0" smtClean="0"/>
              <a:t>Sviluppatore </a:t>
            </a:r>
            <a:r>
              <a:rPr lang="it-IT" dirty="0"/>
              <a:t>informatico </a:t>
            </a:r>
            <a:endParaRPr lang="sr-Latn-RS" dirty="0" smtClean="0"/>
          </a:p>
          <a:p>
            <a:r>
              <a:rPr lang="it-IT" dirty="0" smtClean="0"/>
              <a:t>Regista </a:t>
            </a:r>
            <a:r>
              <a:rPr lang="it-IT" dirty="0"/>
              <a:t>/ </a:t>
            </a:r>
            <a:r>
              <a:rPr lang="it-IT" dirty="0" smtClean="0"/>
              <a:t>Direttore</a:t>
            </a:r>
            <a:endParaRPr lang="sr-Latn-RS" dirty="0" smtClean="0"/>
          </a:p>
          <a:p>
            <a:r>
              <a:rPr lang="it-IT" dirty="0" smtClean="0"/>
              <a:t> </a:t>
            </a:r>
            <a:r>
              <a:rPr lang="it-IT" dirty="0"/>
              <a:t>Ingegnere del software Insegnante / Docente </a:t>
            </a:r>
            <a:endParaRPr lang="sr-Latn-RS" dirty="0" smtClean="0"/>
          </a:p>
          <a:p>
            <a:r>
              <a:rPr lang="it-IT" dirty="0" smtClean="0"/>
              <a:t>Poliziotto </a:t>
            </a:r>
            <a:r>
              <a:rPr lang="it-IT" dirty="0"/>
              <a:t>/ Agente di </a:t>
            </a:r>
            <a:r>
              <a:rPr lang="it-IT" dirty="0" smtClean="0"/>
              <a:t>polizia</a:t>
            </a:r>
            <a:endParaRPr lang="sr-Latn-RS" dirty="0" smtClean="0"/>
          </a:p>
          <a:p>
            <a:r>
              <a:rPr lang="it-IT" dirty="0" smtClean="0"/>
              <a:t> </a:t>
            </a:r>
            <a:r>
              <a:rPr lang="it-IT" dirty="0"/>
              <a:t>Infermiere / Infermiera </a:t>
            </a:r>
            <a:endParaRPr lang="sr-Latn-RS" dirty="0" smtClean="0"/>
          </a:p>
          <a:p>
            <a:r>
              <a:rPr lang="it-IT" dirty="0" smtClean="0"/>
              <a:t>Medico </a:t>
            </a:r>
            <a:r>
              <a:rPr lang="it-IT" dirty="0"/>
              <a:t>/ Dottoressa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866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8873" y="233218"/>
            <a:ext cx="10117569" cy="662709"/>
          </a:xfrm>
        </p:spPr>
        <p:txBody>
          <a:bodyPr>
            <a:normAutofit/>
          </a:bodyPr>
          <a:lstStyle/>
          <a:p>
            <a:pPr algn="l"/>
            <a:r>
              <a:rPr lang="sr-Latn-RS" sz="3600" dirty="0" smtClean="0"/>
              <a:t>Quanti hanni hai/ha? – Ho 25 anni.</a:t>
            </a:r>
            <a:endParaRPr lang="en-US" sz="3600" dirty="0"/>
          </a:p>
        </p:txBody>
      </p:sp>
      <p:pic>
        <p:nvPicPr>
          <p:cNvPr id="1026" name="Picture 2" descr="Numbers from 1 to 100 in Italian | Woodward Italia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7134" y="895927"/>
            <a:ext cx="5652048" cy="588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1082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 smtClean="0"/>
              <a:t>Professione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Sono </a:t>
            </a:r>
            <a:r>
              <a:rPr lang="it-IT" dirty="0"/>
              <a:t>un/una [professione</a:t>
            </a:r>
            <a:r>
              <a:rPr lang="it-IT" dirty="0" smtClean="0"/>
              <a:t>].</a:t>
            </a:r>
            <a:r>
              <a:rPr lang="sr-Latn-RS" dirty="0" smtClean="0"/>
              <a:t> </a:t>
            </a:r>
            <a:r>
              <a:rPr lang="it-IT" dirty="0" smtClean="0"/>
              <a:t>(</a:t>
            </a:r>
            <a:r>
              <a:rPr lang="it-IT" dirty="0"/>
              <a:t>Es. </a:t>
            </a:r>
            <a:r>
              <a:rPr lang="it-IT" dirty="0" smtClean="0"/>
              <a:t>Sono </a:t>
            </a:r>
            <a:r>
              <a:rPr lang="it-IT" dirty="0"/>
              <a:t>un insegnante</a:t>
            </a:r>
            <a:r>
              <a:rPr lang="it-IT" dirty="0" smtClean="0"/>
              <a:t>.)</a:t>
            </a:r>
            <a:endParaRPr lang="it-IT" dirty="0"/>
          </a:p>
          <a:p>
            <a:r>
              <a:rPr lang="it-IT" dirty="0" smtClean="0"/>
              <a:t>Lavoro </a:t>
            </a:r>
            <a:r>
              <a:rPr lang="it-IT" dirty="0"/>
              <a:t>come [professione</a:t>
            </a:r>
            <a:r>
              <a:rPr lang="it-IT" dirty="0" smtClean="0"/>
              <a:t>]. </a:t>
            </a:r>
            <a:r>
              <a:rPr lang="it-IT" dirty="0"/>
              <a:t>(Es. </a:t>
            </a:r>
            <a:r>
              <a:rPr lang="it-IT" dirty="0" smtClean="0"/>
              <a:t>Lavoro </a:t>
            </a:r>
            <a:r>
              <a:rPr lang="it-IT" dirty="0"/>
              <a:t>come avvocato</a:t>
            </a:r>
            <a:r>
              <a:rPr lang="it-IT" dirty="0" smtClean="0"/>
              <a:t>.)</a:t>
            </a:r>
            <a:endParaRPr lang="it-IT" dirty="0"/>
          </a:p>
          <a:p>
            <a:r>
              <a:rPr lang="it-IT" dirty="0" smtClean="0"/>
              <a:t>Mi </a:t>
            </a:r>
            <a:r>
              <a:rPr lang="it-IT" dirty="0"/>
              <a:t>occupo di [settore di lavoro</a:t>
            </a:r>
            <a:r>
              <a:rPr lang="it-IT" dirty="0" smtClean="0"/>
              <a:t>].</a:t>
            </a:r>
            <a:r>
              <a:rPr lang="sr-Latn-RS" dirty="0" smtClean="0"/>
              <a:t> </a:t>
            </a:r>
            <a:r>
              <a:rPr lang="it-IT" dirty="0" smtClean="0"/>
              <a:t>(</a:t>
            </a:r>
            <a:r>
              <a:rPr lang="it-IT" dirty="0"/>
              <a:t>Es. </a:t>
            </a:r>
            <a:r>
              <a:rPr lang="it-IT" dirty="0" smtClean="0"/>
              <a:t>Mi </a:t>
            </a:r>
            <a:r>
              <a:rPr lang="it-IT" dirty="0"/>
              <a:t>occupo di marketing</a:t>
            </a:r>
            <a:r>
              <a:rPr lang="it-IT" dirty="0" smtClean="0"/>
              <a:t>.)</a:t>
            </a:r>
            <a:endParaRPr lang="it-IT" dirty="0"/>
          </a:p>
          <a:p>
            <a:r>
              <a:rPr lang="it-IT" dirty="0" smtClean="0"/>
              <a:t>Sono </a:t>
            </a:r>
            <a:r>
              <a:rPr lang="it-IT" dirty="0"/>
              <a:t>impiegato/a presso [nome dell'azienda</a:t>
            </a:r>
            <a:r>
              <a:rPr lang="it-IT" dirty="0" smtClean="0"/>
              <a:t>]. </a:t>
            </a:r>
            <a:r>
              <a:rPr lang="it-IT" dirty="0"/>
              <a:t>(Es. </a:t>
            </a:r>
            <a:r>
              <a:rPr lang="it-IT" dirty="0" smtClean="0"/>
              <a:t>Sono </a:t>
            </a:r>
            <a:r>
              <a:rPr lang="it-IT" dirty="0"/>
              <a:t>impiegato presso ABC Company</a:t>
            </a:r>
            <a:r>
              <a:rPr lang="it-IT" dirty="0" smtClean="0"/>
              <a:t>.)</a:t>
            </a:r>
            <a:endParaRPr lang="it-IT" dirty="0"/>
          </a:p>
          <a:p>
            <a:r>
              <a:rPr lang="it-IT" dirty="0" smtClean="0"/>
              <a:t>Mi </a:t>
            </a:r>
            <a:r>
              <a:rPr lang="it-IT" dirty="0"/>
              <a:t>dedico a [attività specifica</a:t>
            </a:r>
            <a:r>
              <a:rPr lang="it-IT" dirty="0" smtClean="0"/>
              <a:t>].</a:t>
            </a:r>
            <a:r>
              <a:rPr lang="sr-Latn-RS" dirty="0" smtClean="0"/>
              <a:t> </a:t>
            </a:r>
            <a:r>
              <a:rPr lang="it-IT" dirty="0" smtClean="0"/>
              <a:t>(</a:t>
            </a:r>
            <a:r>
              <a:rPr lang="it-IT" dirty="0"/>
              <a:t>Es. </a:t>
            </a:r>
            <a:r>
              <a:rPr lang="it-IT" dirty="0" smtClean="0"/>
              <a:t>Mi </a:t>
            </a:r>
            <a:r>
              <a:rPr lang="it-IT" dirty="0"/>
              <a:t>dedico alla consulenza finanziaria</a:t>
            </a:r>
            <a:r>
              <a:rPr lang="it-IT" dirty="0" smtClean="0"/>
              <a:t>.)</a:t>
            </a:r>
            <a:endParaRPr lang="sr-Latn-RS" dirty="0"/>
          </a:p>
          <a:p>
            <a:r>
              <a:rPr lang="sr-Latn-RS" dirty="0" smtClean="0"/>
              <a:t>Facio il/la/l’ </a:t>
            </a:r>
            <a:r>
              <a:rPr lang="it-IT" dirty="0"/>
              <a:t>[professione].</a:t>
            </a:r>
            <a:r>
              <a:rPr lang="sr-Latn-RS" dirty="0"/>
              <a:t> </a:t>
            </a:r>
            <a:r>
              <a:rPr lang="sr-Latn-RS" dirty="0" smtClean="0"/>
              <a:t>(Es. Faccio l’insegnante.)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82648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 smtClean="0"/>
              <a:t>Presentare la nostra azienda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La nostra azienda è un leader nel settore [settore di riferimento] e offriamo soluzioni innovative per [obiettivo specifico].</a:t>
            </a:r>
          </a:p>
          <a:p>
            <a:r>
              <a:rPr lang="it-IT" dirty="0"/>
              <a:t>Siamo un'azienda specializzata in [area di competenza] e ci concentriamo su [valore distintivo dell'azienda].</a:t>
            </a:r>
          </a:p>
          <a:p>
            <a:r>
              <a:rPr lang="it-IT" dirty="0"/>
              <a:t>L'azienda che rappresento è rinomata per la qualità dei suoi prodotti/servizi nel campo [settore di specializzazione].</a:t>
            </a:r>
          </a:p>
          <a:p>
            <a:r>
              <a:rPr lang="it-IT" dirty="0"/>
              <a:t>Siamo una società con una solida esperienza nel fornire [tipologia di prodotti/servizi] a clienti in tutto il mondo.</a:t>
            </a:r>
          </a:p>
        </p:txBody>
      </p:sp>
    </p:spTree>
    <p:extLst>
      <p:ext uri="{BB962C8B-B14F-4D97-AF65-F5344CB8AC3E}">
        <p14:creationId xmlns:p14="http://schemas.microsoft.com/office/powerpoint/2010/main" val="26488837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 smtClean="0"/>
              <a:t>Presentare la nostra azienda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La nostra azienda si distingue per l'innovazione e l'attenzione al cliente nel [settore di riferimento].</a:t>
            </a:r>
          </a:p>
          <a:p>
            <a:r>
              <a:rPr lang="it-IT" dirty="0" smtClean="0"/>
              <a:t>Operiamo nel mercato [settore di riferimento] da [numero di anni] anni, offrendo soluzioni su misura per le esigenze dei nostri clienti.</a:t>
            </a:r>
          </a:p>
          <a:p>
            <a:r>
              <a:rPr lang="it-IT" dirty="0" smtClean="0"/>
              <a:t>Siamo orgogliosi di far parte di un gruppo di aziende che si occupa di [area di business] e che ha ottenuto importanti risultati nel settore.</a:t>
            </a:r>
          </a:p>
          <a:p>
            <a:r>
              <a:rPr lang="it-IT" dirty="0" smtClean="0"/>
              <a:t>La nostra azienda si contraddistingue per la sua visione strategica, l'eccellenza operativa e l'impegno per la soddisfazione del cliente.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7609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10000"/>
          </a:bodyPr>
          <a:lstStyle/>
          <a:p>
            <a:r>
              <a:rPr lang="it-IT" dirty="0"/>
              <a:t>I verbi essere e avere</a:t>
            </a:r>
            <a:endParaRPr lang="en-US" dirty="0"/>
          </a:p>
          <a:p>
            <a:endParaRPr lang="en-US" dirty="0"/>
          </a:p>
          <a:p>
            <a:r>
              <a:rPr lang="it-IT" dirty="0"/>
              <a:t>ESSERE</a:t>
            </a:r>
            <a:endParaRPr lang="en-US" dirty="0"/>
          </a:p>
          <a:p>
            <a:pPr lvl="0"/>
            <a:r>
              <a:rPr lang="it-IT" dirty="0"/>
              <a:t>Io sono		1. Noi siamo	</a:t>
            </a:r>
            <a:endParaRPr lang="en-US" dirty="0"/>
          </a:p>
          <a:p>
            <a:pPr lvl="0"/>
            <a:r>
              <a:rPr lang="it-IT" dirty="0"/>
              <a:t>Tu sei			2. Voi siete</a:t>
            </a:r>
            <a:endParaRPr lang="en-US" dirty="0"/>
          </a:p>
          <a:p>
            <a:pPr lvl="0"/>
            <a:r>
              <a:rPr lang="it-IT" dirty="0"/>
              <a:t>Lui/lei/Lei è		3. Loro sono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sr-Latn-RS" dirty="0" smtClean="0"/>
          </a:p>
          <a:p>
            <a:r>
              <a:rPr lang="it-IT" dirty="0" smtClean="0"/>
              <a:t>AVERE</a:t>
            </a:r>
            <a:endParaRPr lang="en-US" dirty="0"/>
          </a:p>
          <a:p>
            <a:pPr lvl="0"/>
            <a:r>
              <a:rPr lang="it-IT" dirty="0"/>
              <a:t>Ho 			1. abbiamo</a:t>
            </a:r>
            <a:endParaRPr lang="en-US" dirty="0"/>
          </a:p>
          <a:p>
            <a:pPr lvl="0"/>
            <a:r>
              <a:rPr lang="it-IT" dirty="0"/>
              <a:t>Hai 			2. avete</a:t>
            </a:r>
            <a:endParaRPr lang="en-US" dirty="0"/>
          </a:p>
          <a:p>
            <a:pPr lvl="0"/>
            <a:r>
              <a:rPr lang="it-IT" dirty="0"/>
              <a:t>Ha			3. Hanno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4327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7680695"/>
              </p:ext>
            </p:extLst>
          </p:nvPr>
        </p:nvGraphicFramePr>
        <p:xfrm>
          <a:off x="2429163" y="2133601"/>
          <a:ext cx="7979281" cy="33044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5058">
                  <a:extLst>
                    <a:ext uri="{9D8B030D-6E8A-4147-A177-3AD203B41FA5}">
                      <a16:colId xmlns:a16="http://schemas.microsoft.com/office/drawing/2014/main" val="1600026262"/>
                    </a:ext>
                  </a:extLst>
                </a:gridCol>
                <a:gridCol w="1794678">
                  <a:extLst>
                    <a:ext uri="{9D8B030D-6E8A-4147-A177-3AD203B41FA5}">
                      <a16:colId xmlns:a16="http://schemas.microsoft.com/office/drawing/2014/main" val="4049358136"/>
                    </a:ext>
                  </a:extLst>
                </a:gridCol>
                <a:gridCol w="2190564">
                  <a:extLst>
                    <a:ext uri="{9D8B030D-6E8A-4147-A177-3AD203B41FA5}">
                      <a16:colId xmlns:a16="http://schemas.microsoft.com/office/drawing/2014/main" val="2863650125"/>
                    </a:ext>
                  </a:extLst>
                </a:gridCol>
                <a:gridCol w="2128981">
                  <a:extLst>
                    <a:ext uri="{9D8B030D-6E8A-4147-A177-3AD203B41FA5}">
                      <a16:colId xmlns:a16="http://schemas.microsoft.com/office/drawing/2014/main" val="1066466286"/>
                    </a:ext>
                  </a:extLst>
                </a:gridCol>
              </a:tblGrid>
              <a:tr h="7489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en-US" sz="1200">
                          <a:effectLst/>
                        </a:rPr>
                        <a:t>Verbi in -ARE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en-US" sz="1200">
                          <a:effectLst/>
                        </a:rPr>
                        <a:t>Verbi in -ERE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it-IT" sz="1200">
                          <a:effectLst/>
                        </a:rPr>
                        <a:t>Verbi in –IRE (come «partire»)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it-IT" sz="1200">
                          <a:effectLst/>
                        </a:rPr>
                        <a:t>Verbi in –IRE (come «finire, capire»)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165809214"/>
                  </a:ext>
                </a:extLst>
              </a:tr>
              <a:tr h="25554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-o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-i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-a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–iamo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–ate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-ano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-o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-i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-e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–iamo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–ete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–ono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-o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-i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-e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–iamo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–ite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–ono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 dirty="0">
                          <a:effectLst/>
                        </a:rPr>
                        <a:t>–isco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 dirty="0">
                          <a:effectLst/>
                        </a:rPr>
                        <a:t>–isci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 dirty="0">
                          <a:effectLst/>
                        </a:rPr>
                        <a:t>–isce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 dirty="0">
                          <a:effectLst/>
                        </a:rPr>
                        <a:t>–iamo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 dirty="0">
                          <a:effectLst/>
                        </a:rPr>
                        <a:t>–ite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 dirty="0">
                          <a:effectLst/>
                        </a:rPr>
                        <a:t>–iscono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2857442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1985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 smtClean="0"/>
              <a:t>O predavateljici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/>
              <a:t>Miona Dinić, anglistka in italijanistka, dipl. (UN)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/>
              <a:t>Zaključuje magistrski študij anglistike in italijanistike na Filozofski fakulteti v Ljubljani</a:t>
            </a:r>
          </a:p>
          <a:p>
            <a:r>
              <a:rPr lang="sl-SI" dirty="0"/>
              <a:t>Dolgoletne izkušnje s poučevanjem angleškega, italijanskega in srbskega jezika</a:t>
            </a:r>
          </a:p>
          <a:p>
            <a:r>
              <a:rPr lang="sl-SI" dirty="0"/>
              <a:t>Prevajalka za podjetje Oral History Kosovo</a:t>
            </a:r>
          </a:p>
        </p:txBody>
      </p:sp>
    </p:spTree>
    <p:extLst>
      <p:ext uri="{BB962C8B-B14F-4D97-AF65-F5344CB8AC3E}">
        <p14:creationId xmlns:p14="http://schemas.microsoft.com/office/powerpoint/2010/main" val="28729424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Esempio di </a:t>
            </a:r>
            <a:r>
              <a:rPr lang="it-IT" u="sng" dirty="0"/>
              <a:t>verbo regolare</a:t>
            </a:r>
            <a:r>
              <a:rPr lang="it-IT" dirty="0"/>
              <a:t> in </a:t>
            </a:r>
            <a:r>
              <a:rPr lang="it-IT" b="1" dirty="0"/>
              <a:t>-ARE</a:t>
            </a:r>
            <a:r>
              <a:rPr lang="it-IT" dirty="0"/>
              <a:t>:</a:t>
            </a:r>
            <a:endParaRPr lang="en-US" dirty="0"/>
          </a:p>
          <a:p>
            <a:r>
              <a:rPr lang="it-IT" b="1" dirty="0"/>
              <a:t>CANTARE</a:t>
            </a:r>
            <a:endParaRPr lang="en-US" dirty="0"/>
          </a:p>
          <a:p>
            <a:r>
              <a:rPr lang="it-IT" dirty="0"/>
              <a:t>Io canto</a:t>
            </a:r>
            <a:endParaRPr lang="en-US" dirty="0"/>
          </a:p>
          <a:p>
            <a:r>
              <a:rPr lang="it-IT" dirty="0"/>
              <a:t>Tu canti</a:t>
            </a:r>
            <a:endParaRPr lang="en-US" dirty="0"/>
          </a:p>
          <a:p>
            <a:r>
              <a:rPr lang="it-IT" dirty="0"/>
              <a:t>Lui/lei canta</a:t>
            </a:r>
            <a:endParaRPr lang="en-US" dirty="0"/>
          </a:p>
          <a:p>
            <a:r>
              <a:rPr lang="it-IT" dirty="0"/>
              <a:t>Noi cantiamo</a:t>
            </a:r>
            <a:endParaRPr lang="en-US" dirty="0"/>
          </a:p>
          <a:p>
            <a:r>
              <a:rPr lang="it-IT" dirty="0"/>
              <a:t>Voi cantate</a:t>
            </a:r>
            <a:endParaRPr lang="en-US" dirty="0"/>
          </a:p>
          <a:p>
            <a:r>
              <a:rPr lang="it-IT" dirty="0"/>
              <a:t>Loro cantano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1301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Esempio di </a:t>
            </a:r>
            <a:r>
              <a:rPr lang="it-IT" u="sng" dirty="0"/>
              <a:t>verbo regolare</a:t>
            </a:r>
            <a:r>
              <a:rPr lang="it-IT" dirty="0"/>
              <a:t> in </a:t>
            </a:r>
            <a:r>
              <a:rPr lang="it-IT" b="1" dirty="0"/>
              <a:t>-ERE</a:t>
            </a:r>
            <a:r>
              <a:rPr lang="it-IT" dirty="0"/>
              <a:t>:</a:t>
            </a:r>
            <a:endParaRPr lang="en-US" dirty="0"/>
          </a:p>
          <a:p>
            <a:r>
              <a:rPr lang="it-IT" b="1" dirty="0"/>
              <a:t>SCRIVERE</a:t>
            </a:r>
            <a:endParaRPr lang="en-US" dirty="0"/>
          </a:p>
          <a:p>
            <a:r>
              <a:rPr lang="it-IT" dirty="0"/>
              <a:t>Io scrivo</a:t>
            </a:r>
            <a:endParaRPr lang="en-US" dirty="0"/>
          </a:p>
          <a:p>
            <a:r>
              <a:rPr lang="it-IT" dirty="0"/>
              <a:t>Tu scrivi</a:t>
            </a:r>
            <a:endParaRPr lang="en-US" dirty="0"/>
          </a:p>
          <a:p>
            <a:r>
              <a:rPr lang="it-IT" dirty="0"/>
              <a:t>Lui/lei scrive</a:t>
            </a:r>
            <a:endParaRPr lang="en-US" dirty="0"/>
          </a:p>
          <a:p>
            <a:r>
              <a:rPr lang="it-IT" dirty="0"/>
              <a:t>Noi scriviamo</a:t>
            </a:r>
            <a:endParaRPr lang="en-US" dirty="0"/>
          </a:p>
          <a:p>
            <a:r>
              <a:rPr lang="it-IT" dirty="0"/>
              <a:t>Voi scrivete</a:t>
            </a:r>
            <a:endParaRPr lang="en-US" dirty="0"/>
          </a:p>
          <a:p>
            <a:r>
              <a:rPr lang="it-IT" dirty="0"/>
              <a:t>Loro scrivono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0519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0571246"/>
              </p:ext>
            </p:extLst>
          </p:nvPr>
        </p:nvGraphicFramePr>
        <p:xfrm>
          <a:off x="2216728" y="2105891"/>
          <a:ext cx="7683716" cy="32417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41858">
                  <a:extLst>
                    <a:ext uri="{9D8B030D-6E8A-4147-A177-3AD203B41FA5}">
                      <a16:colId xmlns:a16="http://schemas.microsoft.com/office/drawing/2014/main" val="1301403011"/>
                    </a:ext>
                  </a:extLst>
                </a:gridCol>
                <a:gridCol w="3841858">
                  <a:extLst>
                    <a:ext uri="{9D8B030D-6E8A-4147-A177-3AD203B41FA5}">
                      <a16:colId xmlns:a16="http://schemas.microsoft.com/office/drawing/2014/main" val="3777079288"/>
                    </a:ext>
                  </a:extLst>
                </a:gridCol>
              </a:tblGrid>
              <a:tr h="4881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en-US" sz="1200">
                          <a:effectLst/>
                        </a:rPr>
                        <a:t>PARTIRE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en-US" sz="1200">
                          <a:effectLst/>
                        </a:rPr>
                        <a:t>FINIRE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685248262"/>
                  </a:ext>
                </a:extLst>
              </a:tr>
              <a:tr h="275360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it-IT" sz="1200">
                          <a:effectLst/>
                        </a:rPr>
                        <a:t>Io parto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Tu parti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Lui/lei parte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Noi partiamo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Voi partite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>
                          <a:effectLst/>
                        </a:rPr>
                        <a:t>Loro partono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Io finisco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 dirty="0">
                          <a:effectLst/>
                        </a:rPr>
                        <a:t>Tu finisci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 dirty="0">
                          <a:effectLst/>
                        </a:rPr>
                        <a:t>Lui/lei finisce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 dirty="0">
                          <a:effectLst/>
                        </a:rPr>
                        <a:t>Noi finiamo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 dirty="0">
                          <a:effectLst/>
                        </a:rPr>
                        <a:t>Voi finite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it-IT" sz="1200" dirty="0">
                          <a:effectLst/>
                        </a:rPr>
                        <a:t>Loro finiscono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1196765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27268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041400"/>
          </a:xfrm>
        </p:spPr>
        <p:txBody>
          <a:bodyPr/>
          <a:lstStyle/>
          <a:p>
            <a:pPr algn="l"/>
            <a:r>
              <a:rPr lang="sr-Latn-RS" dirty="0" smtClean="0"/>
              <a:t>Vistatore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087419"/>
            <a:ext cx="10018713" cy="3703782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Buongiorno</a:t>
            </a:r>
            <a:r>
              <a:rPr lang="it-IT" dirty="0"/>
              <a:t>, benvenuto/a presso la nostra azienda. Sono [nome] e sarò il tuo punto di riferimento durante la visita</a:t>
            </a:r>
            <a:r>
              <a:rPr lang="it-IT" dirty="0" smtClean="0"/>
              <a:t>.</a:t>
            </a:r>
            <a:endParaRPr lang="it-IT" dirty="0"/>
          </a:p>
          <a:p>
            <a:r>
              <a:rPr lang="it-IT" dirty="0" smtClean="0"/>
              <a:t>Piacere </a:t>
            </a:r>
            <a:r>
              <a:rPr lang="it-IT" dirty="0"/>
              <a:t>di conoscerla. Sono [nome], responsabile dell'accoglienza. Se hai bisogno di qualcosa durante la tua visita, sarò qui per assisterti</a:t>
            </a:r>
            <a:r>
              <a:rPr lang="it-IT" dirty="0" smtClean="0"/>
              <a:t>.</a:t>
            </a:r>
            <a:endParaRPr lang="it-IT" dirty="0"/>
          </a:p>
          <a:p>
            <a:r>
              <a:rPr lang="it-IT" dirty="0" smtClean="0"/>
              <a:t>Benvenuto/a </a:t>
            </a:r>
            <a:r>
              <a:rPr lang="it-IT" dirty="0"/>
              <a:t>nel nostro ufficio. Sono [nome], il direttore [o ruolo professionale]. Se hai domande o hai bisogno di assistenza, non esitare a chiedere</a:t>
            </a:r>
            <a:r>
              <a:rPr lang="it-IT" dirty="0" smtClean="0"/>
              <a:t>.</a:t>
            </a:r>
            <a:endParaRPr lang="it-IT" dirty="0"/>
          </a:p>
          <a:p>
            <a:r>
              <a:rPr lang="it-IT" dirty="0" smtClean="0"/>
              <a:t>Siamo </a:t>
            </a:r>
            <a:r>
              <a:rPr lang="it-IT" dirty="0"/>
              <a:t>lieti di averti qui oggi. </a:t>
            </a:r>
            <a:r>
              <a:rPr lang="it-IT" dirty="0" smtClean="0"/>
              <a:t>Se </a:t>
            </a:r>
            <a:r>
              <a:rPr lang="it-IT" dirty="0"/>
              <a:t>ci sono informazioni specifiche che desideri o se posso esserti d'aiuto in qualche modo, fammelo sapere</a:t>
            </a:r>
            <a:r>
              <a:rPr lang="it-IT" dirty="0" smtClean="0"/>
              <a:t>.</a:t>
            </a:r>
            <a:endParaRPr lang="it-IT" dirty="0"/>
          </a:p>
          <a:p>
            <a:r>
              <a:rPr lang="it-IT" dirty="0" smtClean="0"/>
              <a:t>Un </a:t>
            </a:r>
            <a:r>
              <a:rPr lang="it-IT" dirty="0"/>
              <a:t>caloroso benvenuto al nostro ufficio. </a:t>
            </a:r>
            <a:r>
              <a:rPr lang="it-IT" dirty="0" smtClean="0"/>
              <a:t>Se </a:t>
            </a:r>
            <a:r>
              <a:rPr lang="it-IT" dirty="0"/>
              <a:t>ci sono domande o richieste particolari che hai, non esitare a chiederle durante la tua visita</a:t>
            </a:r>
            <a:r>
              <a:rPr lang="it-IT" dirty="0" smtClean="0"/>
              <a:t>.</a:t>
            </a:r>
            <a:endParaRPr lang="it-IT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6342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 smtClean="0"/>
              <a:t>Scusi, pu</a:t>
            </a:r>
            <a:r>
              <a:rPr lang="it-IT" dirty="0" smtClean="0"/>
              <a:t>ò ripetere?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Mi scuso, puoi/could potresti ripetere il tuo </a:t>
            </a:r>
            <a:r>
              <a:rPr lang="it-IT" dirty="0" smtClean="0"/>
              <a:t>nome/cognome?</a:t>
            </a:r>
          </a:p>
          <a:p>
            <a:r>
              <a:rPr lang="it-IT" dirty="0" smtClean="0"/>
              <a:t> </a:t>
            </a:r>
            <a:r>
              <a:rPr lang="it-IT" dirty="0"/>
              <a:t>Scusa, non ho capito il tuo nome. Puoi ripeterlo? </a:t>
            </a:r>
            <a:endParaRPr lang="it-IT" dirty="0" smtClean="0"/>
          </a:p>
          <a:p>
            <a:r>
              <a:rPr lang="it-IT" dirty="0" smtClean="0"/>
              <a:t>Potresti </a:t>
            </a:r>
            <a:r>
              <a:rPr lang="it-IT" dirty="0"/>
              <a:t>fare </a:t>
            </a:r>
            <a:r>
              <a:rPr lang="it-IT" dirty="0" smtClean="0"/>
              <a:t>il compitazione del </a:t>
            </a:r>
            <a:r>
              <a:rPr lang="it-IT" dirty="0"/>
              <a:t>tuo nome, per favore? </a:t>
            </a:r>
            <a:endParaRPr lang="it-IT" dirty="0" smtClean="0"/>
          </a:p>
          <a:p>
            <a:r>
              <a:rPr lang="it-IT" dirty="0" smtClean="0"/>
              <a:t>Come </a:t>
            </a:r>
            <a:r>
              <a:rPr lang="it-IT" dirty="0"/>
              <a:t>si fa </a:t>
            </a:r>
            <a:r>
              <a:rPr lang="it-IT" dirty="0" smtClean="0"/>
              <a:t>il compitazione del tuo nome? </a:t>
            </a:r>
            <a:r>
              <a:rPr lang="it-IT" dirty="0"/>
              <a:t>/ Come si </a:t>
            </a:r>
            <a:r>
              <a:rPr lang="it-IT" dirty="0" smtClean="0"/>
              <a:t>pronuncia?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1259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dirty="0" smtClean="0"/>
              <a:t>Complimenti</a:t>
            </a:r>
            <a:br>
              <a:rPr lang="it-IT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Sta davvero bene! </a:t>
            </a:r>
            <a:endParaRPr lang="it-IT" dirty="0" smtClean="0"/>
          </a:p>
          <a:p>
            <a:r>
              <a:rPr lang="it-IT" dirty="0" smtClean="0"/>
              <a:t>È </a:t>
            </a:r>
            <a:r>
              <a:rPr lang="it-IT" dirty="0"/>
              <a:t>bello rivederlo... </a:t>
            </a:r>
            <a:endParaRPr lang="it-IT" dirty="0" smtClean="0"/>
          </a:p>
          <a:p>
            <a:r>
              <a:rPr lang="it-IT" dirty="0" smtClean="0"/>
              <a:t>Gli/Le </a:t>
            </a:r>
            <a:r>
              <a:rPr lang="it-IT" dirty="0"/>
              <a:t>piace davvero il suo</a:t>
            </a:r>
            <a:r>
              <a:rPr lang="it-IT" dirty="0" smtClean="0"/>
              <a:t>... </a:t>
            </a:r>
            <a:r>
              <a:rPr lang="it-IT" dirty="0"/>
              <a:t>Dove li/le ha presi? </a:t>
            </a:r>
            <a:endParaRPr lang="it-IT" dirty="0" smtClean="0"/>
          </a:p>
          <a:p>
            <a:r>
              <a:rPr lang="it-IT" dirty="0" smtClean="0"/>
              <a:t>A </a:t>
            </a:r>
            <a:r>
              <a:rPr lang="it-IT" dirty="0"/>
              <a:t>proposito, ha fatto un ottimo lavoro nella riunione/nella presentazione online! </a:t>
            </a:r>
            <a:endParaRPr lang="it-IT" dirty="0" smtClean="0"/>
          </a:p>
          <a:p>
            <a:r>
              <a:rPr lang="it-IT" dirty="0" smtClean="0"/>
              <a:t>Complimenti </a:t>
            </a:r>
            <a:r>
              <a:rPr lang="it-IT" dirty="0"/>
              <a:t>per il suo brillante progetto! </a:t>
            </a:r>
            <a:endParaRPr lang="it-IT" dirty="0" smtClean="0"/>
          </a:p>
          <a:p>
            <a:r>
              <a:rPr lang="it-IT" dirty="0" smtClean="0"/>
              <a:t>Ha </a:t>
            </a:r>
            <a:r>
              <a:rPr lang="it-IT" dirty="0"/>
              <a:t>uno stile di presentazione fantastico! Sa davvero come catturare l'attenzione del pubblico!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7629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685801"/>
            <a:ext cx="10018713" cy="51054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/>
              <a:t>Buongiorno a </a:t>
            </a:r>
            <a:r>
              <a:rPr lang="it-IT" dirty="0" smtClean="0"/>
              <a:t>tutti, mi </a:t>
            </a:r>
            <a:r>
              <a:rPr lang="it-IT" dirty="0"/>
              <a:t>chiamo Francesco Matteotti e sono lieto di essere qui oggi per presentarmi e condividere con voi il mio lavoro e la mia azienda. Sono un uomo d'affari con una grande passione per il settore della consulenza aziendale.</a:t>
            </a:r>
          </a:p>
          <a:p>
            <a:pPr marL="0" indent="0">
              <a:buNone/>
            </a:pPr>
            <a:r>
              <a:rPr lang="it-IT" dirty="0"/>
              <a:t>Lavoro come consulente presso l'azienda ABC, dove mi occupo di fornire supporto strategico alle imprese. Il mio ruolo consiste nel collaborare con i clienti per identificare le loro sfide e sviluppare soluzioni personalizzate che li aiutino a raggiungere i loro obiettivi di crescita.</a:t>
            </a:r>
          </a:p>
          <a:p>
            <a:pPr marL="0" indent="0">
              <a:buNone/>
            </a:pPr>
            <a:r>
              <a:rPr lang="it-IT" dirty="0"/>
              <a:t>L'azienda ABC è un leader nel settore della consulenza aziendale, con una vasta esperienza nell'aiutare le imprese a migliorare le loro prestazioni. Offriamo servizi di consulenza su diverse aree, come la gestione finanziaria, lo sviluppo delle risorse umane e la strategia aziendale.</a:t>
            </a:r>
          </a:p>
          <a:p>
            <a:pPr marL="0" indent="0">
              <a:buNone/>
            </a:pPr>
            <a:r>
              <a:rPr lang="it-IT" dirty="0" smtClean="0"/>
              <a:t>Siamo </a:t>
            </a:r>
            <a:r>
              <a:rPr lang="it-IT" dirty="0"/>
              <a:t>una squadra di professionisti dedicati e competenti, pronti a fornire assistenza personalizzata ai nostri clienti. Mettiamo al primo posto la soddisfazione del cliente e ci impegniamo a offrire soluzioni innovative e orientate ai risultati.</a:t>
            </a:r>
          </a:p>
          <a:p>
            <a:pPr marL="0" indent="0">
              <a:buNone/>
            </a:pPr>
            <a:r>
              <a:rPr lang="it-IT" dirty="0"/>
              <a:t>Ringrazio tutti voi per avermi dato l'opportunità di presentarmi e di condividere il mio lavoro e la mia azienda con voi. Sono a disposizione per ulteriori informazioni o domande.</a:t>
            </a:r>
          </a:p>
          <a:p>
            <a:pPr marL="0" indent="0">
              <a:buNone/>
            </a:pPr>
            <a:r>
              <a:rPr lang="it-IT" dirty="0"/>
              <a:t>Grazie e buona giornata a tutti.</a:t>
            </a:r>
          </a:p>
        </p:txBody>
      </p:sp>
    </p:spTree>
    <p:extLst>
      <p:ext uri="{BB962C8B-B14F-4D97-AF65-F5344CB8AC3E}">
        <p14:creationId xmlns:p14="http://schemas.microsoft.com/office/powerpoint/2010/main" val="11588463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dirty="0" smtClean="0"/>
              <a:t>«Small talk»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Buongiorno! Come è andata la tua giornata finora</a:t>
            </a:r>
            <a:r>
              <a:rPr lang="it-IT" dirty="0" smtClean="0"/>
              <a:t>?</a:t>
            </a:r>
            <a:endParaRPr lang="it-IT" dirty="0"/>
          </a:p>
          <a:p>
            <a:r>
              <a:rPr lang="it-IT" dirty="0" smtClean="0"/>
              <a:t>Hai </a:t>
            </a:r>
            <a:r>
              <a:rPr lang="it-IT" dirty="0"/>
              <a:t>avuto qualche progetto interessante di recente</a:t>
            </a:r>
            <a:r>
              <a:rPr lang="it-IT" dirty="0" smtClean="0"/>
              <a:t>?</a:t>
            </a:r>
            <a:endParaRPr lang="it-IT" dirty="0"/>
          </a:p>
          <a:p>
            <a:r>
              <a:rPr lang="it-IT" dirty="0" smtClean="0"/>
              <a:t>Che </a:t>
            </a:r>
            <a:r>
              <a:rPr lang="it-IT" dirty="0"/>
              <a:t>ne pensi dell'ultimo evento/conferenza a cui hai partecipato</a:t>
            </a:r>
            <a:r>
              <a:rPr lang="it-IT" dirty="0" smtClean="0"/>
              <a:t>?</a:t>
            </a:r>
            <a:endParaRPr lang="it-IT" dirty="0"/>
          </a:p>
          <a:p>
            <a:r>
              <a:rPr lang="it-IT" dirty="0" smtClean="0"/>
              <a:t>Hai </a:t>
            </a:r>
            <a:r>
              <a:rPr lang="it-IT" dirty="0"/>
              <a:t>qualche pianificazione per il fine settimana? Sarà bello rilassarsi dopo una settimana intensa</a:t>
            </a:r>
            <a:r>
              <a:rPr lang="it-IT" dirty="0" smtClean="0"/>
              <a:t>.</a:t>
            </a:r>
            <a:endParaRPr lang="it-IT" dirty="0"/>
          </a:p>
          <a:p>
            <a:r>
              <a:rPr lang="it-IT" dirty="0" smtClean="0"/>
              <a:t>Hai </a:t>
            </a:r>
            <a:r>
              <a:rPr lang="it-IT" dirty="0"/>
              <a:t>letto qualche libro o visto un film interessante di recente? Mi piacerebbe avere delle raccomandazioni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911452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dirty="0"/>
              <a:t>«Small talk»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Come stanno andando le cose nel tuo settore di competenza? Ci sono nuove tendenze o sfide che stai affrontando</a:t>
            </a:r>
            <a:r>
              <a:rPr lang="it-IT" dirty="0" smtClean="0"/>
              <a:t>?</a:t>
            </a:r>
            <a:endParaRPr lang="it-IT" dirty="0"/>
          </a:p>
          <a:p>
            <a:r>
              <a:rPr lang="it-IT" dirty="0" smtClean="0"/>
              <a:t>Hai </a:t>
            </a:r>
            <a:r>
              <a:rPr lang="it-IT" dirty="0"/>
              <a:t>avuto l'opportunità di incontrare qualche nuovo collega o partner di business di recente</a:t>
            </a:r>
            <a:r>
              <a:rPr lang="it-IT" dirty="0" smtClean="0"/>
              <a:t>?</a:t>
            </a:r>
            <a:endParaRPr lang="it-IT" dirty="0"/>
          </a:p>
          <a:p>
            <a:r>
              <a:rPr lang="it-IT" dirty="0" smtClean="0"/>
              <a:t>Hai </a:t>
            </a:r>
            <a:r>
              <a:rPr lang="it-IT" dirty="0"/>
              <a:t>qualche viaggio di lavoro previsto? Sono sempre curioso di scoprire nuovi luoghi durante i viaggi di lavoro</a:t>
            </a:r>
            <a:r>
              <a:rPr lang="it-IT" dirty="0" smtClean="0"/>
              <a:t>.</a:t>
            </a:r>
            <a:endParaRPr lang="it-IT" dirty="0"/>
          </a:p>
          <a:p>
            <a:r>
              <a:rPr lang="it-IT" dirty="0" smtClean="0"/>
              <a:t>Hai </a:t>
            </a:r>
            <a:r>
              <a:rPr lang="it-IT" dirty="0"/>
              <a:t>provato qualche nuovo ristorante o caffetteria nella zona? Mi piacerebbe scoprire posti interessanti per i pranzi di lavoro</a:t>
            </a:r>
            <a:r>
              <a:rPr lang="it-IT" dirty="0" smtClean="0"/>
              <a:t>.</a:t>
            </a:r>
            <a:endParaRPr lang="it-IT" dirty="0"/>
          </a:p>
          <a:p>
            <a:r>
              <a:rPr lang="it-IT" dirty="0" smtClean="0"/>
              <a:t>Come </a:t>
            </a:r>
            <a:r>
              <a:rPr lang="it-IT" dirty="0"/>
              <a:t>affronti il bilanciamento tra lavoro e vita privata? Hai qualche consiglio per gestire al meglio le due sfere?</a:t>
            </a:r>
          </a:p>
        </p:txBody>
      </p:sp>
    </p:spTree>
    <p:extLst>
      <p:ext uri="{BB962C8B-B14F-4D97-AF65-F5344CB8AC3E}">
        <p14:creationId xmlns:p14="http://schemas.microsoft.com/office/powerpoint/2010/main" val="35356313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dirty="0" smtClean="0"/>
              <a:t>Prenotare un incontro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Vorrei prenotare un incontro di lavoro per discutere [argomento].</a:t>
            </a:r>
          </a:p>
          <a:p>
            <a:r>
              <a:rPr lang="it-IT" dirty="0"/>
              <a:t>Sarebbe possibile fissare un'appuntamento per una riunione la prossima settimana?</a:t>
            </a:r>
          </a:p>
          <a:p>
            <a:r>
              <a:rPr lang="it-IT" dirty="0"/>
              <a:t>Mi piacerebbe organizzare un incontro con te per parlare di [argomento].</a:t>
            </a:r>
          </a:p>
          <a:p>
            <a:r>
              <a:rPr lang="it-IT" dirty="0"/>
              <a:t>Potremmo programmare una riunione per discutere dei dettagli del progetto?</a:t>
            </a:r>
          </a:p>
          <a:p>
            <a:r>
              <a:rPr lang="it-IT" dirty="0"/>
              <a:t>Vorrei fissare un appuntamento per discutere delle opportunità di collaborazione.</a:t>
            </a:r>
          </a:p>
        </p:txBody>
      </p:sp>
    </p:spTree>
    <p:extLst>
      <p:ext uri="{BB962C8B-B14F-4D97-AF65-F5344CB8AC3E}">
        <p14:creationId xmlns:p14="http://schemas.microsoft.com/office/powerpoint/2010/main" val="2460302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61" r="2671"/>
          <a:stretch/>
        </p:blipFill>
        <p:spPr bwMode="auto">
          <a:xfrm>
            <a:off x="2510498" y="1562099"/>
            <a:ext cx="7966338" cy="347673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134987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t-IT" dirty="0" smtClean="0"/>
              <a:t>Prenotare un incontro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Potresti trovare un momento nella tua agenda per un incontro?</a:t>
            </a:r>
          </a:p>
          <a:p>
            <a:r>
              <a:rPr lang="it-IT" dirty="0"/>
              <a:t>Mi piacerebbe organizzare una riunione con il tuo team per valutare le nostre opzioni.</a:t>
            </a:r>
          </a:p>
          <a:p>
            <a:r>
              <a:rPr lang="it-IT" dirty="0"/>
              <a:t>Vorrei prenotare un incontro di lavoro per esaminare il nostro piano di azione.</a:t>
            </a:r>
          </a:p>
          <a:p>
            <a:r>
              <a:rPr lang="it-IT" dirty="0"/>
              <a:t>Potremmo organizzare un meeting per definire le linee guida del progetto.</a:t>
            </a:r>
          </a:p>
          <a:p>
            <a:r>
              <a:rPr lang="it-IT" dirty="0"/>
              <a:t>Sarebbe possibile fissare una data e un'ora per una riunione di lavoro?</a:t>
            </a:r>
          </a:p>
        </p:txBody>
      </p:sp>
    </p:spTree>
    <p:extLst>
      <p:ext uri="{BB962C8B-B14F-4D97-AF65-F5344CB8AC3E}">
        <p14:creationId xmlns:p14="http://schemas.microsoft.com/office/powerpoint/2010/main" val="40695994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075872"/>
            <a:ext cx="10018713" cy="3124201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Luca: Ciao Maria, benvenuta nel nostro team! Sono Luca, felice di averti qui con noi.</a:t>
            </a:r>
          </a:p>
          <a:p>
            <a:r>
              <a:rPr lang="it-IT" dirty="0"/>
              <a:t>Maria: Grazie Luca, sono entusiasta di far parte del team!</a:t>
            </a:r>
          </a:p>
          <a:p>
            <a:r>
              <a:rPr lang="it-IT" dirty="0"/>
              <a:t>Luca: Ti presento Lucia, la nostra responsabile del reparto marketing. Lucia, questa è Maria, la nostra nuova collega.</a:t>
            </a:r>
          </a:p>
          <a:p>
            <a:r>
              <a:rPr lang="it-IT" dirty="0"/>
              <a:t>Lucia: Ciao Maria, benvenuta! Sono sicura che ti troverai bene qui. Se hai domande o hai bisogno di aiuto, non esitare a chiedere.</a:t>
            </a:r>
          </a:p>
          <a:p>
            <a:r>
              <a:rPr lang="it-IT" dirty="0"/>
              <a:t>Maria: Grazie Lucia, sono felice di fare parte del reparto marketing e sono pronta a dare il mio contributo!</a:t>
            </a:r>
          </a:p>
        </p:txBody>
      </p:sp>
    </p:spTree>
    <p:extLst>
      <p:ext uri="{BB962C8B-B14F-4D97-AF65-F5344CB8AC3E}">
        <p14:creationId xmlns:p14="http://schemas.microsoft.com/office/powerpoint/2010/main" val="2315536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 smtClean="0"/>
              <a:t>La pronuncia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8038739"/>
              </p:ext>
            </p:extLst>
          </p:nvPr>
        </p:nvGraphicFramePr>
        <p:xfrm>
          <a:off x="2964874" y="2316777"/>
          <a:ext cx="6473362" cy="3148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88670">
                  <a:extLst>
                    <a:ext uri="{9D8B030D-6E8A-4147-A177-3AD203B41FA5}">
                      <a16:colId xmlns:a16="http://schemas.microsoft.com/office/drawing/2014/main" val="4118545794"/>
                    </a:ext>
                  </a:extLst>
                </a:gridCol>
                <a:gridCol w="600728">
                  <a:extLst>
                    <a:ext uri="{9D8B030D-6E8A-4147-A177-3AD203B41FA5}">
                      <a16:colId xmlns:a16="http://schemas.microsoft.com/office/drawing/2014/main" val="2211302795"/>
                    </a:ext>
                  </a:extLst>
                </a:gridCol>
                <a:gridCol w="3483964">
                  <a:extLst>
                    <a:ext uri="{9D8B030D-6E8A-4147-A177-3AD203B41FA5}">
                      <a16:colId xmlns:a16="http://schemas.microsoft.com/office/drawing/2014/main" val="1944366422"/>
                    </a:ext>
                  </a:extLst>
                </a:gridCol>
              </a:tblGrid>
              <a:tr h="5247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spc="10">
                          <a:effectLst/>
                        </a:rPr>
                        <a:t>c + a, o, u, he, hi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spc="10">
                          <a:effectLst/>
                        </a:rPr>
                        <a:t>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spc="10">
                          <a:effectLst/>
                        </a:rPr>
                        <a:t>amica, amico, amiche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530327370"/>
                  </a:ext>
                </a:extLst>
              </a:tr>
              <a:tr h="5247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spc="10">
                          <a:effectLst/>
                        </a:rPr>
                        <a:t>c + ia, io, iu, e, 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spc="10">
                          <a:effectLst/>
                        </a:rPr>
                        <a:t>ch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spc="10">
                          <a:effectLst/>
                        </a:rPr>
                        <a:t>bacio, celebre, cinema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975477966"/>
                  </a:ext>
                </a:extLst>
              </a:tr>
              <a:tr h="5247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spc="10">
                          <a:effectLst/>
                        </a:rPr>
                        <a:t>g + a, o, u, he, hi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spc="10">
                          <a:effectLst/>
                        </a:rPr>
                        <a:t>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spc="10">
                          <a:effectLst/>
                        </a:rPr>
                        <a:t>gara, gusto, spaghetti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126986990"/>
                  </a:ext>
                </a:extLst>
              </a:tr>
              <a:tr h="5247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spc="10">
                          <a:effectLst/>
                        </a:rPr>
                        <a:t>g + ia, io, iu, e, 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spc="10">
                          <a:effectLst/>
                        </a:rPr>
                        <a:t>dj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spc="10">
                          <a:effectLst/>
                        </a:rPr>
                        <a:t>Giotto, gelato, magico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1457202219"/>
                  </a:ext>
                </a:extLst>
              </a:tr>
              <a:tr h="5247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spc="10">
                          <a:effectLst/>
                        </a:rPr>
                        <a:t>sc + a, o, u, he, hi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spc="10">
                          <a:effectLst/>
                        </a:rPr>
                        <a:t>sk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spc="10">
                          <a:effectLst/>
                        </a:rPr>
                        <a:t>scala, scuola, scheda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1504980453"/>
                  </a:ext>
                </a:extLst>
              </a:tr>
              <a:tr h="5247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50" spc="10">
                          <a:effectLst/>
                        </a:rPr>
                        <a:t>sc + ia, io, iu, e, 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spc="10">
                          <a:effectLst/>
                        </a:rPr>
                        <a:t>š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50" spc="10" dirty="0" err="1">
                          <a:effectLst/>
                        </a:rPr>
                        <a:t>sciarpa</a:t>
                      </a:r>
                      <a:r>
                        <a:rPr lang="en-US" sz="1150" spc="10" dirty="0">
                          <a:effectLst/>
                        </a:rPr>
                        <a:t>, </a:t>
                      </a:r>
                      <a:r>
                        <a:rPr lang="en-US" sz="1150" spc="10" dirty="0" err="1">
                          <a:effectLst/>
                        </a:rPr>
                        <a:t>sciupato</a:t>
                      </a:r>
                      <a:r>
                        <a:rPr lang="en-US" sz="1150" spc="10" dirty="0">
                          <a:effectLst/>
                        </a:rPr>
                        <a:t>, </a:t>
                      </a:r>
                      <a:r>
                        <a:rPr lang="en-US" sz="1150" spc="10" dirty="0" err="1">
                          <a:effectLst/>
                        </a:rPr>
                        <a:t>scemo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4206187628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695744" y="0"/>
            <a:ext cx="14017053" cy="723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05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 smtClean="0"/>
              <a:t>La pronuncia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893455"/>
            <a:ext cx="10018713" cy="3897745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S </a:t>
            </a:r>
            <a:r>
              <a:rPr lang="sr-Latn-RS" dirty="0" smtClean="0"/>
              <a:t>e Z</a:t>
            </a:r>
            <a:endParaRPr lang="en-US" dirty="0"/>
          </a:p>
          <a:p>
            <a:pPr fontAlgn="base"/>
            <a:r>
              <a:rPr lang="sr-Latn-RS" dirty="0" smtClean="0"/>
              <a:t>S – /s/ in semplice, sasso, </a:t>
            </a:r>
            <a:r>
              <a:rPr lang="sr-Latn-RS" b="1" dirty="0" smtClean="0"/>
              <a:t>sorpresa</a:t>
            </a:r>
            <a:endParaRPr lang="en-US" b="1" dirty="0"/>
          </a:p>
          <a:p>
            <a:pPr fontAlgn="base"/>
            <a:r>
              <a:rPr lang="sr-Latn-RS" dirty="0" smtClean="0"/>
              <a:t>S - /z/ in casa, chiesa, cosa </a:t>
            </a:r>
            <a:r>
              <a:rPr lang="sr-Latn-RS" dirty="0" smtClean="0">
                <a:sym typeface="Wingdings" panose="05000000000000000000" pitchFamily="2" charset="2"/>
              </a:rPr>
              <a:t> tra le due vocali </a:t>
            </a:r>
          </a:p>
          <a:p>
            <a:pPr fontAlgn="base"/>
            <a:r>
              <a:rPr lang="sr-Latn-RS" dirty="0" smtClean="0"/>
              <a:t>Z</a:t>
            </a:r>
            <a:r>
              <a:rPr lang="en-US" dirty="0" smtClean="0"/>
              <a:t> </a:t>
            </a:r>
            <a:r>
              <a:rPr lang="sr-Latn-RS" dirty="0" smtClean="0"/>
              <a:t>- </a:t>
            </a:r>
            <a:r>
              <a:rPr lang="en-US" dirty="0" smtClean="0"/>
              <a:t>/</a:t>
            </a:r>
            <a:r>
              <a:rPr lang="en-US" dirty="0" err="1"/>
              <a:t>ts</a:t>
            </a:r>
            <a:r>
              <a:rPr lang="en-US" dirty="0"/>
              <a:t>/ </a:t>
            </a:r>
            <a:r>
              <a:rPr lang="sr-Latn-RS" dirty="0" smtClean="0"/>
              <a:t>in mezzo delle parole, doppia: pizza, situazione</a:t>
            </a:r>
            <a:endParaRPr lang="en-US" dirty="0"/>
          </a:p>
          <a:p>
            <a:pPr fontAlgn="base"/>
            <a:r>
              <a:rPr lang="en-US" dirty="0" smtClean="0"/>
              <a:t>Z</a:t>
            </a:r>
            <a:r>
              <a:rPr lang="sr-Latn-RS" dirty="0"/>
              <a:t> </a:t>
            </a:r>
            <a:r>
              <a:rPr lang="sr-Latn-RS" dirty="0" smtClean="0"/>
              <a:t>- </a:t>
            </a:r>
            <a:r>
              <a:rPr lang="en-US" dirty="0" smtClean="0"/>
              <a:t>/</a:t>
            </a:r>
            <a:r>
              <a:rPr lang="en-US" dirty="0" err="1"/>
              <a:t>dz</a:t>
            </a:r>
            <a:r>
              <a:rPr lang="en-US" dirty="0"/>
              <a:t>/ </a:t>
            </a:r>
            <a:r>
              <a:rPr lang="sr-Latn-RS" dirty="0" smtClean="0"/>
              <a:t>all’inizio delle parole: zio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38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 smtClean="0"/>
              <a:t>Doppi consonanti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Nonno </a:t>
            </a:r>
            <a:r>
              <a:rPr lang="it-IT" dirty="0"/>
              <a:t>vs nono </a:t>
            </a:r>
            <a:endParaRPr lang="sr-Latn-RS" dirty="0" smtClean="0"/>
          </a:p>
          <a:p>
            <a:r>
              <a:rPr lang="it-IT" dirty="0" smtClean="0"/>
              <a:t>Coppia </a:t>
            </a:r>
            <a:r>
              <a:rPr lang="it-IT" dirty="0"/>
              <a:t>vs copia </a:t>
            </a:r>
            <a:endParaRPr lang="sr-Latn-RS" dirty="0"/>
          </a:p>
          <a:p>
            <a:r>
              <a:rPr lang="it-IT" dirty="0" smtClean="0"/>
              <a:t>Pala </a:t>
            </a:r>
            <a:r>
              <a:rPr lang="it-IT" dirty="0"/>
              <a:t>vs palla</a:t>
            </a:r>
            <a:endParaRPr lang="en-US" dirty="0"/>
          </a:p>
          <a:p>
            <a:r>
              <a:rPr lang="it-IT" dirty="0"/>
              <a:t>Tono vs tonno</a:t>
            </a:r>
            <a:endParaRPr lang="en-US" dirty="0"/>
          </a:p>
          <a:p>
            <a:r>
              <a:rPr lang="it-IT" dirty="0"/>
              <a:t>Rosa vs rossa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230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Latn-RS" dirty="0" smtClean="0"/>
              <a:t>I saluti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133601"/>
            <a:ext cx="10018713" cy="3657600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Ciao!</a:t>
            </a:r>
          </a:p>
          <a:p>
            <a:r>
              <a:rPr lang="it-IT" dirty="0"/>
              <a:t>Buongiorno!</a:t>
            </a:r>
          </a:p>
          <a:p>
            <a:r>
              <a:rPr lang="it-IT" dirty="0"/>
              <a:t>Buonasera!</a:t>
            </a:r>
          </a:p>
          <a:p>
            <a:r>
              <a:rPr lang="it-IT" dirty="0"/>
              <a:t>Buon pomeriggio!</a:t>
            </a:r>
          </a:p>
          <a:p>
            <a:r>
              <a:rPr lang="it-IT" dirty="0"/>
              <a:t>Buonanotte!</a:t>
            </a:r>
          </a:p>
          <a:p>
            <a:r>
              <a:rPr lang="it-IT" dirty="0"/>
              <a:t>Salve!</a:t>
            </a:r>
          </a:p>
          <a:p>
            <a:r>
              <a:rPr lang="it-IT" dirty="0"/>
              <a:t>Arrivederci</a:t>
            </a:r>
            <a:r>
              <a:rPr lang="it-IT" dirty="0" smtClean="0"/>
              <a:t>!</a:t>
            </a:r>
            <a:r>
              <a:rPr lang="sr-Latn-RS" dirty="0" smtClean="0"/>
              <a:t> Arrivederla!</a:t>
            </a:r>
            <a:endParaRPr lang="it-IT" dirty="0"/>
          </a:p>
          <a:p>
            <a:r>
              <a:rPr lang="it-IT" dirty="0"/>
              <a:t>A presto!</a:t>
            </a:r>
          </a:p>
          <a:p>
            <a:r>
              <a:rPr lang="it-IT" dirty="0"/>
              <a:t>Ci vediamo!</a:t>
            </a:r>
          </a:p>
          <a:p>
            <a:r>
              <a:rPr lang="it-IT" dirty="0"/>
              <a:t>Buona giornata!</a:t>
            </a:r>
          </a:p>
        </p:txBody>
      </p:sp>
    </p:spTree>
    <p:extLst>
      <p:ext uri="{BB962C8B-B14F-4D97-AF65-F5344CB8AC3E}">
        <p14:creationId xmlns:p14="http://schemas.microsoft.com/office/powerpoint/2010/main" val="3514898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6727" y="1274618"/>
            <a:ext cx="7891423" cy="371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160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803563"/>
            <a:ext cx="10018713" cy="5551055"/>
          </a:xfrm>
        </p:spPr>
        <p:txBody>
          <a:bodyPr>
            <a:normAutofit fontScale="85000" lnSpcReduction="20000"/>
          </a:bodyPr>
          <a:lstStyle/>
          <a:p>
            <a:r>
              <a:rPr lang="it-IT" dirty="0"/>
              <a:t>Persona 1: Ciao, sono Marco Rossi. Piacere di conoscerti. </a:t>
            </a:r>
            <a:endParaRPr lang="sr-Latn-RS" dirty="0" smtClean="0"/>
          </a:p>
          <a:p>
            <a:r>
              <a:rPr lang="it-IT" dirty="0" smtClean="0"/>
              <a:t>Persona </a:t>
            </a:r>
            <a:r>
              <a:rPr lang="it-IT" dirty="0"/>
              <a:t>2: Ciao Marco, sono Laura Bianchi. Piacere di conoscerti. Come stai? </a:t>
            </a:r>
            <a:endParaRPr lang="sr-Latn-RS" dirty="0" smtClean="0"/>
          </a:p>
          <a:p>
            <a:r>
              <a:rPr lang="it-IT" dirty="0" smtClean="0"/>
              <a:t>Persona </a:t>
            </a:r>
            <a:r>
              <a:rPr lang="it-IT" dirty="0"/>
              <a:t>1: Sto bene, grazie. E tu? </a:t>
            </a:r>
            <a:endParaRPr lang="sr-Latn-RS" dirty="0" smtClean="0"/>
          </a:p>
          <a:p>
            <a:r>
              <a:rPr lang="it-IT" dirty="0" smtClean="0"/>
              <a:t>Persona </a:t>
            </a:r>
            <a:r>
              <a:rPr lang="it-IT" dirty="0"/>
              <a:t>2: Bene, grazie. Sono qui per una conferenza sul lavoro. Mi hanno detto che sei un esperto in questo settore</a:t>
            </a:r>
            <a:r>
              <a:rPr lang="it-IT" dirty="0" smtClean="0"/>
              <a:t>.</a:t>
            </a:r>
            <a:endParaRPr lang="sr-Latn-RS" dirty="0" smtClean="0"/>
          </a:p>
          <a:p>
            <a:r>
              <a:rPr lang="it-IT" dirty="0" smtClean="0"/>
              <a:t> </a:t>
            </a:r>
            <a:r>
              <a:rPr lang="it-IT" dirty="0"/>
              <a:t>Persona 1: Sì, lavoro da tempo in questo settore. Mi occupo di consulenza per le aziende. </a:t>
            </a:r>
            <a:endParaRPr lang="sr-Latn-RS" dirty="0" smtClean="0"/>
          </a:p>
          <a:p>
            <a:r>
              <a:rPr lang="it-IT" dirty="0" smtClean="0"/>
              <a:t>Persona </a:t>
            </a:r>
            <a:r>
              <a:rPr lang="it-IT" dirty="0"/>
              <a:t>2: Interessante! Io mi occupo degli investimenti nella mia azienda e sto cercando nuove opportunità. Mi piacerebbe saperne di più sul tuo lavoro. </a:t>
            </a:r>
            <a:endParaRPr lang="sr-Latn-RS" dirty="0" smtClean="0"/>
          </a:p>
          <a:p>
            <a:r>
              <a:rPr lang="it-IT" dirty="0" smtClean="0"/>
              <a:t>Persona </a:t>
            </a:r>
            <a:r>
              <a:rPr lang="it-IT" dirty="0"/>
              <a:t>1: Volentieri, posso darti maggiori informazioni. Magari possiamo prendere un caffè dopo la conferenza e approfondire l'argomento. </a:t>
            </a:r>
            <a:endParaRPr lang="sr-Latn-RS" dirty="0" smtClean="0"/>
          </a:p>
          <a:p>
            <a:r>
              <a:rPr lang="it-IT" dirty="0" smtClean="0"/>
              <a:t>Persona </a:t>
            </a:r>
            <a:r>
              <a:rPr lang="it-IT" dirty="0"/>
              <a:t>2: Sarebbe perfetto! Grazie per l'invito. </a:t>
            </a:r>
            <a:endParaRPr lang="sr-Latn-RS" dirty="0" smtClean="0"/>
          </a:p>
          <a:p>
            <a:r>
              <a:rPr lang="it-IT" dirty="0" smtClean="0"/>
              <a:t>Persona </a:t>
            </a:r>
            <a:r>
              <a:rPr lang="it-IT" dirty="0"/>
              <a:t>1: Di niente. Penso che potremmo trovare delle sinergie tra le nostre attività. Ci vediamo dopo la conferenza, allora? </a:t>
            </a:r>
            <a:endParaRPr lang="sr-Latn-RS" dirty="0" smtClean="0"/>
          </a:p>
          <a:p>
            <a:r>
              <a:rPr lang="it-IT" dirty="0" smtClean="0"/>
              <a:t>Persona </a:t>
            </a:r>
            <a:r>
              <a:rPr lang="it-IT" dirty="0"/>
              <a:t>2: Certamente, ci vediamo dopo la conferenza. Non vedo l'ora di parlare ancora. A presto, Marco. </a:t>
            </a:r>
            <a:endParaRPr lang="sr-Latn-RS" dirty="0" smtClean="0"/>
          </a:p>
          <a:p>
            <a:r>
              <a:rPr lang="it-IT" dirty="0" smtClean="0"/>
              <a:t>Persona </a:t>
            </a:r>
            <a:r>
              <a:rPr lang="it-IT" dirty="0"/>
              <a:t>1: A presto, Laura. Buona conferenza!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9995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199</TotalTime>
  <Words>1925</Words>
  <Application>Microsoft Office PowerPoint</Application>
  <PresentationFormat>Widescreen</PresentationFormat>
  <Paragraphs>235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Corbel</vt:lpstr>
      <vt:lpstr>Times New Roman</vt:lpstr>
      <vt:lpstr>Wingdings</vt:lpstr>
      <vt:lpstr>Parallax</vt:lpstr>
      <vt:lpstr>Osnove poslovne italijanščine</vt:lpstr>
      <vt:lpstr>O predavateljici</vt:lpstr>
      <vt:lpstr>PowerPoint Presentation</vt:lpstr>
      <vt:lpstr>La pronuncia</vt:lpstr>
      <vt:lpstr>La pronuncia</vt:lpstr>
      <vt:lpstr>Doppi consonanti</vt:lpstr>
      <vt:lpstr>I saluti</vt:lpstr>
      <vt:lpstr>PowerPoint Presentation</vt:lpstr>
      <vt:lpstr>PowerPoint Presentation</vt:lpstr>
      <vt:lpstr>Come rivolgersi alle persone?</vt:lpstr>
      <vt:lpstr>Presentarsi</vt:lpstr>
      <vt:lpstr>Presentarsi</vt:lpstr>
      <vt:lpstr>Professione</vt:lpstr>
      <vt:lpstr>Quanti hanni hai/ha? – Ho 25 anni.</vt:lpstr>
      <vt:lpstr>Professione</vt:lpstr>
      <vt:lpstr>Presentare la nostra azienda</vt:lpstr>
      <vt:lpstr>Presentare la nostra azienda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Vistatore</vt:lpstr>
      <vt:lpstr>Scusi, può ripetere?</vt:lpstr>
      <vt:lpstr>Complimenti </vt:lpstr>
      <vt:lpstr>PowerPoint Presentation</vt:lpstr>
      <vt:lpstr>«Small talk»</vt:lpstr>
      <vt:lpstr>«Small talk»</vt:lpstr>
      <vt:lpstr>Prenotare un incontro</vt:lpstr>
      <vt:lpstr>Prenotare un incontro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Jelena Potokar</dc:creator>
  <cp:lastModifiedBy>Miona</cp:lastModifiedBy>
  <cp:revision>14</cp:revision>
  <dcterms:created xsi:type="dcterms:W3CDTF">2022-09-02T11:01:39Z</dcterms:created>
  <dcterms:modified xsi:type="dcterms:W3CDTF">2023-06-24T08:59:35Z</dcterms:modified>
</cp:coreProperties>
</file>