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3935" r:id="rId2"/>
    <p:sldMasterId id="2147483948" r:id="rId3"/>
    <p:sldMasterId id="2147483987" r:id="rId4"/>
    <p:sldMasterId id="2147484000" r:id="rId5"/>
    <p:sldMasterId id="2147484013" r:id="rId6"/>
    <p:sldMasterId id="2147484026" r:id="rId7"/>
    <p:sldMasterId id="2147484039" r:id="rId8"/>
    <p:sldMasterId id="2147484052" r:id="rId9"/>
    <p:sldMasterId id="2147484065" r:id="rId10"/>
    <p:sldMasterId id="2147484078" r:id="rId11"/>
    <p:sldMasterId id="2147484091" r:id="rId12"/>
    <p:sldMasterId id="2147484104" r:id="rId13"/>
    <p:sldMasterId id="2147484117" r:id="rId14"/>
    <p:sldMasterId id="2147484130" r:id="rId15"/>
    <p:sldMasterId id="2147484144" r:id="rId16"/>
    <p:sldMasterId id="2147484157" r:id="rId17"/>
    <p:sldMasterId id="2147484170" r:id="rId18"/>
    <p:sldMasterId id="2147484183" r:id="rId19"/>
    <p:sldMasterId id="2147484196" r:id="rId20"/>
  </p:sldMasterIdLst>
  <p:notesMasterIdLst>
    <p:notesMasterId r:id="rId77"/>
  </p:notesMasterIdLst>
  <p:sldIdLst>
    <p:sldId id="512" r:id="rId21"/>
    <p:sldId id="687" r:id="rId22"/>
    <p:sldId id="734" r:id="rId23"/>
    <p:sldId id="961" r:id="rId24"/>
    <p:sldId id="823" r:id="rId25"/>
    <p:sldId id="914" r:id="rId26"/>
    <p:sldId id="816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697" r:id="rId35"/>
    <p:sldId id="705" r:id="rId36"/>
    <p:sldId id="706" r:id="rId37"/>
    <p:sldId id="966" r:id="rId38"/>
    <p:sldId id="963" r:id="rId39"/>
    <p:sldId id="965" r:id="rId40"/>
    <p:sldId id="696" r:id="rId41"/>
    <p:sldId id="707" r:id="rId42"/>
    <p:sldId id="692" r:id="rId43"/>
    <p:sldId id="744" r:id="rId44"/>
    <p:sldId id="708" r:id="rId45"/>
    <p:sldId id="745" r:id="rId46"/>
    <p:sldId id="709" r:id="rId47"/>
    <p:sldId id="746" r:id="rId48"/>
    <p:sldId id="710" r:id="rId49"/>
    <p:sldId id="918" r:id="rId50"/>
    <p:sldId id="919" r:id="rId51"/>
    <p:sldId id="735" r:id="rId52"/>
    <p:sldId id="736" r:id="rId53"/>
    <p:sldId id="737" r:id="rId54"/>
    <p:sldId id="739" r:id="rId55"/>
    <p:sldId id="740" r:id="rId56"/>
    <p:sldId id="747" r:id="rId57"/>
    <p:sldId id="741" r:id="rId58"/>
    <p:sldId id="969" r:id="rId59"/>
    <p:sldId id="970" r:id="rId60"/>
    <p:sldId id="968" r:id="rId61"/>
    <p:sldId id="971" r:id="rId62"/>
    <p:sldId id="972" r:id="rId63"/>
    <p:sldId id="720" r:id="rId64"/>
    <p:sldId id="973" r:id="rId65"/>
    <p:sldId id="731" r:id="rId66"/>
    <p:sldId id="732" r:id="rId67"/>
    <p:sldId id="964" r:id="rId68"/>
    <p:sldId id="974" r:id="rId69"/>
    <p:sldId id="975" r:id="rId70"/>
    <p:sldId id="976" r:id="rId71"/>
    <p:sldId id="977" r:id="rId72"/>
    <p:sldId id="978" r:id="rId73"/>
    <p:sldId id="979" r:id="rId74"/>
    <p:sldId id="980" r:id="rId75"/>
    <p:sldId id="945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slide" Target="slides/slide5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CFED-6918-4C1C-A562-FADDA8765603}" type="datetimeFigureOut">
              <a:rPr lang="sl-SI" smtClean="0"/>
              <a:t>2. 02. 2023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3993-0E97-435A-8D27-0A5083D848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23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C54873C2-41D1-4244-B3C6-742A4A3C2D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657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6" tIns="45898" rIns="91796" bIns="4589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F93073-6B7A-4987-B3DE-6FEF6A2085EB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D99C5CF-E442-4756-966D-97DA4D811B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62F80E61-C78C-4782-9551-25440D6EB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B880755-D361-454B-8C79-6EB6867D9F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657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96" tIns="45898" rIns="91796" bIns="4589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64DFF-D866-4E54-B66A-B68A6735E2EF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B82586A-AE87-4144-8178-884468C2A7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BA36AE3-F868-4776-96BF-718A04F67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21180059-B732-43E9-9DE8-5BF813456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489DC-0CB1-4AD4-A2D0-19C0F8B2A191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B7240B8F-9237-43B8-A57D-E6527EA9D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0B95C42-4441-4342-817A-735630881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7EE8B4B1-EEE0-4CB9-8462-4D91F379B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2E74A-5613-407E-860F-270033EB2EC1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E740036D-28A5-4A20-B848-475489867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77DE85F6-4003-4EA8-B56D-4C6925E52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AD1EFF4A-EA4C-49A3-9122-A52BC52C7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3E5A73-F6C3-4578-9024-3596B2B2B427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F5A2971A-394A-44C0-9DF6-7DA4C9263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CF05CC27-6FCF-418F-A35C-4314AB729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0607392A-379A-4C9F-8860-89FC65C31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20C0B-1E1B-4600-9C27-0045F81E330D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1EF2E6F2-8BCF-4210-B3F4-F3F7915CA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E83A2E45-72C7-4732-AD2E-1326015B5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BD379CCA-B08A-43AE-9D73-953FAD7B6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20A0-DD36-4014-9E44-FD7DF321A305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3940E25C-7C33-439B-943C-7E3A9BAF6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41603251-3DAE-4F86-881C-975B562DC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C57E067D-433E-4B79-B65C-BD5CA38B9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1A3AAF-4C27-45E2-ABC6-874F16116E5B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C274DFD3-9790-4B30-BCFB-DE315474D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27492928-4E3D-4480-A7DF-A10B2CF79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7605D1ED-258B-4A02-BD14-2DDA1E0E5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91BD3349-23BB-4CA3-AE18-0A3700C50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noProof="1">
              <a:latin typeface="Arial" panose="020B0604020202020204" pitchFamily="34" charset="0"/>
            </a:endParaRPr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E5999506-E988-4233-A13F-795B5FD5C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01929-DB4E-4EA6-8EB9-399CF92F0189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A01BE8-D499-46EB-8D3D-373738A87D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21434F3-76B2-4689-BC22-298C6D55936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39933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1D91CA9-96E3-4D40-B9AD-B82F53AC2C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874CFC7-9EF4-4674-A63F-DE92EC88171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468272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B7E547-62C5-437E-B13C-86051954F1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18312AF-FED8-44BE-A95C-F0BA4F85BA0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52420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ADD988-506C-4223-9BB9-470A07C549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1154458-B92C-4B0E-A921-7D09D044584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079512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C461CE-F52B-4B46-9DE6-ECA515CAEB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51FD441-3A98-4F2C-AFE5-ABC8026AC1B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953973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7DF97C-1330-4815-A2C4-AA162DB6A0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683A07F-0AFA-418C-B0C3-F3F7A57E2B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047463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3794E0-5ACB-4DA2-B6F8-A0EAD4CB4F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2E9FD2A-4E03-42D3-B671-E63FC56083C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9539926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13C550-506E-4C31-94E1-63A22CC122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D57B00C-DDB9-4EA1-9D1D-CD0E4B54CA1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12050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1A76FCBF-D205-46CD-8144-906DDE830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C191AA18-CA2E-4160-BF36-792B61D16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10243612-F404-40DA-8F5C-939EBBAF31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D92D4-F746-4368-8EBB-4C98267E46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4BB7B7BE-DD5A-4FD0-A2F0-23152A5C60D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063956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FFA412-BFDB-4008-9A1E-04FB9BBAFD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84B6790-CC44-4E40-AD54-33694736368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2087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0640C9-354A-4838-881D-DA57EDE17E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789421D-C2FF-4024-B23A-9A98E8C1F1D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021564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F5C739-93A7-4AA3-B376-D4E94C2F42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61BF5FE-9098-4A95-AD83-D1614E2ECDC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055064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D2821-CF4D-4E3C-926D-6E0CCF5B40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9FA0CDC-4A4E-4B5C-8F98-868D9F1E794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975173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4AD27E2-C369-4DDA-AAAB-EA0F1D2523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651217E-F088-44DF-9857-F88F149E00C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46375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AD5B15-C168-4F6E-85B6-0C44EED9D1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DB8B17A-E68A-497B-9A33-948624427B5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66653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523FB0-7F52-4D2E-86EF-D37B2D2F6D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54AB6AD-1B85-44DF-BC7B-90AC3A23189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18788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04891-E175-45E1-98C2-35A70A4DC9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CD046C7-B45C-4CBB-89E4-6172182BEC9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033692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923D35-6907-4BE0-B342-1EB9F32DA0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E477BDB-BBED-4EC8-8180-74197BEDBA1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408785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DCE30D-902F-4F98-9F8A-2F94B8DA09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9069CFE-6E1C-4A74-878D-913341DA3A8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673435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5EB123-6289-4AA4-8BE1-50447CEF5D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6684571-F7E5-4C39-82B2-74C39EB934E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6066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CB600F43-A653-4812-9D76-4909CC81F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0D2ECBFC-C03B-42E6-AA21-126AF706B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8D7F6DF0-6A13-4F7A-B079-C2A9A7DF8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84BD77C-C762-4987-9C75-0577205602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organizaciji/</a:t>
            </a:r>
            <a:fld id="{4ECB4A50-FABA-4A42-B86F-0BFB7E8880C0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546382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39B4AE94-28C8-43E6-91B0-58CEE6AD8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02DCC213-E459-4665-81ED-54BCAC2D3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9D15A7A5-222B-498C-BEDC-CDD463A97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266277B-8869-44DF-AA95-B597572B6E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D3503A2C-7C41-4BF7-8996-F0D1D30F649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476983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392413-CCEE-41E8-9675-4AF3ECCA98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2D2A7D9-0E1A-4C38-B479-39B1FF18297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020582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D04724-E7BF-45A2-BBBB-AE434505FE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ED8DD4F-2161-4BA2-ABD7-1579C1C5080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403047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204ABA-5DA3-4BA2-B8DA-58C6A9378F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81BBBD6-941A-41A0-8807-B968FD72C31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232560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C1385-8591-4CAD-A98B-FF3350F3E3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BEA3A5B-91B4-4DF5-A603-AE68BAA105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252202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2A51047-AC41-4FD9-B1BB-4CC2096CF1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33F8163-571E-4D77-8E74-BBDF9F014BD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46142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2CB71F4-5B7D-498A-A24C-7865AC20D8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7E990D6-28AF-48D6-BE82-649F52138F7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264206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5DD4BD-9117-492B-835A-8EFB132579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5AC644B-75E0-4D2D-A595-7D57700E7CB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77343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4A2F61-9DB8-4093-B9C8-B93F7B9DF3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D374F76-BF49-4B83-9A8D-7160DA10D24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59084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8551BC-9708-4D03-891E-3676E8D926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E8C7A08-6118-4B2B-A84C-A1209E4EA5B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2407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FDCC7D-2BF4-44C8-93F1-5A12092697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360A0ED3-1F71-4FE6-9FCF-329F187BAC1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350960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ADB5CC-007F-4ADA-A8D7-FD64C6A673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3B9B4BD-98BA-4D2F-BAA1-1AA25C118FC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52055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157D01-4647-4816-8D73-61B8FB1B9A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87ECB43-66A6-424D-8C66-F73CB0540FB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815450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83657D08-709D-467A-BA1A-0BC5B95EE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758C6B77-808F-4B74-8731-7C9F2CAFC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9DD26888-9535-4613-B30E-0B49230D16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6FF410-20F6-4156-B390-8CCC09C17A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1C23165E-AD7D-4AC3-8C23-C6356FADA72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404088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F8887D-0EBF-4E60-A881-460AF47109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9592158-6C11-4C2A-9CBF-F7780C2C356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879224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59FEDE-8766-4D59-B2F9-E255EA02EB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C5A7728-24CC-4851-BF91-C1BA5C148CF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761185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198C95-6AF9-4ADB-B4FB-B1F7F42485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AC0F374-F2F5-48AF-B047-B8CEA60788A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016925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66310-1B55-4AE1-A2D1-AD0EDC648F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CBEE911-ED88-42E9-A749-9F649936FD2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085838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9E9B717-6FE5-4A6F-9AA5-4DEDC6F1CA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E85A325-A338-4823-92B6-1CE82C0D919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286322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23985A4-019C-4D8E-9D55-18E00BB600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1BF58E8-9A11-4E6C-BFED-A577C7D975A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752118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C76137-70C0-4461-969B-C5544F9DE3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E9F7440-3634-4082-85A2-4FE1ED49E9C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8383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BD358C-2FAC-49C4-B36B-2257A5979E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9546130B-8B93-4906-8E6C-F2FD21956D4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306384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7DD27-8F25-4153-9C3A-97B2E2FF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B7ECDB-E20A-4932-8112-9043A8A79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D694BD-6657-4C35-878D-DF2043A2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B18026-6969-4059-8957-5A98B671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C5C608-5501-4D10-9441-43AC5584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C39D8E4-A4BA-4CB5-8B26-9AF9E93D1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20DE78-E8C3-4E9B-9CFD-78037C92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3061154-4F0F-4D69-9198-8BEBD521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13D3F2-34BD-4911-9F4D-A034DE3B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773289B-F0ED-4A92-957D-09DCFE9C9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07EB84-01EB-4761-8FE6-480993BD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B47518-4B4B-4FDF-81A4-C4319B26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C17F79-2D99-4B40-A1FE-543DBD3A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A349A4-BAB5-4C8F-9504-69BB26DF4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5E7CAA-3E59-4D8C-A454-7897359B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C26F1B-5347-472B-B8B4-EB05F648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98183-645B-43C6-8CA7-F4F377FA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AECF9E5-5343-44B1-A483-91621A759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F35088-34FA-45FC-8B70-055F25B9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FC7101-4B51-481F-B1DD-CAE2435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C5BD5B-2925-4133-9AB5-F3A571DAA2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6593166-C7B2-4E71-8FA9-7719849D56B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256512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B83305-63E1-4E19-8EC7-273A5FA121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CF571C3-1CD0-4AA1-9BED-00FEA94F430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127221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6A3444-A755-4969-96B6-0424433C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4B08545-A75C-44D3-856E-8E7365A32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DACA5E-8614-4C37-A730-73ECB134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97B0621-E291-43D9-AECE-60E34044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33969-3499-4712-8656-56BEFDE8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D10B9DE-99A5-4A87-8108-BA7FB701C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5FC3B8-EA7F-4156-9466-A71F9E59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BBE483-8B7F-41C8-B9DE-6E687B2E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3A094-D735-445B-90FB-1FFA8D1B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20DF8A-4431-4417-9924-B7BF6C1F7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77C64C0-2478-4EA8-90A2-6DB15C85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D2DEBF-DE58-49EF-BFA2-AA149075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9D927-DEDD-4E1E-854D-629FBB8C3E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1E49821A-C89B-44F0-9D55-F7882F5D5F7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644590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FFD74-BE27-4670-86B2-197DFB20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66236DB-2EC7-40A6-B8BF-2A8CC5560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8C634A-46AE-4EB8-A91F-924B62CB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FCC190-C25F-4167-ABC1-6C365D5E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D84D6B-B098-488A-BD26-D4BFBE8E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F99642B-7EE7-4919-9947-16FA59C19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3E002D-037E-47B4-BF92-DE5DEBAC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FC6B7F-944C-4926-B213-46688F62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B20C75-0304-4383-9F20-208DCFA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D86B911-2A9B-4EDE-BDDB-EA4E98F01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EA72D92-9F0B-4B73-9D74-142BF7A3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555295-A03A-4808-AE27-2859018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5DD25B-134F-47B5-9057-960AC781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038228A-9D6A-46D6-8293-C50179E91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3614A6-3029-43E1-ADF6-CA4C84B1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B18788-EA63-4DEB-9837-7865D1F2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07E05E-862A-4D59-9FA0-3F930D31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F36A5B-4D8A-4AD3-810F-9EB9348E1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B068C2-2D44-442A-A291-0C926CD5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3EEE6D-3A91-499C-8061-56406550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2E6742-92CD-4319-9CD0-5773AB6A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314A12D-0E00-497B-AF06-EDBEF02F8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FB53548-3A84-4825-A2DF-A42051CC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4B48E7-E6E5-4C39-BB92-EEA27229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A84FE9-F387-4FD0-8DFD-E208430A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A52728-EDE0-4D6F-92D7-280AD31D3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824B786-16BC-4591-922D-F136385C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CF51578-D453-449C-9D43-618C5C0B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1AA6D-7A83-4931-BA4F-99B0CEEC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4DD71DD-6173-48DB-8201-ACB778BBD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5B9AD6B-366C-468E-BC0F-16326A48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13D8AC-EC54-4F46-AFBE-413AED29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F86E4D-64C9-40E1-8DE6-C4D7933DC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3C55687-B7B1-4B40-B9E9-1B4DE60422C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771701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E953E3-7C8F-4B0A-86E1-070745A3F0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00311C7-6AA1-4A42-80DD-B2844FF7E2B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6585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029B2-59D1-4F8F-B6B1-C69EC69788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6DFD11B1-21B4-446A-8874-224E1A3296E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448814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CB666-E31D-4F64-AB85-5FE8C84ADE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5F96684-2571-41F0-BF28-ECDB637081B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321494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3C8CA2A-2621-476F-8EDE-780CA845BE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506FD69-D4C6-4202-A2BB-100E1C68A90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438880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49C0C39-29E2-4D07-977B-5DED390391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F7FAAED-3929-4597-AD2F-AC98351C703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69772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95F4A-27E1-434B-BD65-0AEC5F4DCB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2712941-DF07-4C36-AA6E-F773A89A732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495063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3E4FC-7F5B-4215-B964-5A8BD03525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93B5BD8-22E9-462B-B728-0A100243727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67691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D8A87A-23A0-489C-90BD-365B685F9B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383D27D-A146-4C8E-BD4A-121544E9D12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777191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2896A8-0264-45D6-B3E2-9BAE01DBED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C629DF4-5020-49E6-BF69-8CCE7A01880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013973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80BDF4-40BD-42E5-A5E5-297ED80FFD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226C28D-1F93-4AF8-BA1B-9BC279FF681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36948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38355ABB-C20D-4E10-98F4-E60EA5F29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184053C5-2B8B-486A-99AB-3F26F8443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11116934-B771-4477-896A-A9525D805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8E330B-496C-473B-939D-55AE1DC42F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1A092152-03AE-403B-BE8D-8B71836EEF7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027552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2C0193-158E-4C0D-9F29-C77DEF4AF1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D13CBB5-482F-4D7D-8226-DCC4F572393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9431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7BB8A99-C478-41C6-B740-378707C677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0F8C4349-4AB1-43FA-83A9-E90880A4422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592308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968DE6-AD6C-46C3-9306-135B987502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CD292F0-1C54-4CE8-8645-A3397A960FC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165189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6CA45E-3C56-4368-97A9-A2E75C8D4B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7783AE8-442B-4253-87E6-3D1199E1FF5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832783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BA818F-AC3E-418E-B127-379B186B56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B83E8ED-6362-4DDE-8AFA-4B0358A0FEA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925101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7F879A-2BFB-4EC1-A7A6-1480AB4281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7DFDA03-37F6-4254-88DF-CB3971BA8E8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1090242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E5D27DC-5384-4427-B83E-42E72123D8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A8E7C38-F0B9-4B9F-9DEA-BCAFB68D7D2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929477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968BAA-9C5F-496A-B972-02EDC0934D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71A0890-CCE1-463C-9F7E-EB24D703CA1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763646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01243E-2697-46C4-BE96-3017D0C683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B76E6C0-4424-4103-9235-C13A94AC232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944497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F26C3C-902C-425A-BC52-604829C34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9CE7DA5-DEDB-4FD1-A29D-829E73E925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774698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C2AFB5-A610-43C2-97AE-9951457966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4ADB68C-03DA-4691-8215-34BC4A9FC28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814351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EC07F9-C080-4FB1-9C6E-D17ACC5091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93A67D7-94C3-4064-AF13-7D4240EFA68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60998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E8C6DD-DC11-4439-8C1A-51C15550E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B073982E-B77B-4761-8AE9-7F2CF710E49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803679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2DC481F6-C2FD-4DF7-9994-627A3D6D9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221D1DC7-D2BA-4564-B046-681C5FA79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68C884BE-C108-47DE-B0D8-8E08FF3B4F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0C373E-7EE0-4D02-9C60-D9BAF3519F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DD53BC07-94D6-4CD1-A17E-7FD902EB7AB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381052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DAF1A4-09C3-4516-9838-043804A739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6A63054-6153-433B-942E-53B5B8280BB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326403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7116A7-05AB-4DDF-9081-80A80480F0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0A2BFDB-8D3C-4798-9635-CD69684258F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77813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E3FF1C-7DCA-4BB2-85E8-6B76AFD770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16F97EE-7F48-4A2B-8A40-BC6C6C359A6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456544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55A8A-6162-4781-AC92-DC182DC443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CC1DAA6-4E02-4342-8ACB-47CF1EB8DA7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221434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A9132D9-991A-4452-ABBB-B16BD8EE2D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6DA2D42-7416-4BFA-8BC0-F9C79D7FB9B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09074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DEFA456-554D-4BC0-9220-023A618CC7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F1038DA-A8AA-414F-BC23-F0F105DD4B3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1912798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2B72DA-E9DF-42D5-8CC3-CE3C900987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9D48BDF-A3EB-496E-B7C5-DC1924E582D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07098629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4F14EA-61B8-454F-874A-A84ED715B3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9D72BF3-188D-49DA-8C2A-58B212E57B1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556552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6DEC06-A960-4B5A-9D89-7CB489B77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854532B-F588-4EEB-8404-778700BCC11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73043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06179A-DC33-480B-B405-A36197A2AA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DA1FC1EE-3468-405D-AEA8-F501D6A4C5D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417961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44EB60-3FE3-4AB9-8BF8-755129E58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BA881A0-8686-42F2-A81E-238772703FE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014625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BC5F02-505D-40C7-ACF7-6E15D319CF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376CBE4-24BE-45E3-844C-137C54D8D79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2283464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2FBCBC80-1D50-4271-88EC-BE7FF06AF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D7C7F5B4-7333-45BB-970A-0519E94AA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90A0B8E3-39B1-4024-8516-CC870C85D0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43C782-AFB0-415B-952C-384490C635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C8F8B3E3-840D-4BEA-B5A7-8FD77696850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9758005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F80EEC-DE26-44D5-89E0-A195E80759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C756BE7-11E2-4469-8332-E59F5B0E795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008619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81C61D-6613-42BB-9859-BE5A151FAD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C7EF0C3-5F86-4B80-93CC-E4F9254C282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786098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236845-AA51-435E-B84B-19E18FF6A5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98780EB-531F-4C24-B61E-C721406F251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9403694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E22DF-253A-482F-A054-34A396124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1A9E916-9226-4334-91CF-B2E9164D7C8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126955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59BF2EE-66C2-4601-AD21-823627D29D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FF075D6-8A8F-4D4C-B989-39810C2923A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957903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4688390-2E18-4E12-BC4A-ED4FA7733C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BA44E02-FCF5-429A-BB55-2682C3B8BE4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101201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978265-D181-4E68-9A8C-291C3FA9A1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8D77C1C-D81E-49C7-82C2-118799362D9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169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8AD3EB-655E-443C-ADD0-FDE927FFCE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371E45C5-3FDA-4F24-B698-FB2FB68D300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523808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2724EA-5E43-4EE0-9B86-1648C34986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89845BE-9517-41AA-9B1C-15831CBA814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8582627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E89ED6-4FB9-4FC4-BAF5-4C12209815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3364496-4FD3-44F8-89C9-67D70B9842F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981610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DD39C0-C5CB-43D6-B47D-9E0930DDC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DDC8629-4078-4960-AB7D-2EAF05F1049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853753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FAC402-BB54-4412-AA9E-7206D1EC55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637FBF9-6E74-4C67-8684-70345910E4A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463459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85241AFB-4AF4-41AC-ADDA-705F8950E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8CE52027-4F3D-4455-A594-A2B4F3152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950E92A1-6AE7-4912-B84E-6398623952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B623887-8C26-4EB6-97F3-E948FE14A5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52F4760E-B560-427E-B3EA-65B1D37E02E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4765097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985C03-5BF8-49CA-9E75-CD502244EC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B12382A-169F-4017-B696-89C66D4E522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116399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5894DD-300F-4819-82DE-154B66B02B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214B94F-68A9-4C59-9DB7-2793C32EC10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2552496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2925C3-5FF4-4ECE-BD4E-3C97DE9240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35ECC8A-0C3B-4204-AC73-D6D5043C92D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773921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26AFE-B67A-43B0-B378-C86F480E89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7941EE7-5137-4046-AE88-550166FA835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3593116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0CB1E62-B54D-4EF6-86E4-22CE121B83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FF50C5D-A451-49C8-B6B0-A9DCF2236EF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4516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4315D6-6DE0-45EA-9E1E-8070C44FB0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40B92760-38D7-48CC-AB14-9D0505F375E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534459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FCDD06D-0F3C-4F79-99BC-9B3437AAB9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00B5148-5E75-49AA-889E-AECBE9AD042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364522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6250E9-3C40-4742-A789-3C2FBD9613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56F4746-6313-41DD-A638-3347604BE96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444215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82FFB0-09C4-4403-8209-2F6BB9A32B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121345B-6699-4380-955C-03B4B76D163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6622024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60B118-9BAA-49FD-8A90-55E6380A9A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2B5EAB8-35EC-4FE6-9472-9A0FF2AACD8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6063721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85C389-4E29-4465-830D-09263EB98F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4919D9E-6B38-41C5-9C62-228E67D1B7A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2732090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536A4B-534A-461C-A806-A6FC440BE6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E9C23D4-E752-4B46-8E6F-3280739CD92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770204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1752509C-1CD4-48D3-856A-8C860F94F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2689D7B5-6F4C-45E1-9BC5-7D6EAA887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FA0CA427-CFB4-4685-8F3C-FA9DE4B4E8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AD20F12-6142-4C12-BC47-7FEEC5B8B2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36C3AC3B-2059-4DDF-BFF9-5E8924E0A54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0286501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C7D669-A3F1-4B06-96A2-2087BC2852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C8C481C-1AD3-405E-BEEB-DFD86B8C3D4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501758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473179-3BFC-4F4F-BB1F-58812CF0A3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CC90026-F3EA-4D7C-B523-D50C4C276D6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627381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4F402-A3DA-4766-9192-7E6D493D42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88CD561-C37C-4E01-BDDA-24894806D3A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13651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C66B3A-2F10-40CA-B5B0-52BF9FA264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6308F3E2-355D-4E41-AAFF-C6E877D5E97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13742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2BB9E-BCA8-4FA2-A3D2-9290C8B8FF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EE8B65C-9464-4A0F-AED8-0FF5034FD61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315004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C1518A5-AAA6-4C3E-9144-92BE03A6D3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2A08645-B6C0-43E4-AECE-8DACC81E5B3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2430822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8141E85-373F-48CB-99B4-21189A0E87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D63D7D7-B8A2-4743-8D57-1CA2A6F05D9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603385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E726E6-D646-4E39-8610-3EA8A50F55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300DC6D-310A-4490-9200-BFC3149FF7D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1751569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ACC2C7-F70B-48B3-99DB-12AA499ADC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4464887-A94F-4487-A15B-8E151916D2A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4672796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EC50C5-B921-4438-9540-C7BBF06C03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B5B9A8A-EC08-4B6E-8C16-397BD21F05B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5232045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F4BB69-1419-44F2-9A63-09E964F371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BCAC481-18FE-40D4-8EB5-31FEF71321F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42972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4EDE76-61F0-46F7-9C42-4D535B8038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D448EE6-761E-4189-982C-296F9808FF8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120007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A9A46856-FA1B-4767-B3CE-750C0C9F7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F80412E1-0BE7-4E05-B665-46515DD29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FFE67612-21F1-4F01-A9AC-51FF1C68A0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8EFB49-5441-45E3-A721-C6AD7A6A42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2268F3AC-018B-4F92-A07E-4C3D30B4674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070891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50CDE4-D14C-4742-9828-3CC15A9D1B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8B82165-4AA1-414E-BADD-873AC6DB4A5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4210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F04CEF-DC05-48C7-AEA9-0F661B8F10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73CA888D-EA8A-4BA6-9736-C1EAB9573500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7256764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E47142-1242-4389-A1D8-843D138F59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1C0F955-2B19-47BC-85FF-5352DD3C33A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118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27636E-4DA2-4C17-A61F-E45BE16946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B60F5E5-BBFC-41D5-904E-1C61B36D35E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0044535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EF67C-FDD8-4442-B82F-BC5520D03B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893E029-CC5D-4829-AAD2-9505099838B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0747934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4B51270-9BDA-48B9-BA20-E48D29C86D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7B57C33-79EA-48B2-866C-24AC82DD36A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4388378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FA7D078-4D9A-4E62-B4E2-1E505221AF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450ADA9-7060-4648-B422-9EAB5E05EE9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7603095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1B6702-8979-4437-97D8-048EF8F7A5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F5FC501-1CC4-40B6-89BB-C7FE971E93E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3185272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DB74F9-6FE7-44FC-BB18-43EFFD4D04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DCA83C8-C585-49CE-A28E-EA18FB01379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110716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06C8A4-1D9E-48CC-A6B6-4B376A986D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3610ECC-4411-4867-8759-0DF7A647792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321040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A5E3EC-63F1-4994-8395-512066EE28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36B8C15-61EB-4DD1-A7C3-E71CDA56088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956834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98A3CC-072B-4E33-87CF-CEBE466BB6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FE12F5D-CEA5-4112-8B13-4AF71DF8C20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92695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D85CC9F9-7F82-43A7-B5D2-B0EC36BCB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CC66842B-6C94-46D2-AB06-F975B116E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26AE10A5-F12F-4FA6-AF91-C0648A783B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A28F86A-CD1C-4270-B347-38651CA7A6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organizaciji/</a:t>
            </a:r>
            <a:fld id="{5A3EE555-C948-4F15-AEE7-6B8B45F5F856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86921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F89D6F-E8C3-4C04-8499-CF9629FFEC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9D87DDD4-2D38-4DC0-97A4-1227912D06A9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29095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D10E19-FF52-4620-8D64-AC0030C12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4E56804E-FEE7-4E64-81B6-4F4F59E3539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6983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254D84-4BFD-47B3-869D-402FEFF322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8D323F4D-B6E5-45F6-98AD-F6371C331276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15556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EBEE8-9762-45AA-B455-DE3A5C56CB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94B2CA67-8DE2-40B6-88FA-ACAC108BF06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39815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43989F4-A978-4DA1-8735-769C05A2B8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0F6DDC1A-9396-4403-BD14-7EEA72D6B2B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6304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141D879-ECA4-41F0-BDD3-CF2BA2D640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42568B51-73C8-402C-ABE8-407645DDB31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54963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7D1192-647D-4381-9935-18C73826B5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176B6F95-D85C-4DAA-ACD4-46D6A363596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2295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44723E-87B5-4C99-B19A-EC8302DBC3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30D539A0-9E27-44B2-8E50-533EE84C9B3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8858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B34F48-6EDA-4C98-8BEF-E2A3DB9C4D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D5651B13-3C29-41AC-A382-4F8E42FC635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476783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BC3962-D3AC-427D-8691-C3A5AA365A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9B971B00-B1A1-4088-9E31-047B7429CE0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063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D1CA34-87AA-4F57-B534-B9BBCB5591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52ACD14C-4EFB-4A7A-B298-A495733D25F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27149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F7C8166-2078-49D1-8189-C43280E8D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19B4EF42-EA32-495A-B84D-CCD9D2261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2D3E43D8-C101-41B0-98EF-5D2EE2F2B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723A1BF-FCCE-40DB-B68C-BFB5CC87D6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organizaciji/</a:t>
            </a:r>
            <a:fld id="{EB6B2DF1-95EB-4A17-A549-B02A645CBDD5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10291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6EC410-FBB8-429A-9E8C-9C67B777D5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E0DD3570-16A3-4C93-9CB6-7EBCF00E891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2848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BEEF0B-05FC-42C4-BEEE-A27F48CA4F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46033349-AC8C-4A43-8EC9-BB35673A1056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38363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BD775D-348D-4BA8-BE06-FD86972299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2DEBCE1C-3FE9-4308-BD40-6F25FAF009A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4013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FE206-DCEC-4FE7-B811-43A4AAD3A7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87B774BE-0E92-496C-87EA-C8A5F071603D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87263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132B106-3337-47F3-81F0-4FC5E62F28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BD43A88C-9AB5-43EA-B43B-8C73B7E9999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65269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67E1000-30C1-4B51-8A9A-78ECA56CD9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EA792C46-DAEB-48D8-B8A3-8DA342B6B68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69926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760A80-7814-4FBC-9E0F-323EE082A2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7616A751-90DE-48FC-A13B-A448B0385C6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06963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55B392-72D6-4376-BC94-5F53410225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1E3A7E1C-7496-4F09-90AD-E518E70D9C29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0554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56FDD2-92AD-4C58-9496-8780B86D16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FF3B3D73-69AC-44C0-8622-F506560E5905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22768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E195EE-EE25-4D60-9000-E8DC3FD2E3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4D44E983-71A9-4F34-8EF6-3A5CE42CB240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52444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7D5139-549C-4E88-9C59-389D375D87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5D9812CE-ED63-43C8-8342-E3399A7ED170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14849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A69D5386-D7B5-4D5F-BCC8-CE5301BF7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7B92FE04-D9AB-4AD8-84BD-103F92DBE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8057E1CD-F8CB-4921-825E-1EB06F6DE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4EA15D6-3794-4A3F-A268-6468C59825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4C76AB90-AFD0-4000-B829-288F88B53F9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00463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8DDC5B-645F-4DA7-9E1E-A70C5FBA10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FF4E768-C714-4493-98B9-448946B896F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2655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08E35C-C194-43E2-A7D5-A4344344D6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F112407-66C9-43C6-A31B-EBF4302D6EA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44598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BE7EF8-A4BE-46BC-BB58-9283EB05B2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7245ABF-C494-4786-B89A-7C137EBE66F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69018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FBA67-62BE-4316-A695-6B8F599164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B7B35B8-9EF1-4F4B-B8E1-74E1658317F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51254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7ACA6B4-0A4C-47B9-8C79-822911253F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2CAAFEC-158F-4E21-A634-23BDEF91C87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11681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F867A8A-E3AC-45BE-9C8D-B119BA823A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CDAD2EE-30B8-4612-A3CE-A48FBA2362B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079977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C5F47D-FDB0-4081-8A69-C85480A47B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1233860-E5E6-4778-95F8-BF02E2A5083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87789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991D08-8579-4CE2-929A-321101C1A3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86A87C1-6E23-4E31-9C50-250601B18CE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41565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AEF6D0-DFC4-4BA7-A45B-1EF02506AE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9393DAB-8889-4C48-9D94-6F478EDF3DA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63075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EBB5A0-C5B5-4F36-9AAF-CB4CB97BE5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554B1F0-90CC-4602-A14C-6B51B1868A7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317946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5E0C4B-5229-468A-AF6B-55CA6C4933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C1EBD37-0960-458B-8A4A-F3B9CD22C83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2748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C993ECC6-0FA0-4446-87B1-814A5B65C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D920AD6C-EECB-4673-B1CF-50365E75D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6ED6BF22-93A9-4F81-8A47-EED9EE01FA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8C5E5E5-DFD7-4BD7-81B3-770832787E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3829A5B6-6E7C-4AAB-900B-2E9A5938062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46546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9FF474-95A0-4333-A8BD-2A05B0C7DC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28BF4CE-98BB-45C6-8ECA-E19C57E0049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93576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EC5F39-11C1-4263-9198-546040EF15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B8AE02F-91F2-47BA-8A76-67E8BF6904A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9746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5EEBAA-4023-403E-A9E2-83D2AE8FE5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A1C2535-10A9-4583-BB28-326EE5ED4A6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31999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AF8300-A0E9-407C-A1ED-C18A4654BD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1FF0BF5-30C5-4E02-9B65-F87C84B7879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8526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B24F7A8-A976-441B-B0B6-D40F3B8362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782048D-B85F-4CD1-9778-45180DEF2FF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87221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EE09127-C98F-4349-B16B-8F0E2FA6D2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E7E7379-A8B2-430D-A316-B3A0EB622A1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7602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084A39-0D39-4006-8191-7B919B6500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3E6C9F7-B822-4168-9EEF-5DB6DB8AD03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0616624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FB1172-D877-445B-A486-C366FAEB0B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C85D9DE-56E5-4296-828C-B5EFE86B95E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08378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3B72DC-6753-4209-9E7A-750D19DC4C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0FF0FDE-616C-4190-B55C-DA0E0200FA8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5286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676F6C-C48F-4D02-856A-F304940DBE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0236042-9086-46CD-A6B3-0AA08C0B580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98427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E081CC-666B-4E40-9BCD-8666115AF2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8A238BA-4BDB-47BE-9055-2C082F3ACEC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19379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BBE4176-D928-48CE-94A6-574C93524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37ECE7EF-EED6-436B-830B-414DC5991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EE69AC56-50C7-4B2D-A577-A0F1D78B54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43912F3-6C71-44BC-B616-3444881167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479640A4-43BF-4864-B92B-6036432E4B5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07183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6FA6F2-FB97-4F68-905C-2DB0ABA647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D2D0781-2C85-424C-9885-ECC08D63C9C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255481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67880A-FA1A-41C1-8E0A-40C6DB7950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14A306C-FD11-4912-AB29-0C099020BCB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49833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85B32A-968D-41C2-AD7C-6E6860FFB5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E3B7E48-BA33-4CAF-B8F7-F26B83C7C19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82971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9578F8-DCEE-41CE-BC38-4E3279D0E3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0EAE4D4-B107-44B6-A768-0F955BE4440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72068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EA1CC2A-725A-4A78-AD31-6D6EA2E13C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BB1D4AB-6CE8-47AA-B4B1-5AD251A705F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48481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6B80861-A816-413D-8876-688796EE7D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29D25DB-E007-4223-A2B3-8D807FCCEF0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15883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BC83EB-A9DB-4365-9B72-B5BEBF7F3A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2600A53-65DC-4687-B462-B0254AB2179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1081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DDAB90-652C-440B-B16A-EE5F71A4B1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DA67734-F4CD-4B04-8926-3909DFC0041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62949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5E0FDB-ED5A-4A45-9E80-29032C9698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BE5770D-D9E4-47EC-B445-3EB31985229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254616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377167-84CA-4370-9F30-053A456A25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95858B4-292C-417E-AD3F-0B5AD22A2A8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719208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531527-2F96-40E7-994E-92EFA0D5DD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5E4BD77-F098-4A3F-A638-5EFB85874B8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10439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8E4E5DC9-D61C-45D6-9096-65AFF8FE5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35B83C56-101B-48F5-89C5-7EF299E95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15168BD3-C581-4AD7-A3D9-9FE926E83A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4ACF078-D015-4186-8BD3-E76866EDE0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6291B5C1-ACA0-4271-9DE7-0C82613E86E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69342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A39CD3-C49A-44F6-8685-1539962FEF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6A2A8B0-E1FE-435F-B049-FF03669EDAD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357979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C3C370-5018-4E64-B5D6-D7AB37A057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3C09268-C83B-458E-B1E0-5E2E1DA6DA0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946428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2CC6E5-A196-4820-B6F4-5C04AB86A6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ECE1C47-A4E9-4E76-B03D-FFDDA4F3ABE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395481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F787A-09EA-42DC-B8C4-D55AF5F251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3BEDC3B-9460-43EF-A5F2-503D9C26A1F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871356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1840F36-5F82-461B-AE14-5B80064C87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1B11E21-8F72-4323-8DD7-558523320BE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5613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2A79B8D-119A-44B9-A52E-B334D2DFDE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0BA1669-FFBF-479E-9821-17103CC0B56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472790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4A1FD0-25EE-4D27-BAF4-C9023D97E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CD11FDA-7946-42B8-8B2C-2131425A462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309289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853C12-7166-40DC-B97C-CE6AD37A91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CDAAEB8-807E-4B4E-88A2-5BFA3F0AE5B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81838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1FDBF1-B01F-4046-8FFE-785283A89F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B70B886-51FA-4322-BBCB-3A8B98C1366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961951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1E15AC-0B5F-47D5-B715-181BB5669A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57F8E0E-DD6D-42FE-9346-4F7FB9DC996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495589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3C4A66-95D4-4045-A4AC-E992785FC0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D603B88-C5E3-4B0B-A725-D6B4B6C8CFC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71764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D3AE6673-EF69-4400-B29C-93905C6C1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E5C99727-8212-4FB3-B3A1-FB59BB556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FBE80FE4-8665-4452-8AD9-C772785BD7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FA6775C-92FD-4EC0-9BFA-6EB2C1EB3E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0BF5F52D-FB56-42DC-A9D0-B60CE187445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678469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5BFF37-3709-4D99-BC9C-1A31C225D2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0882F85-659B-45A6-9590-3E540D28CBC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56594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E4CC12-C8F2-4572-B531-496266386C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FB7BACF-95C9-40CC-AF0A-83F8E3FBCEC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74628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F2B6AD-6811-4B14-B5D8-4957082E60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4CA2EAF-C2EB-4467-BC5A-6948F4AD8FD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645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5D0824B-36F3-4C01-B40C-C2AD6B362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E18A9F0A-DAAF-4358-A407-065C0BB22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2ECE795F-75B7-436D-BE2C-3C3E038DED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C618959-9368-4076-A53C-3DAEB62194F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9221" name="Picture 42" descr="MPj03142070000[1]">
            <a:extLst>
              <a:ext uri="{FF2B5EF4-FFF2-40B4-BE49-F238E27FC236}">
                <a16:creationId xmlns:a16="http://schemas.microsoft.com/office/drawing/2014/main" id="{EA91C11D-5DFE-4D3D-977D-22FFABEABF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9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2ED69C82-4E44-4D41-9551-991B12838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410D7BA8-10CB-4CA1-9F8F-F934FD8C3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1D08FFC9-D6C5-4A1F-A4A4-DF56B34597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5E6B814-80AA-4B69-BB90-E6410D323F9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0245" name="Picture 42" descr="MPj03142070000[1]">
            <a:extLst>
              <a:ext uri="{FF2B5EF4-FFF2-40B4-BE49-F238E27FC236}">
                <a16:creationId xmlns:a16="http://schemas.microsoft.com/office/drawing/2014/main" id="{B3C1DFB9-028E-4C3D-AD39-4AEC85239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8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263EEDAD-B82A-4B8D-B6E8-E9B40963E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51FAFC7A-206A-4E89-83EA-FFE3CDE75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3A4BBBDE-DF01-49D0-922D-5055715627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04F21BB-E56D-45DA-93E8-3B6C285A2B9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2293" name="Picture 42" descr="MPj03142070000[1]">
            <a:extLst>
              <a:ext uri="{FF2B5EF4-FFF2-40B4-BE49-F238E27FC236}">
                <a16:creationId xmlns:a16="http://schemas.microsoft.com/office/drawing/2014/main" id="{BF370E7C-880B-4D13-936C-5C76EBAB38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4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65480DA7-DED7-4B72-9DD4-6E73DA681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68089CFB-C1D1-4FA0-8EF6-B087422CF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38155EA8-B803-4BDA-B6CA-06FC1C6F9A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AFA751A-61D1-44DA-A708-09AF23D0394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1269" name="Picture 42" descr="MPj03142070000[1]">
            <a:extLst>
              <a:ext uri="{FF2B5EF4-FFF2-40B4-BE49-F238E27FC236}">
                <a16:creationId xmlns:a16="http://schemas.microsoft.com/office/drawing/2014/main" id="{B13D03C3-CB81-4EF7-AA79-E6505B440D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3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53938BD4-1E81-4E2A-B4D0-EA9317D25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F0B2B655-7EA7-4439-BD06-EB4C8D87D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0313D162-A4F7-47C5-84EF-83D8FEC0BF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EB4C499-C5D1-49FE-B504-D9F9D4069E2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3077" name="Picture 42" descr="MPj03142070000[1]">
            <a:extLst>
              <a:ext uri="{FF2B5EF4-FFF2-40B4-BE49-F238E27FC236}">
                <a16:creationId xmlns:a16="http://schemas.microsoft.com/office/drawing/2014/main" id="{2EBFE1CA-A550-4899-ACB9-37F297664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8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5DEF1DDC-1785-4FBF-BCB4-7BC426A46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17927759-58F0-46BD-A8D2-CAF8836B1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80140B09-46C7-460B-8F91-053F6D4752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57895F0-0809-4791-8876-FECAB3409D9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053" name="Picture 42" descr="MPj03142070000[1]">
            <a:extLst>
              <a:ext uri="{FF2B5EF4-FFF2-40B4-BE49-F238E27FC236}">
                <a16:creationId xmlns:a16="http://schemas.microsoft.com/office/drawing/2014/main" id="{231B8DB1-AFF3-4F38-9AFE-BF7B70044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67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047E4FD-1F5A-4D9B-A189-24CDB6BB2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737FCF84-5EED-4E54-8965-F485C54B4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F242CD4A-2357-4F68-A32E-999DD88887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230AEF6-7173-4335-AD62-8CB036798E2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029" name="Picture 42" descr="MPj03142070000[1]">
            <a:extLst>
              <a:ext uri="{FF2B5EF4-FFF2-40B4-BE49-F238E27FC236}">
                <a16:creationId xmlns:a16="http://schemas.microsoft.com/office/drawing/2014/main" id="{A2539298-FBA5-41CC-BAD6-65E3E883F9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C61024B-8FC6-43F6-BA35-4C9AFF120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7BB2A943-0910-4AB8-8C08-9B8266B4D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2135677A-72B0-4500-8BEF-1DD05CC8EF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F092D69-4E52-4915-AE70-79C4CD5F3FE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4341" name="Picture 42" descr="MPj03142070000[1]">
            <a:extLst>
              <a:ext uri="{FF2B5EF4-FFF2-40B4-BE49-F238E27FC236}">
                <a16:creationId xmlns:a16="http://schemas.microsoft.com/office/drawing/2014/main" id="{5A03AD82-B8D8-4612-96A8-563E11E073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18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D501038E-5E77-40B1-A769-C87EEF2ED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13957EFF-2470-4592-A198-1E7D3BC24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E6CD5728-3BC5-4402-BF2E-1322409260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707D142-A99B-4D7A-88EC-570435E3F87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5365" name="Picture 42" descr="MPj03142070000[1]">
            <a:extLst>
              <a:ext uri="{FF2B5EF4-FFF2-40B4-BE49-F238E27FC236}">
                <a16:creationId xmlns:a16="http://schemas.microsoft.com/office/drawing/2014/main" id="{6B887974-C0BC-451F-9CA4-C9BBB86F6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D7CC0B1C-9E0F-438C-A90E-2C3DF9C9E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460DD5EC-B82E-41EC-B96B-6371A4CD5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05A8EF6C-ACB0-456D-95DB-CD44EC7F8B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82828C2-5C6A-4AB9-9B9C-6C969CE8E82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3077" name="Picture 42" descr="MPj03142070000[1]">
            <a:extLst>
              <a:ext uri="{FF2B5EF4-FFF2-40B4-BE49-F238E27FC236}">
                <a16:creationId xmlns:a16="http://schemas.microsoft.com/office/drawing/2014/main" id="{9C71E556-A82C-459F-971B-564A317DEA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06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8404B4FE-5826-4643-836B-E9512DD4D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88F72134-7E5E-4FEF-AB7A-47EE75138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4E53D41A-A169-447F-967C-4A41418224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r>
              <a:rPr lang="sl-SI" altLang="en-US"/>
              <a:t>VŠUP01 - Ustvarjalnost v organizaciji /</a:t>
            </a:r>
            <a:fld id="{C0C9502E-5C42-41B3-B65C-050F442B6092}" type="slidenum">
              <a:rPr lang="sl-SI" altLang="en-US"/>
              <a:pPr/>
              <a:t>‹#›</a:t>
            </a:fld>
            <a:endParaRPr lang="sl-SI" altLang="en-US"/>
          </a:p>
        </p:txBody>
      </p:sp>
      <p:pic>
        <p:nvPicPr>
          <p:cNvPr id="8197" name="Picture 42" descr="MPj03142070000[1]">
            <a:extLst>
              <a:ext uri="{FF2B5EF4-FFF2-40B4-BE49-F238E27FC236}">
                <a16:creationId xmlns:a16="http://schemas.microsoft.com/office/drawing/2014/main" id="{1A0EAE32-6B0D-4303-90A2-358A57CFC1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29282CB-0903-448E-89DC-4AB8C5BB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0D29C4B6-8BB2-42D6-9F2C-5281582C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41EA3193-9764-4715-8D79-9BA1403012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1F5A90E-58C6-4344-A25A-34308BDFCE2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2533" name="Picture 42" descr="MPj03142070000[1]">
            <a:extLst>
              <a:ext uri="{FF2B5EF4-FFF2-40B4-BE49-F238E27FC236}">
                <a16:creationId xmlns:a16="http://schemas.microsoft.com/office/drawing/2014/main" id="{64BC5E32-F530-49C3-9BDE-4EEBCA487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4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3FACA35C-ED4A-4A28-85AB-A484C271B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8AD857A8-7CD3-44C1-ABEC-3584FFF6F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6B7FE3C0-CEBE-44E9-8E7D-C14856F364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r>
              <a:rPr lang="sl-SI" altLang="en-US"/>
              <a:t>VŠUP01 - Ustvarjalnost v organizaciji /</a:t>
            </a:r>
            <a:fld id="{D5B1FDA6-B8AB-4EF1-AD6C-6D5F03EBB815}" type="slidenum">
              <a:rPr lang="sl-SI" altLang="en-US"/>
              <a:pPr/>
              <a:t>‹#›</a:t>
            </a:fld>
            <a:endParaRPr lang="sl-SI" altLang="en-US"/>
          </a:p>
        </p:txBody>
      </p:sp>
      <p:pic>
        <p:nvPicPr>
          <p:cNvPr id="5125" name="Picture 42" descr="MPj03142070000[1]">
            <a:extLst>
              <a:ext uri="{FF2B5EF4-FFF2-40B4-BE49-F238E27FC236}">
                <a16:creationId xmlns:a16="http://schemas.microsoft.com/office/drawing/2014/main" id="{9FBA8022-7F62-4E0B-94BD-CDB6747653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A30B959-8B32-4B55-99D0-4B48539E8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12F7DA4F-1C86-4BCD-A521-7C01A2640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FC38BE7E-F558-43DF-B886-86080C46B0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r>
              <a:rPr lang="sl-SI" altLang="en-US"/>
              <a:t>VŠUP01 - Ustvarjalnost v organizaciji /</a:t>
            </a:r>
            <a:fld id="{C3A804C1-88B4-44D9-9F17-C0B018915C02}" type="slidenum">
              <a:rPr lang="sl-SI" altLang="en-US"/>
              <a:pPr/>
              <a:t>‹#›</a:t>
            </a:fld>
            <a:endParaRPr lang="sl-SI" altLang="en-US"/>
          </a:p>
        </p:txBody>
      </p:sp>
      <p:pic>
        <p:nvPicPr>
          <p:cNvPr id="1029" name="Picture 42" descr="MPj03142070000[1]">
            <a:extLst>
              <a:ext uri="{FF2B5EF4-FFF2-40B4-BE49-F238E27FC236}">
                <a16:creationId xmlns:a16="http://schemas.microsoft.com/office/drawing/2014/main" id="{2EAA1178-6900-4603-80E7-DAEC4B168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34DBCED7-0A22-4D38-A538-6AA8EFC28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236C4EB4-3FE6-47BC-A4AB-6E765C3C5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1F7DA1B7-5E3D-41C2-A965-FB9F1587A9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60B1B3B-23BD-47E5-8140-6C3F583569F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5125" name="Picture 42" descr="MPj03142070000[1]">
            <a:extLst>
              <a:ext uri="{FF2B5EF4-FFF2-40B4-BE49-F238E27FC236}">
                <a16:creationId xmlns:a16="http://schemas.microsoft.com/office/drawing/2014/main" id="{621AD962-B97E-4E3E-867E-7B9B65126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7FAB2304-6B85-451F-8739-CE98C7A9C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B8DECFBF-5C07-4CD5-BA4D-8CFE3DA43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BE4DC690-22F1-4268-901E-8D2C8FB610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5C3B62C-C099-4C0F-9B52-6AFF992EFC7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4101" name="Picture 42" descr="MPj03142070000[1]">
            <a:extLst>
              <a:ext uri="{FF2B5EF4-FFF2-40B4-BE49-F238E27FC236}">
                <a16:creationId xmlns:a16="http://schemas.microsoft.com/office/drawing/2014/main" id="{C15924FE-D578-454D-A933-FCE83F969F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9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DC170751-5B9C-4DED-B232-CC26173C8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E4030DA2-6758-4BF7-8388-87A40507F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D0CCBFD3-B32D-4671-A506-E929E6D06E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A88CD48-B248-4DA1-8FB3-1FE09C02D3E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6149" name="Picture 42" descr="MPj03142070000[1]">
            <a:extLst>
              <a:ext uri="{FF2B5EF4-FFF2-40B4-BE49-F238E27FC236}">
                <a16:creationId xmlns:a16="http://schemas.microsoft.com/office/drawing/2014/main" id="{82E86465-3C47-4AE8-8054-B3A15EEBE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C67207D-5787-4114-9980-79F0335F9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2FA9FE48-EA47-4812-B11B-9D612C9EB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DC23B1C4-626B-4B3E-84BF-16F496CE98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7F7B3AB-153C-4709-90D1-2CC81DA3F0A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7173" name="Picture 42" descr="MPj03142070000[1]">
            <a:extLst>
              <a:ext uri="{FF2B5EF4-FFF2-40B4-BE49-F238E27FC236}">
                <a16:creationId xmlns:a16="http://schemas.microsoft.com/office/drawing/2014/main" id="{12BB6BE9-7E88-400D-AA56-0CFDB74438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5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3FFCE35B-D641-4712-A7A0-04FE01A57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8390CA80-8A8E-43CD-9778-BF151F52B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3F26DA22-A625-42BE-A607-6F50FEEDB2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2AEA707-7C9F-4CDD-9AE5-BF91E6FB4FB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8197" name="Picture 42" descr="MPj03142070000[1]">
            <a:extLst>
              <a:ext uri="{FF2B5EF4-FFF2-40B4-BE49-F238E27FC236}">
                <a16:creationId xmlns:a16="http://schemas.microsoft.com/office/drawing/2014/main" id="{1925AC24-F52D-44E9-900B-BB5FC9E34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8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tivacija.e-vizitka.biz/" TargetMode="External"/><Relationship Id="rId2" Type="http://schemas.openxmlformats.org/officeDocument/2006/relationships/hyperlink" Target="mailto:zorica.zaklan@siol.net" TargetMode="External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si/url?sa=i&amp;rct=j&amp;q=&amp;esrc=s&amp;frm=1&amp;source=images&amp;cd=&amp;cad=rja&amp;uact=8&amp;ved=0ahUKEwiCga_4j9TJAhWEFQ8KHePIC_AQjRwIBw&amp;url=http%3A%2F%2Fwww.sensa.si%2Fosebna-rast%2Fmoc-volje-2-del%2F&amp;bvm=bv.109910813,d.bGQ&amp;psig=AFQjCNEM1v9tsht_3ttmRWltobxivkhVDw&amp;ust=1449934182457163" TargetMode="Externa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0B71398A-98CC-4D93-8ADE-07B4AB64A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620713"/>
            <a:ext cx="7343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 err="1">
                <a:solidFill>
                  <a:srgbClr val="0000FF"/>
                </a:solidFill>
                <a:latin typeface="Arial" panose="020B0604020202020204" pitchFamily="34" charset="0"/>
              </a:rPr>
              <a:t>NEVROLINGVISTIČNO</a:t>
            </a: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 PROGRAMIRANJE V PRAKSI  (diploma </a:t>
            </a:r>
            <a:r>
              <a:rPr lang="sl-SI" altLang="sl-SI" sz="3600" dirty="0" err="1">
                <a:solidFill>
                  <a:srgbClr val="0000FF"/>
                </a:solidFill>
                <a:latin typeface="Arial" panose="020B0604020202020204" pitchFamily="34" charset="0"/>
              </a:rPr>
              <a:t>VAKOG</a:t>
            </a: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II. del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Prihodnost pripada izobraženim!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Zorica Zaklan, mag.</a:t>
            </a:r>
            <a:br>
              <a:rPr lang="sl-SI" altLang="sl-SI" sz="3600" b="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endParaRPr lang="sl-SI" altLang="sl-SI" sz="36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5008587-6E65-4650-AA3B-0B0FA813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810" y="4874150"/>
            <a:ext cx="71769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Poslovno svetovanje in prevajanje, s. p.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0" dirty="0">
                <a:solidFill>
                  <a:srgbClr val="0000CC"/>
                </a:solidFill>
                <a:latin typeface="Arial" panose="020B0604020202020204" pitchFamily="34" charset="0"/>
              </a:rPr>
              <a:t>Zorica Zaklan</a:t>
            </a:r>
            <a:b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Ljubljanska cesta 103, 1230 Domžale </a:t>
            </a:r>
            <a:br>
              <a:rPr lang="sl-SI" altLang="sl-SI" sz="1800" b="0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sl-SI" altLang="sl-SI" sz="1800" b="0" dirty="0">
                <a:solidFill>
                  <a:srgbClr val="0000CC"/>
                </a:solidFill>
                <a:latin typeface="Arial" panose="020B0604020202020204" pitchFamily="34" charset="0"/>
              </a:rPr>
              <a:t>E-mail</a:t>
            </a:r>
            <a:r>
              <a:rPr lang="sl-SI" altLang="sl-SI" sz="1800" b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l-SI" altLang="sl-SI" sz="1800" b="0" dirty="0" err="1">
                <a:solidFill>
                  <a:srgbClr val="0000FF"/>
                </a:solidFill>
                <a:latin typeface="Arial" panose="020B0604020202020204" pitchFamily="34" charset="0"/>
                <a:hlinkClick r:id="rId2"/>
              </a:rPr>
              <a:t>zorica.zaklan@siol.net</a:t>
            </a: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0" dirty="0">
                <a:solidFill>
                  <a:srgbClr val="0000FF"/>
                </a:solidFill>
                <a:latin typeface="Arial" panose="020B0604020202020204" pitchFamily="34" charset="0"/>
              </a:rPr>
              <a:t>Tel. 041 662 371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0" u="sng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http://</a:t>
            </a:r>
            <a:r>
              <a:rPr lang="sl-SI" altLang="sl-SI" sz="1800" b="0" u="sng" dirty="0" err="1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motivacija.e-vizitka.biz</a:t>
            </a:r>
            <a:r>
              <a:rPr lang="sl-SI" altLang="sl-SI" sz="1800" b="0" u="sng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/</a:t>
            </a:r>
            <a:endParaRPr lang="en-US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4276" name="Slika 6">
            <a:extLst>
              <a:ext uri="{FF2B5EF4-FFF2-40B4-BE49-F238E27FC236}">
                <a16:creationId xmlns:a16="http://schemas.microsoft.com/office/drawing/2014/main" id="{4D6BAA52-3A9A-4102-B8CD-0A61F3EB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19" y="3790026"/>
            <a:ext cx="16557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7F4CA13A-1D64-45BA-B8AA-DD220F831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952501"/>
            <a:ext cx="8135938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it-IT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VIZUALNI TIP  </a:t>
            </a:r>
            <a:r>
              <a:rPr lang="en-US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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da-DK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videz mu je pomemben bodisi pri oblačenju ali pri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a-DK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predstavitvah 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zelo dobro črkuje in dobesedno vizualizira besede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zapomni vse, kar je videl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dober spomin zaradi vizualnih asociacij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raje ima pisna kot ustna navodila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pogosto sprašuje druge, če lahko ponovijo, kar so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povedali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hiter bralec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raje sam bere kot da mu drugi berejo</a:t>
            </a: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8307" name="Picture 3">
            <a:extLst>
              <a:ext uri="{FF2B5EF4-FFF2-40B4-BE49-F238E27FC236}">
                <a16:creationId xmlns:a16="http://schemas.microsoft.com/office/drawing/2014/main" id="{A778BF58-2851-4691-BCFD-D2961EA6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66701"/>
            <a:ext cx="2663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>
            <a:extLst>
              <a:ext uri="{FF2B5EF4-FFF2-40B4-BE49-F238E27FC236}">
                <a16:creationId xmlns:a16="http://schemas.microsoft.com/office/drawing/2014/main" id="{562FBC23-B519-458A-842E-089170B2A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484314"/>
            <a:ext cx="756126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it-IT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AVDITIVNI TIP 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govori 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melodično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pogovarja se sam s sabo (notranji dialog)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lahko zmoti hrup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premika ustnice med tihim branjem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 v branju naglas in poslušnju 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ponovi dobesedno,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 je slišal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331" name="Picture 3">
            <a:extLst>
              <a:ext uri="{FF2B5EF4-FFF2-40B4-BE49-F238E27FC236}">
                <a16:creationId xmlns:a16="http://schemas.microsoft.com/office/drawing/2014/main" id="{0CC377CE-87FD-46B8-899D-787BFB84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96863"/>
            <a:ext cx="37846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71A25DAF-C2E1-4342-B161-7B2B8BE5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20713"/>
            <a:ext cx="8208963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it-IT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AVDITIVNI TIP 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da-DK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pisanje mu ne gre preveč dobro; pripovedovanje pa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zelo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bogat besedni zaklad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 rad glasbo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spomni se pogovorov iz preteklosti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komunikativen, rad se pogovarja, uživa v dolgih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diskusijah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 težave s črkovanjem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posluša in pripoveduje vice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0066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0066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0355" name="Picture 3">
            <a:extLst>
              <a:ext uri="{FF2B5EF4-FFF2-40B4-BE49-F238E27FC236}">
                <a16:creationId xmlns:a16="http://schemas.microsoft.com/office/drawing/2014/main" id="{04BF6321-1C0E-4912-8B5A-DC3FA87F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9" y="5084764"/>
            <a:ext cx="24288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>
            <a:extLst>
              <a:ext uri="{FF2B5EF4-FFF2-40B4-BE49-F238E27FC236}">
                <a16:creationId xmlns:a16="http://schemas.microsoft.com/office/drawing/2014/main" id="{DF58E05A-941B-432A-B143-61772A46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20713"/>
            <a:ext cx="8208963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it-IT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GB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KINESTETIČNI TIP</a:t>
            </a:r>
            <a:r>
              <a:rPr lang="en-GB" altLang="sl-SI" sz="2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da-DK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govori počasi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rad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dotakne</a:t>
            </a:r>
            <a:r>
              <a:rPr lang="en-GB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</a:t>
            </a:r>
            <a:r>
              <a:rPr lang="en-GB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stoji zelo blizu sogovorcu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rad gibanje in športne aktivnosti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zelo zgodaj razvije mišice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 se skozi izkušnje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stvari si zapomni le, če jih poskusi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branjem vleče prst po tekstu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uporablja veliko gest med govorom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DD6A96F8-50CD-4192-9ACE-12BEC089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341438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>
            <a:extLst>
              <a:ext uri="{FF2B5EF4-FFF2-40B4-BE49-F238E27FC236}">
                <a16:creationId xmlns:a16="http://schemas.microsoft.com/office/drawing/2014/main" id="{58D2D8CA-3A81-4404-8356-728854CB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20713"/>
            <a:ext cx="8208963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it-IT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GB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KINESTETIČNI TIP</a:t>
            </a:r>
            <a:r>
              <a:rPr lang="en-GB" altLang="sl-SI" sz="2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</a:t>
            </a:r>
            <a:r>
              <a:rPr lang="en-GB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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more biti dolgo pri miru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spomni se zemljepisa, razen če ni obiskal določene dežele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uporablja besede z aktivnim pomenom (gremo,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naredimo …)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lahko ima zelo neberljiv rokopis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rad aktivne vaje in igrice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 rad temne barve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 rad mehke tkanine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403" name="Picture 3">
            <a:extLst>
              <a:ext uri="{FF2B5EF4-FFF2-40B4-BE49-F238E27FC236}">
                <a16:creationId xmlns:a16="http://schemas.microsoft.com/office/drawing/2014/main" id="{8AE15041-9352-4DFF-B875-086DB8DB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04813"/>
            <a:ext cx="32400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>
            <a:extLst>
              <a:ext uri="{FF2B5EF4-FFF2-40B4-BE49-F238E27FC236}">
                <a16:creationId xmlns:a16="http://schemas.microsoft.com/office/drawing/2014/main" id="{233FC0CB-ADDE-4626-9851-3BD5284EA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1">
            <a:extLst>
              <a:ext uri="{FF2B5EF4-FFF2-40B4-BE49-F238E27FC236}">
                <a16:creationId xmlns:a16="http://schemas.microsoft.com/office/drawing/2014/main" id="{29549894-5FB7-4E7B-AB14-4C9A9A5D9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"/>
            <a:ext cx="856932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sl-SI" sz="24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>
                <a:solidFill>
                  <a:srgbClr val="FF0000"/>
                </a:solidFill>
                <a:latin typeface="Arial" panose="020B0604020202020204" pitchFamily="34" charset="0"/>
              </a:rPr>
              <a:t>VIZUALNE procesne besede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zdi se mi,</a:t>
            </a: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iz ptičje perspektive,</a:t>
            </a: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imeti vpogled v,</a:t>
            </a: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na štiri oči,</a:t>
            </a: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megleno, v tej luči</a:t>
            </a: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moj pogled na to je …</a:t>
            </a: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izgleda kot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predstavljati si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kot strela z jasnega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g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ledati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očitno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jasno videti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glede na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o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pazovati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  „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je to jasno?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“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p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erspektiva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kot vidis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p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oglej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lepo, da se spet vidiva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 …</a:t>
            </a:r>
            <a:endParaRPr lang="pl-PL" altLang="sl-SI" sz="24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808424-674B-43BF-8970-518B7AEF3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743" y="1542059"/>
            <a:ext cx="3485434" cy="34625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>
            <a:extLst>
              <a:ext uri="{FF2B5EF4-FFF2-40B4-BE49-F238E27FC236}">
                <a16:creationId xmlns:a16="http://schemas.microsoft.com/office/drawing/2014/main" id="{7C723CBF-6E58-42D5-A869-C70774BD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1" name="Rectangle 1">
            <a:extLst>
              <a:ext uri="{FF2B5EF4-FFF2-40B4-BE49-F238E27FC236}">
                <a16:creationId xmlns:a16="http://schemas.microsoft.com/office/drawing/2014/main" id="{D6C5045B-E8E2-4739-82E7-6738545B3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0"/>
            <a:ext cx="82804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sl-SI" sz="24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AVDITIVNE procesne besede</a:t>
            </a:r>
            <a:endParaRPr lang="sl-SI" altLang="sl-SI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2400" i="1" dirty="0">
                <a:solidFill>
                  <a:srgbClr val="3333FF"/>
                </a:solidFill>
                <a:latin typeface="Arial" panose="020B0604020202020204" pitchFamily="34" charset="0"/>
              </a:rPr>
              <a:t> </a:t>
            </a:r>
            <a:endParaRPr lang="sl-SI" altLang="sl-SI" sz="2400" b="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p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oslušati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poklicati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zveni znano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sama ušesa so ga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g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lasovi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pogovor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g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lasno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govoriti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p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ovedati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neslišno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povej po pravici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u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glašen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aktivno poslušanje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s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lišati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šelestenje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ž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uborjenje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to se sliši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 …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CA3D16F7-3BE1-4B92-8A19-E0036BC2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4" y="1468439"/>
            <a:ext cx="29225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>
            <a:extLst>
              <a:ext uri="{FF2B5EF4-FFF2-40B4-BE49-F238E27FC236}">
                <a16:creationId xmlns:a16="http://schemas.microsoft.com/office/drawing/2014/main" id="{C1EA144F-6668-4CE6-AFF9-B0C15A67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5475" name="Rectangle 1">
            <a:extLst>
              <a:ext uri="{FF2B5EF4-FFF2-40B4-BE49-F238E27FC236}">
                <a16:creationId xmlns:a16="http://schemas.microsoft.com/office/drawing/2014/main" id="{009917FA-47F5-46B5-9173-A819C4C6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60351"/>
            <a:ext cx="82073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sl-SI" sz="24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KINESTETIČNE procesne besede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spoprijeti se, navezati stik ,</a:t>
            </a:r>
            <a:endParaRPr lang="sl-SI" altLang="sl-SI" sz="2400" b="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narediti, vztrajati,</a:t>
            </a:r>
            <a:endParaRPr lang="sl-SI" altLang="sl-SI" sz="2400" b="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o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bčutki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položiti karte na mizo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energija, toplo,</a:t>
            </a:r>
            <a:endParaRPr lang="sl-SI" altLang="sl-SI" sz="2400" b="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mrzlo, dotik,</a:t>
            </a:r>
            <a:endParaRPr lang="sl-SI" altLang="sl-SI" sz="2400" b="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preizkus, plesati,</a:t>
            </a:r>
            <a:endParaRPr lang="sl-SI" altLang="sl-SI" sz="2400" b="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prijetno, </a:t>
            </a:r>
            <a:r>
              <a:rPr lang="it-IT" altLang="sl-SI" sz="2400" b="0" dirty="0" err="1">
                <a:solidFill>
                  <a:srgbClr val="3333FF"/>
                </a:solidFill>
                <a:latin typeface="Arial" panose="020B0604020202020204" pitchFamily="34" charset="0"/>
              </a:rPr>
              <a:t>udobno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s</a:t>
            </a:r>
            <a:r>
              <a:rPr lang="it-IT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lediti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it-IT" altLang="sl-SI" sz="2400" b="0" dirty="0" err="1">
                <a:solidFill>
                  <a:srgbClr val="3333FF"/>
                </a:solidFill>
                <a:latin typeface="Arial" panose="020B0604020202020204" pitchFamily="34" charset="0"/>
              </a:rPr>
              <a:t>sprehajati</a:t>
            </a:r>
            <a:r>
              <a:rPr lang="it-IT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 se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lotiti se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 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to dobro dene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g</a:t>
            </a:r>
            <a:r>
              <a:rPr lang="nb-NO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ibanje</a:t>
            </a:r>
            <a:r>
              <a:rPr lang="sl-SI" altLang="sl-SI" sz="2400" b="0" dirty="0">
                <a:solidFill>
                  <a:srgbClr val="3333FF"/>
                </a:solidFill>
                <a:latin typeface="Arial" panose="020B0604020202020204" pitchFamily="34" charset="0"/>
              </a:rPr>
              <a:t> …</a:t>
            </a:r>
            <a:endParaRPr lang="sl-SI" altLang="sl-SI" sz="24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b-NO" altLang="sl-SI" sz="1800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5476" name="Picture 4">
            <a:extLst>
              <a:ext uri="{FF2B5EF4-FFF2-40B4-BE49-F238E27FC236}">
                <a16:creationId xmlns:a16="http://schemas.microsoft.com/office/drawing/2014/main" id="{4CDEB9DA-2D62-42DF-946A-DC952A15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803525"/>
            <a:ext cx="3687762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062" y="1541929"/>
            <a:ext cx="5770486" cy="387797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F16570F-2F12-466A-92D2-F138A7314A3B}"/>
              </a:ext>
            </a:extLst>
          </p:cNvPr>
          <p:cNvSpPr txBox="1"/>
          <p:nvPr/>
        </p:nvSpPr>
        <p:spPr>
          <a:xfrm>
            <a:off x="3746377" y="1162975"/>
            <a:ext cx="4864963" cy="402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3333FF"/>
                </a:solidFill>
                <a:latin typeface="Arial" panose="020B0604020202020204" pitchFamily="34" charset="0"/>
              </a:rPr>
              <a:t>Model odličnosti EFQM zasleduje 8 temeljnih načel:</a:t>
            </a:r>
          </a:p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sl-SI" sz="24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marL="342900" lvl="0" indent="-342900"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3333FF"/>
                </a:solidFill>
                <a:latin typeface="Arial" panose="020B0604020202020204" pitchFamily="34" charset="0"/>
              </a:rPr>
              <a:t>dodana vrednost,</a:t>
            </a:r>
          </a:p>
          <a:p>
            <a:pPr marL="342900" lvl="0" indent="-342900"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3333FF"/>
                </a:solidFill>
                <a:latin typeface="Arial" panose="020B0604020202020204" pitchFamily="34" charset="0"/>
              </a:rPr>
              <a:t>ustvarjanje trajnostne prihodnosti,</a:t>
            </a:r>
          </a:p>
          <a:p>
            <a:pPr marL="342900" lvl="0" indent="-342900"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3333FF"/>
                </a:solidFill>
                <a:latin typeface="Arial" panose="020B0604020202020204" pitchFamily="34" charset="0"/>
              </a:rPr>
              <a:t>razvijanje sposobnosti,</a:t>
            </a:r>
          </a:p>
          <a:p>
            <a:pPr marL="342900" lvl="0" indent="-342900"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3333FF"/>
                </a:solidFill>
                <a:latin typeface="Arial" panose="020B0604020202020204" pitchFamily="34" charset="0"/>
              </a:rPr>
              <a:t>spodbujanje ustvarjalnosti in inovativnosti,</a:t>
            </a:r>
          </a:p>
          <a:p>
            <a:pPr marL="342900" lvl="0" indent="-342900"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3333FF"/>
                </a:solidFill>
                <a:latin typeface="Arial" panose="020B0604020202020204" pitchFamily="34" charset="0"/>
              </a:rPr>
              <a:t>vodenje z vizijo, navdihom in integriteto,</a:t>
            </a:r>
          </a:p>
          <a:p>
            <a:pPr marL="342900" lvl="0" indent="-342900"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3333FF"/>
                </a:solidFill>
                <a:latin typeface="Arial" panose="020B0604020202020204" pitchFamily="34" charset="0"/>
              </a:rPr>
              <a:t>agilni menedžment,</a:t>
            </a:r>
          </a:p>
          <a:p>
            <a:pPr marL="342900" lvl="0" indent="-342900"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3333FF"/>
                </a:solidFill>
                <a:latin typeface="Arial" panose="020B0604020202020204" pitchFamily="34" charset="0"/>
              </a:rPr>
              <a:t>doseganje uspehov z nadarjenostjo zaposlenih,</a:t>
            </a:r>
          </a:p>
          <a:p>
            <a:pPr marL="342900" lvl="0" indent="-342900"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3333FF"/>
                </a:solidFill>
                <a:latin typeface="Arial" panose="020B0604020202020204" pitchFamily="34" charset="0"/>
              </a:rPr>
              <a:t>trajno doseganje izvrstnih rezultatov.</a:t>
            </a:r>
          </a:p>
        </p:txBody>
      </p:sp>
      <p:pic>
        <p:nvPicPr>
          <p:cNvPr id="1026" name="Picture 2" descr="Slikovni rezultati za odličnost življenja">
            <a:extLst>
              <a:ext uri="{FF2B5EF4-FFF2-40B4-BE49-F238E27FC236}">
                <a16:creationId xmlns:a16="http://schemas.microsoft.com/office/drawing/2014/main" id="{C3F3830D-F934-4272-9ADD-A143FBE0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91" y="1389772"/>
            <a:ext cx="288015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21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350" y="1541929"/>
            <a:ext cx="6056050" cy="387797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068D5DA-307F-43C8-89C8-801D87693C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965201"/>
            <a:ext cx="4425315" cy="43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7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2F708357-ECB3-47D3-AD36-B057E63B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476251"/>
            <a:ext cx="8569325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l-PL" altLang="sl-SI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KLJUČNIH PRINCIPOV USPEHA 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36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POSTAVITI PREPRIČLJIVE IN DOSLEDNO DOSEGLJIVE CILJE - IN JIH DOSEČI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0066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0066"/>
                </a:solidFill>
              </a:rPr>
              <a:t>1.	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Imeti  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M. A. R. T.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cilj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Natančnost   in  tenkočutnost   čutov   (V A K O G 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Biti   prožen   v   vedenju -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empatija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Delovati   iz   stanja   odličnosti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Akcija 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(naredite   nekaj)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5779" name="Slika 1">
            <a:extLst>
              <a:ext uri="{FF2B5EF4-FFF2-40B4-BE49-F238E27FC236}">
                <a16:creationId xmlns:a16="http://schemas.microsoft.com/office/drawing/2014/main" id="{968608AC-3A82-496B-9FC1-8C5F71B71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443414"/>
            <a:ext cx="30035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350" y="1541929"/>
            <a:ext cx="6056050" cy="387797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E04FF75-12F6-4605-B68C-31A721001C4B}"/>
              </a:ext>
            </a:extLst>
          </p:cNvPr>
          <p:cNvSpPr txBox="1"/>
          <p:nvPr/>
        </p:nvSpPr>
        <p:spPr>
          <a:xfrm>
            <a:off x="3281680" y="955040"/>
            <a:ext cx="5862319" cy="449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400" b="1" dirty="0">
                <a:solidFill>
                  <a:srgbClr val="3333FF"/>
                </a:solidFill>
                <a:latin typeface="Arial" panose="020B0604020202020204" pitchFamily="34" charset="0"/>
              </a:rPr>
              <a:t>Merjenje s pomočjo RADAR sistema</a:t>
            </a:r>
          </a:p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sl-SI" sz="24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sl-SI" sz="24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R – (ang. </a:t>
            </a:r>
            <a:r>
              <a:rPr lang="sl-SI" sz="2400" dirty="0" err="1">
                <a:solidFill>
                  <a:srgbClr val="3333FF"/>
                </a:solidFill>
                <a:latin typeface="Arial" panose="020B0604020202020204" pitchFamily="34" charset="0"/>
              </a:rPr>
              <a:t>Results</a:t>
            </a: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), REZULATI – željeni rezultati, strateške usmeritve</a:t>
            </a:r>
          </a:p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A – (ang. </a:t>
            </a:r>
            <a:r>
              <a:rPr lang="sl-SI" sz="2400" dirty="0" err="1">
                <a:solidFill>
                  <a:srgbClr val="3333FF"/>
                </a:solidFill>
                <a:latin typeface="Arial" panose="020B0604020202020204" pitchFamily="34" charset="0"/>
              </a:rPr>
              <a:t>Approach</a:t>
            </a: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) PRISTOP – primerni prijemi, načini za doseganje izbranih rezultatov in strateških usmeritev</a:t>
            </a:r>
          </a:p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D – (ang. </a:t>
            </a:r>
            <a:r>
              <a:rPr lang="sl-SI" sz="2400" dirty="0" err="1">
                <a:solidFill>
                  <a:srgbClr val="3333FF"/>
                </a:solidFill>
                <a:latin typeface="Arial" panose="020B0604020202020204" pitchFamily="34" charset="0"/>
              </a:rPr>
              <a:t>Deployment</a:t>
            </a: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) UVAJANJE – uvedli v procese za doseganje izbranih rezultatov in strateških usmeritev</a:t>
            </a:r>
          </a:p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A – (ang. </a:t>
            </a:r>
            <a:r>
              <a:rPr lang="sl-SI" sz="2400" dirty="0" err="1">
                <a:solidFill>
                  <a:srgbClr val="3333FF"/>
                </a:solidFill>
                <a:latin typeface="Arial" panose="020B0604020202020204" pitchFamily="34" charset="0"/>
              </a:rPr>
              <a:t>Assessment</a:t>
            </a: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), OCENJEVANJE – kako bomo spremljali rezultate in strateške usmeritve</a:t>
            </a:r>
          </a:p>
          <a:p>
            <a:pPr algn="ctr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R – (ang. </a:t>
            </a:r>
            <a:r>
              <a:rPr lang="sl-SI" sz="2400" dirty="0" err="1">
                <a:solidFill>
                  <a:srgbClr val="3333FF"/>
                </a:solidFill>
                <a:latin typeface="Arial" panose="020B0604020202020204" pitchFamily="34" charset="0"/>
              </a:rPr>
              <a:t>Review</a:t>
            </a:r>
            <a:r>
              <a:rPr 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) PREGLED – na osnovi ugotovitev in razumevanja dejstev uvajamo spremembe in izboljšave v načinih dela in postavljanju rezultatov in strateških usmeritev</a:t>
            </a:r>
          </a:p>
        </p:txBody>
      </p:sp>
      <p:pic>
        <p:nvPicPr>
          <p:cNvPr id="18434" name="Picture 2" descr="Slikovni rezultati za uspešnost">
            <a:extLst>
              <a:ext uri="{FF2B5EF4-FFF2-40B4-BE49-F238E27FC236}">
                <a16:creationId xmlns:a16="http://schemas.microsoft.com/office/drawing/2014/main" id="{9A68FBF2-DE1B-4301-BFD7-686A23CB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701040"/>
            <a:ext cx="2468083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4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>
            <a:extLst>
              <a:ext uri="{FF2B5EF4-FFF2-40B4-BE49-F238E27FC236}">
                <a16:creationId xmlns:a16="http://schemas.microsoft.com/office/drawing/2014/main" id="{25BCC092-15CA-4575-9F44-5FE1E64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1">
            <a:extLst>
              <a:ext uri="{FF2B5EF4-FFF2-40B4-BE49-F238E27FC236}">
                <a16:creationId xmlns:a16="http://schemas.microsoft.com/office/drawing/2014/main" id="{A3FD7160-E211-402F-B946-E8938FFFE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15889"/>
            <a:ext cx="74168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sl-SI" sz="3200">
                <a:solidFill>
                  <a:srgbClr val="FF0000"/>
                </a:solidFill>
                <a:latin typeface="Arial" panose="020B0604020202020204" pitchFamily="34" charset="0"/>
              </a:rPr>
              <a:t>NOTRANJA</a:t>
            </a:r>
            <a:r>
              <a:rPr lang="it-IT" altLang="sl-SI" sz="3200" b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sl-SI" sz="3200">
                <a:solidFill>
                  <a:srgbClr val="FF0000"/>
                </a:solidFill>
                <a:latin typeface="Arial" panose="020B0604020202020204" pitchFamily="34" charset="0"/>
              </a:rPr>
              <a:t>STANJA</a:t>
            </a:r>
            <a:r>
              <a:rPr lang="sl-SI" altLang="sl-SI" sz="3200">
                <a:solidFill>
                  <a:srgbClr val="FF0000"/>
                </a:solidFill>
                <a:latin typeface="Arial" panose="020B0604020202020204" pitchFamily="34" charset="0"/>
              </a:rPr>
              <a:t> (STATES) </a:t>
            </a:r>
            <a:endParaRPr lang="sl-SI" altLang="sl-SI" sz="32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BD23FE-C01E-4C43-A8A8-2A9893FF354B}"/>
              </a:ext>
            </a:extLst>
          </p:cNvPr>
          <p:cNvGraphicFramePr>
            <a:graphicFrameLocks noGrp="1"/>
          </p:cNvGraphicFramePr>
          <p:nvPr/>
        </p:nvGraphicFramePr>
        <p:xfrm>
          <a:off x="2740026" y="677864"/>
          <a:ext cx="6983413" cy="6078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sym typeface="Wingdings"/>
                        </a:rPr>
                        <a:t>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31" marR="44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2400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31" marR="444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2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31" marR="44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sl-SI" sz="1800" b="1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sl-SI" sz="1800" b="1" baseline="300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sl-SI" sz="1800" b="1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čas preganja (ali se vleče)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občutek obremenjenosti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31" marR="44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/>
                        </a:rPr>
                        <a:t>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31" marR="44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31" marR="44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27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31" marR="44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DEPRESIJA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močan </a:t>
                      </a:r>
                      <a:r>
                        <a:rPr lang="sl-SI" sz="1800" b="1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sl-SI" sz="1800" b="1" baseline="300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sl-SI" sz="1800" b="1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čas miruje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občutek bremena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brezciljnost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31" marR="444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/>
                        </a:rPr>
                        <a:t>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31" marR="44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31" marR="444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41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31" marR="44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noProof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AGONIJA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otrplost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bolečina</a:t>
                      </a:r>
                      <a:endParaRPr lang="sl-SI" sz="1800" noProof="0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31" marR="4443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>
            <a:extLst>
              <a:ext uri="{FF2B5EF4-FFF2-40B4-BE49-F238E27FC236}">
                <a16:creationId xmlns:a16="http://schemas.microsoft.com/office/drawing/2014/main" id="{7824C67B-8092-4D11-A4D7-6324A7EA6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Rectangle 1">
            <a:extLst>
              <a:ext uri="{FF2B5EF4-FFF2-40B4-BE49-F238E27FC236}">
                <a16:creationId xmlns:a16="http://schemas.microsoft.com/office/drawing/2014/main" id="{96D9EB2C-5C6A-436E-80A6-199101222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465138"/>
            <a:ext cx="5184775" cy="66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sl-SI" sz="2400">
                <a:solidFill>
                  <a:srgbClr val="FF0000"/>
                </a:solidFill>
                <a:latin typeface="Arial" panose="020B0604020202020204" pitchFamily="34" charset="0"/>
              </a:rPr>
              <a:t>NOTRANJA</a:t>
            </a:r>
            <a:r>
              <a:rPr lang="it-IT" altLang="sl-SI" sz="2400" b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sl-SI" sz="2400">
                <a:solidFill>
                  <a:srgbClr val="FF0000"/>
                </a:solidFill>
                <a:latin typeface="Arial" panose="020B0604020202020204" pitchFamily="34" charset="0"/>
              </a:rPr>
              <a:t>STANJA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</a:rPr>
              <a:t> (STATES)</a:t>
            </a:r>
            <a:endParaRPr lang="sl-SI" altLang="sl-SI" sz="24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i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EAC566-AF0E-4246-956C-4263E53D6173}"/>
              </a:ext>
            </a:extLst>
          </p:cNvPr>
          <p:cNvGraphicFramePr>
            <a:graphicFrameLocks noGrp="1"/>
          </p:cNvGraphicFramePr>
          <p:nvPr/>
        </p:nvGraphicFramePr>
        <p:xfrm>
          <a:off x="3143250" y="1196976"/>
          <a:ext cx="5695950" cy="5589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90" marR="416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EKSTAZA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razsvetljenje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občutek breztelesnosti in neomejenosti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90" marR="416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7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sym typeface="Wingdings"/>
                        </a:rPr>
                        <a:t></a:t>
                      </a:r>
                      <a:endParaRPr lang="sl-SI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90" marR="416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90" marR="416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8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90" marR="416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EVFORIJA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močan </a:t>
                      </a:r>
                      <a:r>
                        <a:rPr lang="sl-SI" sz="1800" b="1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sl-SI" sz="1800" b="1" baseline="300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sl-SI" sz="1800" b="1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čas leti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občutek lahkotnosti in energije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vrhunci pozitivnih čustev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90" marR="416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7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sym typeface="Wingdings"/>
                        </a:rPr>
                        <a:t></a:t>
                      </a:r>
                      <a:endParaRPr lang="sl-SI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90" marR="416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90" marR="416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8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90" marR="416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sl-SI" sz="1800" b="1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sl-SI" sz="1800" b="1" baseline="300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sl-SI" sz="1800" b="1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polna koncentacija in učinkovitost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čas mineva hitro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dovolj časa za vse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90" marR="416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7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sym typeface="Wingdings"/>
                        </a:rPr>
                        <a:t></a:t>
                      </a:r>
                      <a:endParaRPr lang="sl-SI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90" marR="416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800" noProof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90" marR="416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23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90" marR="4169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b="1" noProof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NEVTRALNO STANJE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vsakodnevno zavedanje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noProof="0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rutina</a:t>
                      </a:r>
                      <a:endParaRPr lang="sl-SI" sz="1800" noProof="0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90" marR="416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>
            <a:extLst>
              <a:ext uri="{FF2B5EF4-FFF2-40B4-BE49-F238E27FC236}">
                <a16:creationId xmlns:a16="http://schemas.microsoft.com/office/drawing/2014/main" id="{0B5F7D91-B145-4198-95CE-AE08EC40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174751"/>
            <a:ext cx="6911975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l-SI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sl-SI" altLang="sl-SI" sz="36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 noProof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Psiholog Mihaly Csikszentmihaly je več let raziskoval fenomen optimalnih izkušenj in je to stanje poimenoval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"flow".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altLang="sl-SI" sz="2400" noProof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stanja flow pride, če je zagotovljeno </a:t>
            </a:r>
            <a:r>
              <a:rPr lang="en-US" altLang="sl-SI" sz="24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ravnotežje med sposobnostmi in zahtevami </a:t>
            </a:r>
            <a:r>
              <a:rPr lang="en-US" altLang="sl-SI" sz="2400" noProof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oziroma izzivom.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8547" name="Picture 3">
            <a:extLst>
              <a:ext uri="{FF2B5EF4-FFF2-40B4-BE49-F238E27FC236}">
                <a16:creationId xmlns:a16="http://schemas.microsoft.com/office/drawing/2014/main" id="{A7047181-E8C5-4F29-AA41-20017B0F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90805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2BD6DEF0-B50F-4E6B-8560-E84D740CE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549275"/>
            <a:ext cx="66246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571" name="Picture 2">
            <a:extLst>
              <a:ext uri="{FF2B5EF4-FFF2-40B4-BE49-F238E27FC236}">
                <a16:creationId xmlns:a16="http://schemas.microsoft.com/office/drawing/2014/main" id="{43F77EF9-63C6-4319-AE36-1BDB8BD1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933575"/>
            <a:ext cx="6572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>
            <a:extLst>
              <a:ext uri="{FF2B5EF4-FFF2-40B4-BE49-F238E27FC236}">
                <a16:creationId xmlns:a16="http://schemas.microsoft.com/office/drawing/2014/main" id="{C5712A26-3FC3-4992-9A01-367A3893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549275"/>
            <a:ext cx="66246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595" name="Picture 3">
            <a:extLst>
              <a:ext uri="{FF2B5EF4-FFF2-40B4-BE49-F238E27FC236}">
                <a16:creationId xmlns:a16="http://schemas.microsoft.com/office/drawing/2014/main" id="{F0F76693-2EAD-4F0F-9E18-1FF756B0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700213"/>
            <a:ext cx="66865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Pravokotnik 1">
            <a:extLst>
              <a:ext uri="{FF2B5EF4-FFF2-40B4-BE49-F238E27FC236}">
                <a16:creationId xmlns:a16="http://schemas.microsoft.com/office/drawing/2014/main" id="{C2AC1540-2C50-40E2-A460-99878B2EE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476250"/>
            <a:ext cx="6048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3333FF"/>
                </a:solidFill>
                <a:latin typeface="Arial" panose="020B0604020202020204" pitchFamily="34" charset="0"/>
              </a:rPr>
              <a:t>Obstajata dve skrajnosti v katerih ne doživljamo stanja FLOW: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3333FF"/>
                </a:solidFill>
                <a:latin typeface="Arial" panose="020B0604020202020204" pitchFamily="34" charset="0"/>
              </a:rPr>
              <a:t>1. Kadar imamo velike sposobnosti, izzivi pa so majhni, doživljamo stanje dolgčasa.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>
            <a:extLst>
              <a:ext uri="{FF2B5EF4-FFF2-40B4-BE49-F238E27FC236}">
                <a16:creationId xmlns:a16="http://schemas.microsoft.com/office/drawing/2014/main" id="{4F883ED3-D622-4ABE-88F7-5DAD1B93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549276"/>
            <a:ext cx="83518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2. Kadar imamo velike izzive, a premajhne sposobnosti (omejena količina časa, denarja, znanja), doživljamo stanje skrbi, stresa in strahu.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619" name="Picture 3">
            <a:extLst>
              <a:ext uri="{FF2B5EF4-FFF2-40B4-BE49-F238E27FC236}">
                <a16:creationId xmlns:a16="http://schemas.microsoft.com/office/drawing/2014/main" id="{AB62B149-B47D-45AD-AD54-13E2F04B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700213"/>
            <a:ext cx="66865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>
            <a:extLst>
              <a:ext uri="{FF2B5EF4-FFF2-40B4-BE49-F238E27FC236}">
                <a16:creationId xmlns:a16="http://schemas.microsoft.com/office/drawing/2014/main" id="{D348BB1F-0349-4BD1-863B-3906B907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549276"/>
            <a:ext cx="662463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000">
              <a:solidFill>
                <a:srgbClr val="330066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2643" name="Picture 4">
            <a:extLst>
              <a:ext uri="{FF2B5EF4-FFF2-40B4-BE49-F238E27FC236}">
                <a16:creationId xmlns:a16="http://schemas.microsoft.com/office/drawing/2014/main" id="{1B0C2D71-06E2-4CBA-9A0C-EB7AD426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452564"/>
            <a:ext cx="656113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>
            <a:extLst>
              <a:ext uri="{FF2B5EF4-FFF2-40B4-BE49-F238E27FC236}">
                <a16:creationId xmlns:a16="http://schemas.microsoft.com/office/drawing/2014/main" id="{A45653DA-D17D-4EDD-B545-60C1E694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549276"/>
            <a:ext cx="6624637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Potek: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</a:rPr>
              <a:t>Kako izboljšati stanje, če nam je neko opravilo zelo neprijetno? </a:t>
            </a:r>
            <a:b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</a:rPr>
            </a:br>
            <a:b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</a:b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1. Opravilu, ki ga počnemo, se posvetimo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    100 %. </a:t>
            </a:r>
            <a:b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</a:b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2. Jasno opredelimo, ali je opravilo dolgočasno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    ali je stresno. </a:t>
            </a:r>
            <a:b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</a:b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3. Če je opravilo stresno, si povečajmo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    sposobnosti. </a:t>
            </a:r>
            <a:b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</a:b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</a:rPr>
              <a:t>4. Če je opravilo dolgočasno, povečajmo izzive.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667" name="Picture 3">
            <a:extLst>
              <a:ext uri="{FF2B5EF4-FFF2-40B4-BE49-F238E27FC236}">
                <a16:creationId xmlns:a16="http://schemas.microsoft.com/office/drawing/2014/main" id="{A5C9ED1F-18A3-4C5F-9BAF-8D9952C7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60350"/>
            <a:ext cx="320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>
            <a:extLst>
              <a:ext uri="{FF2B5EF4-FFF2-40B4-BE49-F238E27FC236}">
                <a16:creationId xmlns:a16="http://schemas.microsoft.com/office/drawing/2014/main" id="{91680D35-D72A-495A-9060-E0199AB64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549276"/>
            <a:ext cx="662463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(Zanos)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000">
              <a:solidFill>
                <a:srgbClr val="330066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4E8AE8DB-6501-44E3-8ED3-D1D400B9F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355976"/>
            <a:ext cx="6911975" cy="286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42900" indent="-34290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sl-SI" sz="2400" b="0" dirty="0">
                <a:solidFill>
                  <a:srgbClr val="3333FF"/>
                </a:solidFill>
                <a:latin typeface="Arial" charset="0"/>
              </a:rPr>
              <a:t>"Flow" </a:t>
            </a:r>
            <a:r>
              <a:rPr lang="sl-SI" altLang="sl-SI" sz="2400" b="0" noProof="1">
                <a:solidFill>
                  <a:srgbClr val="3333FF"/>
                </a:solidFill>
                <a:latin typeface="Arial" charset="0"/>
              </a:rPr>
              <a:t>prinaša spremenjeno dojemanje časa</a:t>
            </a:r>
            <a:r>
              <a:rPr lang="en-US" altLang="sl-SI" sz="2400" b="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sl-SI" altLang="sl-SI" sz="2400" b="0" noProof="1">
                <a:solidFill>
                  <a:srgbClr val="3333FF"/>
                </a:solidFill>
                <a:latin typeface="Arial" charset="0"/>
              </a:rPr>
              <a:t>(</a:t>
            </a:r>
            <a:r>
              <a:rPr lang="sl-SI" altLang="sl-SI" sz="2400" noProof="1">
                <a:solidFill>
                  <a:srgbClr val="3333FF"/>
                </a:solidFill>
                <a:latin typeface="Arial" charset="0"/>
              </a:rPr>
              <a:t>čas teče hitro in ga je še zmeraj dovolj</a:t>
            </a:r>
            <a:r>
              <a:rPr lang="sl-SI" altLang="sl-SI" sz="2400" b="0" noProof="1">
                <a:solidFill>
                  <a:srgbClr val="3333FF"/>
                </a:solidFill>
                <a:latin typeface="Arial" charset="0"/>
              </a:rPr>
              <a:t>), </a:t>
            </a:r>
          </a:p>
          <a:p>
            <a:pPr marL="342900" indent="-34290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b="0" noProof="1">
                <a:solidFill>
                  <a:srgbClr val="3333FF"/>
                </a:solidFill>
                <a:latin typeface="Arial" charset="0"/>
              </a:rPr>
              <a:t>odprtost do ljudi, dejavnosti …, </a:t>
            </a:r>
          </a:p>
          <a:p>
            <a:pPr marL="342900" indent="-34290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b="0" noProof="1">
                <a:solidFill>
                  <a:srgbClr val="3333FF"/>
                </a:solidFill>
                <a:latin typeface="Arial" charset="0"/>
              </a:rPr>
              <a:t>občutke zadovoljstva, sreče, izpolnjenosti, užitek življenja </a:t>
            </a:r>
            <a:r>
              <a:rPr lang="it-IT" altLang="sl-SI" sz="2400" b="0" dirty="0">
                <a:solidFill>
                  <a:srgbClr val="3333FF"/>
                </a:solidFill>
                <a:latin typeface="Arial" charset="0"/>
              </a:rPr>
              <a:t>in globino</a:t>
            </a:r>
            <a:r>
              <a:rPr lang="sl-SI" altLang="sl-SI" sz="2400" b="0" dirty="0">
                <a:solidFill>
                  <a:srgbClr val="3333FF"/>
                </a:solidFill>
                <a:latin typeface="Arial" charset="0"/>
              </a:rPr>
              <a:t>,</a:t>
            </a:r>
          </a:p>
          <a:p>
            <a:pPr marL="342900" indent="-342900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b="0" dirty="0">
                <a:solidFill>
                  <a:srgbClr val="3333FF"/>
                </a:solidFill>
                <a:latin typeface="Arial" charset="0"/>
              </a:rPr>
              <a:t>prav tako intelektualno in življenjsko širino</a:t>
            </a:r>
            <a:r>
              <a:rPr lang="it-IT" altLang="sl-SI" sz="2400" b="0" dirty="0">
                <a:solidFill>
                  <a:srgbClr val="3333FF"/>
                </a:solidFill>
                <a:latin typeface="Arial" charset="0"/>
              </a:rPr>
              <a:t>.</a:t>
            </a:r>
            <a:endParaRPr lang="sl-SI" altLang="sl-SI" sz="2400" b="0" dirty="0">
              <a:solidFill>
                <a:srgbClr val="3333FF"/>
              </a:solidFill>
              <a:latin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br>
              <a:rPr lang="it-IT" altLang="sl-SI" sz="1800" b="0" dirty="0">
                <a:solidFill>
                  <a:srgbClr val="000000"/>
                </a:solidFill>
                <a:latin typeface="Arial" charset="0"/>
              </a:rPr>
            </a:br>
            <a:r>
              <a:rPr lang="it-IT" altLang="sl-SI" sz="1800" b="0" dirty="0">
                <a:solidFill>
                  <a:srgbClr val="000000"/>
                </a:solidFill>
                <a:latin typeface="Arial" charset="0"/>
              </a:rPr>
              <a:t> </a:t>
            </a:r>
            <a:endParaRPr lang="sl-SI" altLang="sl-SI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4692" name="Picture 5">
            <a:extLst>
              <a:ext uri="{FF2B5EF4-FFF2-40B4-BE49-F238E27FC236}">
                <a16:creationId xmlns:a16="http://schemas.microsoft.com/office/drawing/2014/main" id="{1124236D-0263-48AA-AC96-11C766635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4" y="1284288"/>
            <a:ext cx="388937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901147F-DFE4-453F-9EB8-F79724AC55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850" y="3357564"/>
            <a:ext cx="6781800" cy="2879725"/>
          </a:xfrm>
        </p:spPr>
        <p:txBody>
          <a:bodyPr/>
          <a:lstStyle/>
          <a:p>
            <a:pPr algn="ctr"/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br>
              <a:rPr lang="sl-SI" altLang="sl-SI" sz="2000"/>
            </a:br>
            <a:r>
              <a:rPr lang="sl-SI" altLang="sl-SI" sz="1800">
                <a:latin typeface="Arial" panose="020B0604020202020204" pitchFamily="34" charset="0"/>
                <a:cs typeface="Arial" panose="020B0604020202020204" pitchFamily="34" charset="0"/>
              </a:rPr>
              <a:t>Sprememba, da ali ne?</a:t>
            </a:r>
            <a:br>
              <a:rPr lang="sl-SI" altLang="sl-SI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>
                <a:latin typeface="Arial" panose="020B0604020202020204" pitchFamily="34" charset="0"/>
                <a:cs typeface="Arial" panose="020B0604020202020204" pitchFamily="34" charset="0"/>
              </a:rPr>
              <a:t>Odločitev, prevzem odgovornosti, osredotočenost</a:t>
            </a:r>
            <a:br>
              <a:rPr lang="sl-SI" altLang="sl-SI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Določanje ciljev – S. M. A. R. T. metoda</a:t>
            </a:r>
            <a:b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– specialističen </a:t>
            </a:r>
            <a: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  <a:t>(specific) – kaj želite doseči</a:t>
            </a:r>
            <a:b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– merljiv </a:t>
            </a:r>
            <a: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  <a:t>(measurable) – merljivi cilji, da  jih boste dosegli </a:t>
            </a:r>
            <a:b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dosegljiv </a:t>
            </a:r>
            <a: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  <a:t>(attainable) – prepričani, da jih je možno realizirati</a:t>
            </a:r>
            <a:b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 pomemben, realen </a:t>
            </a:r>
            <a: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  <a:t>(relevant, realistic)</a:t>
            </a:r>
            <a:b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 časovno opredeljen</a:t>
            </a:r>
            <a: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  <a:t> (linites by  time)</a:t>
            </a:r>
            <a:br>
              <a:rPr lang="sl-SI" altLang="sl-SI" sz="1800" i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000" i="1"/>
            </a:br>
            <a:br>
              <a:rPr lang="sl-SI" altLang="sl-SI" sz="2000" u="sng"/>
            </a:b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 sprememb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sl-SI" altLang="sl-SI"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odpor spremembam, </a:t>
            </a:r>
            <a:b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navajanje, prilagajanje,</a:t>
            </a:r>
            <a:b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osredotočenost, fokusiranje, </a:t>
            </a:r>
            <a:r>
              <a:rPr lang="sl-SI" altLang="sl-SI" sz="2400" u="sng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vztrajanje,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kreativnost, </a:t>
            </a:r>
            <a:b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uživanje, </a:t>
            </a:r>
            <a:b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poslanstvo (melodija uspeha).</a:t>
            </a:r>
          </a:p>
        </p:txBody>
      </p:sp>
      <p:sp>
        <p:nvSpPr>
          <p:cNvPr id="76803" name="AutoShape 2" descr="data:image/jpeg;base64,/9j/4AAQSkZJRgABAQAAAQABAAD/2wCEAAkGBhAQDQ8NEBAQDQ0NDQ0NDg0MDg4NDA0NFBAVFBQQEhIXGyYeFxkjGRISHy8gIycpLCwsFR4xNTAqNSY3LCkBCQoKDgwOFw8PGiodHB0pKSkpKSkpKSkpKSkpKSkpKSksKSkpKSkpLCkpLCwpLCkpLCwpKSksKSksLCkpKSksLP/AABEIAOEA4QMBIgACEQEDEQH/xAAbAAABBQEBAAAAAAAAAAAAAAAAAQIDBAUGB//EADEQAAIBAgMGBgICAgMBAAAAAAABAgMRBAUhBhIxQVGRExQiUmFxMqFCgRUzFiPwYv/EABsBAAIDAQEBAAAAAAAAAAAAAAADAQIEBQYH/8QAJREAAgICAgEFAQEBAQAAAAAAAAECAwQRITESBRMUQVEiMmEV/9oADAMBAAIRAxEAPwDNw9CG5H0rgO8vD2oMP+EfoceW2fVklob5eHtQeXh7V2HAGy2kN8vD2rsHl4e1dhwBsNIb5eHtXYPLw9q7DgDYaQ3y8PauweXh7V2HAGw0hvl4e1dg8vD2rsOANhpDfLw9q7B5eHtXYcAbDSG+Xh7V2Dy8Pauw4A2GkN8vD2rsHl4e1dhwBsNIb5eHtXYPLw9q7DgDYeKG+Xh7V2Dy8PahwBsPFDfAh7V2DwIe1dhwBsPFDPLx9qDwI+1D2IBOkMeHh7V2FdCG6/SuArB/i/oCrSMfwo9F2AAHGPSNjD/hH6HjMP8A64/SHiTbHpAIApBYQBQABAFAAEAUAAQBQABAFAAEAUAAQBQABAFAAEFEBsAAQBLgQLcS41yEciSNitg36X9Dd4Ry0f0ySNmVcBoDdGM3MP8A64/SHjMP/rj9IeJZtj0IKIKQWAAAAAAAAAAAAAAAAAAAAAAAAAAAAABAAAsDAS5JAglh1xrmBA1ojkSb42TJKtkZLGn6X9MamM8TR/TJKbKHhoCHxBRpk2btD8I/SHDcP+EfoVzS4iGb00kKKifB5XVrP0xe71szdobCTlq20JlbFGO3Opr4bOauB1ctgJe4zcdshWpXavL+gVsSkfUqJPSZjXBoJxlH0zW6/kE9Bils3xmpLaC4AgsS3ouKIKAJkAAABIAAAGwABA2RsGAjAA2DEkxGNbJBsGxtwY1ki2wbG7wjGstoo5DnMbJqz+mMkI+D+i2hbbM24DQGaMe2dHSdqcfpHS7L7K+O1OovTozCybDqpKnB/B67lWFVOjFLSyRzb7PHZn9Vy3TFQj2xMFllOilGMVoXLAgscpycmeSlNy5YjQjgmrNIcKG2iEzns42UpVk2ladjznM8vnh6jhLhdpHsxye3GWxlTc7axTZsoubOz6dmzjYoN7R58KMpyuvpjrnS7R7NPaTFEFTCxC0WAAAngAAQUAEAGxN4ggUQLjXMA2gY0HMZ4hYo2hWMYrqDHULC3JAxrEdQb4hOmLbQSGvg/oRzEdTR/RdJinJGaKN8QBumZPNHWZRX8N059LHomX7W0txJtXsuZ5Lh86p+HG75D1m1P3fsxzx3L6IyqqchLb5PZFtNR9y7ob/yije28u55As2j7v2TRrSlqrsyvG8ezBH0yt/Z6+toaL/mu6I620tGP813R5P49TpIRyqS09TK/HiH/lQT7PU/+XUV/JdzC2n2khVpuEWndWOJdCdr2kVpY+MH6v2OrpS6NNOBTVJT/C3CNu45tGZUzmPLgVpZwupqjW2dV5UYo299dRHUXU5+ecrqQyzn5L/GbEzz4HTeKuojrx6nKyzn5IpZx8l1jMS/UonWPEx6jXio9TkHm76jHmr6l1isVL1SKOweLj1GSxsepxzzR9SOWZPqWWIKfqyOy87Hr+xjxsepx3+Ql1GvHy6l/jCX6odhLHR6/sZLHx6/s4+WNl1GvGS6l1iin6qdf/kI9Rkswj1OR81LqNeIl1Zb4wt+qM6x5lHqRyzKPX9nKus+onivqX+OKfqcjqHmUepHLNFZ68jmnVfURzdifjiX6lI1v8iuoGDvv5Av7CFfOkW4VJWWpIqsupBF6Ifcc4oye7P9J6deSknfRM9L2VzuhJKm7N25nl1y/k9ZwrRknpcx5OOpROhiZMk9NnumX4OFRTSiteAmAyy05QcVfWxn7P5soKDb/K3M6HF1Gmqsdb8bHlLXKEtM32TmpcPhlGVFJOnKKUnwOR2k2OqTknFaPod9jsMq9PxIO1SK5cSpleLcr0ai9S0TZNeRKHKFq2Tjo84xGwFeFNS1aMXM9nqlON0nbmeySxbpT8OesHwb4FPN8oi478UpRZsqz5b5LR/riX30eD1ISTGPqd3nuy17zp6vX0rkcbiMDOEmpJqx3KrlNGTIplDoqNjbD5oleEe6pGtNLsxf0yuFhzQNE6+yrTGsSw6w1k99FXwIxBbCWJI3+gxrFkxLl+BbQAI2AENiAK0NYFWAMEDQBog0/wDMA/8AcgACeL0Q9MjhwQ4NEc7Hpj6VRrh1IkxykVa8hsZuL2jo8NtTKMIq79NrHqOw+0McTS3Jv1W5nhsWbWzObzoV4tOybOXl4kZpv7OjTkuf8s9sliHQrWX4SfAs5hT0VaP27HN1cxlPcm+FkdRleIjVp7r6WPMzq8dnRsrcUplGpWVeFn+SK2BzCUW6M9U+DZdx+X+E9+PAfl9OlVfq0kii/QTXjvswM0w7pz346xfFHM7Q5Z4sPFhHXnY9FznL0o6aoycHVpL0SXc2U5Lj0aFJWV7PG3gZb1t13QlVVfw3HZfB7Fidm6EnvwSvxDC4LDxe7Ugr9bHSXqKXaMPx/wAPFqmGkuMWNVCa13XY9qx2zFCa3oJfoxq2Vwh6JQ062HR9QTKxwfLnZ5XKfLmMsdxm+x0WnUpfdjlMVl06b1TNteRGXQi7DlAosRIsOkOjgZPVGjyMbrbKzpkbRbnSceJXk9SyFyhoYIP3RJRLiUmNYg58BEiSGJYax1gaJAgALAToCSPBDriReiFYJlVvQqYqY0VkMlPQ8noxnvJpcNSKlJJq5fpY2Mb6CZo147Xls7/IMa6tDdf5I6XIcU4yUWcBsljfVxsjr4V92akeZy6tNnrIL3auDv6mG8Sn/Ry7pulW42VzbybMd6KTYzPMFdby4nI00zmV7rm4S+zRwtKNamk3yObz/JPDe9FdhMpzaVKe7J6XOpnOFanfjdE7aZXynj2b+jiMDj3FpS/ZtPL6ddXTSZjZ1ljhJyXAq4PMpx0TtY0KPl0dJ1u1eVZq1MNUoT5yiTf9VZWlZP5GYfNlUW7LiVsXgn+UGV5iL8JdS4Y3FZO46wd49DGx+VQqrdlFRfWxr4fMpx9M+BbqUYVVdcTRC1xGNPqZ5pmWybhrD1fRi1aVSl+SatyseoYnCzhotTPxGApVouE163zOlVl/omeJtbgeZzxCqOz0IZ0kla50Oc7KzoNzS3o/BheBvPo/k61dqfKOPdjyT5KkXqSKm+Jejlel+IPDP8VohrsERpZmNi7uhpVsvUVx1KUqPMlSFzrKyQEk43EcBiZncdFa3yAu4BOyuh0HoOGQ4DixQVoEAEEioemMQpBdPRr5DWaqKz5nfSqvci/hHmOHxDg7o2cJtNJWUtUjmZNHm+D0OBmRrWpM9OyfMLWOxo11Up8dbHluRbR06lo6JnQPMKlNpxd19nAyMdpnQtqjf/UOy3m2DlGbkupYyfNJR9LuQUM6U7Ka7m5gaNGSukrmaUWlyKu8oQ1JCY1qpE5PMMI6crpHaYrLrq8WYWJi46TV18kVS8SMW7XCMCDkvUkzZy/HOSs13LWCr0eEopfdjUhltKSvCyfwXskhl1zT/pGRjMucldGdHxKcvg28dhqsPxu0Y1atO/qiVhLfRNV3ktF+lWVRWfEp43Kn+UeJHRzDdfAuxzRSVnoWbkuhq8oPgyNUtya3k9NTnM/2UT/7KP20jtKlNS1I0nHS10aqcmUAsrVi5PJ1Tq05WknoWPMKWjTT+j0atg6U36qaXzYgeQUHqorsdBZqfZkWK0ebV6TcudhXhY2PQsRs9TtZRXYy8RsndOzsNjlxZSeE30cRWwy5CTwyUf6NvF7KVIu8W2ZOJy2vHjF2+mboXQf2c+3EnH6MvwQJPBqdH2FHeSMvsyKcOA4SHAW5oOaKKJcUCQQ4aBBJInoOpLsR2HwnYhxGR7L2EhKMlKLsdXl2eVEkpu5yFCtqbGGUkr8Tn3wTO9h3tLR1CzyPTUu4baFx4NnKxr9UT066ObLHTOzCSl/o7WntjNK1yjjNq3N2MCM0FWEUr8xPx0i/jWuUjahmafM18ozt3Svoeb4rFVF+PAgpbSVYaDXgqaMtuRH/ADJHvuGzGnJK7THV8FRmuR45k22Di7zkdbl21VKr/M51uFOD4MHtre4M6OtkMb6WIP8AC25EUM19sk/7LNPNZ9LoztSjwxr9xfexIYNLkTrCxaH08yi9GtSZRpz52FtsW7Joz6mXRfNFSeXNPRmzLK1xUiKWWz5akqeuxkMh/bMWdGS+SvJPmmbNSjNcivKUucRytRqV5mPdX8SCrh6clK8VwZryqR5ojlSpuMvpjY2v6Y73FLs47yFLogNLy8OoGv3ZfonUfw8fgtAsJGWgtz1Z4gUVMQVAWQoCiASKmPQxDokMspD4Ssy5RzKUWuaKI5IXKCY+qyUeTqcHi6c462TLMKa+zkKUmnozTw2PmuZhsq0dvHyuOTQrSnF35E+Hxm8rMrxxm9HValWhRm5+lO1xXijX7j3wXcXiIx06mViFFu65mrVyWpV4pk9DZGr/AEWV0IiLap2HMPoa2WU2tbuJ0lDYZvV2ua2H2RjFLesItyoBRjyg9s5+jjKsXpJv41OoyLNastJRbLdDI6Kt6bs1sLgErbsbXOTdfBmyU4pcjqTUrNxsWKlBNXi7FillknxLtDKbcTmSmkznzvimZOGq1E7as1KMpsv08DBciZRihUpJmOy1S6RWhQT4oSpl0XyLE8RGPMz8XnUY8GRGMmRD3JP+SHE5RDojHxOXqMZfTH4raBvgZtXMJSjL6ZshCR1qKrUuWY/goCt4kgN3ixvjI8ijwFGx4Cnst7PFbHCiXFSDX6TEUABMjaLvf0K0OTJ8NgpS5G1gdmZSs2hE7lE204lk/owIxfJMt4bAzk+DO0wmzMFa6XY1qOW0o8Euxhszkujs0+k75kcRh9m6kuRtYPZGWlzqKc4rRL9E8akuSMFmXJnRhhQgZOH2VguJo0MopQ5FqNGTJaWDd9THK9sZ/ESOEYLhEnjd8EXaGDXQtxweq0Ms7f8Aoid0V0ZsMDOXwXMPljbs2zQp0bMnUor7M7tkY55DfCEo5fBWLsYxS5GZLF2uQyx76itORm9uczc8xFEFbNYxOerYz/6/ZTxGPuuJeOO2Ohg77N+rnxUrbQM5yeKI22zRHHSN0MCC7NTF5zKXBlLx5S4kcaTLVOiM8UjSqoQIFSbLEcP6X9MlhSJ1D0v6ZHmVnZro5rwQLFkKP8zL7jPEocBQppvRF3D5XKWr4HsZNRPIQrc2Urk1OhOXCLN7BZPSWsma1F0oaRSZmnkaOpT6d5ds57CbO1J8dDbwmzEI6ysaEJSk9LJF2GBvxl+zBbkNnex/T4R7WyrSw1KHBcC5Ct7UWKOXRXNF6lg4/BhnczpxhCHSKVKMpFyhhupbp4VdV3LdLCR6ruY52bKzuSK1LBIv0cF8FqhQgua7l2EoW4ruZZWNHNsyH9FWlgi3SwaE8SK/ku4tTHwStvLuJbbMkpSl0SeWQ+VSKRlVsxXuXcrVMxS/ku4KuTLxx5S7NarilEz6uY68TOq49P8Aku5VnUXuXc0RqNlWMl2aFbMWVq2MduJV06odGknzQxQ0alXFCSrNhCDZYp0F1Xcnp0Y9V3Lb0S5xRVjhyzCgTqMeq7ipR6ruUcmJdpAoE9OI/wAOPVdyRzilxXcp5bEynsI0htX8ZfTGvEx9y7kM6y3XquD5keOyEjD1Aj8ZdUKaPEp4njmE4/2b+H/EAPX2Hm8UWoOo8UAGCR2K+zZwvIvwADHYdmrosIsUBQMzCZZgWKIAZpGKZOPgACGY5iTKNYALIIFeZDVAB8TfDohQrABqHIdEnpgAMGTwHIQBTESHMWIAVYskfAjqgAtdlSCYP8X9MAGoajFAANQs/9k=">
            <a:extLst>
              <a:ext uri="{FF2B5EF4-FFF2-40B4-BE49-F238E27FC236}">
                <a16:creationId xmlns:a16="http://schemas.microsoft.com/office/drawing/2014/main" id="{321B83D8-12F8-4B78-AA1E-9ECB4F7F2E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6804" name="Slika 2">
            <a:extLst>
              <a:ext uri="{FF2B5EF4-FFF2-40B4-BE49-F238E27FC236}">
                <a16:creationId xmlns:a16="http://schemas.microsoft.com/office/drawing/2014/main" id="{6CE34CB9-9C80-4615-A938-A949B2C1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49" y="2852739"/>
            <a:ext cx="318751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>
            <a:extLst>
              <a:ext uri="{FF2B5EF4-FFF2-40B4-BE49-F238E27FC236}">
                <a16:creationId xmlns:a16="http://schemas.microsoft.com/office/drawing/2014/main" id="{AB2DA72C-8E0B-4860-A47A-EA61D9C5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6767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SKRIVNOSTI LJUDI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z veliko močjo</a:t>
            </a:r>
            <a:endParaRPr lang="sl-SI" altLang="sl-SI" sz="36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1">
            <a:extLst>
              <a:ext uri="{FF2B5EF4-FFF2-40B4-BE49-F238E27FC236}">
                <a16:creationId xmlns:a16="http://schemas.microsoft.com/office/drawing/2014/main" id="{0E078BFA-9054-4869-9B50-5B1DF4C1B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5716" name="Rectangle 1">
            <a:extLst>
              <a:ext uri="{FF2B5EF4-FFF2-40B4-BE49-F238E27FC236}">
                <a16:creationId xmlns:a16="http://schemas.microsoft.com/office/drawing/2014/main" id="{0CB95DEB-0D46-4FFE-AAB8-96752C959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820863"/>
            <a:ext cx="770413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Piero</a:t>
            </a:r>
            <a:r>
              <a:rPr lang="sl-SI" altLang="sl-SI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Ferrucci</a:t>
            </a:r>
            <a:r>
              <a:rPr lang="sl-SI" alt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l-SI" altLang="sl-SI" sz="2400" b="0" dirty="0">
                <a:solidFill>
                  <a:srgbClr val="000000"/>
                </a:solidFill>
                <a:latin typeface="Arial" panose="020B0604020202020204" pitchFamily="34" charset="0"/>
              </a:rPr>
              <a:t>psihoterapevt in avtor knjige </a:t>
            </a:r>
            <a:r>
              <a:rPr lang="sl-SI" altLang="sl-SI" sz="2400" i="1" dirty="0">
                <a:solidFill>
                  <a:srgbClr val="FF0000"/>
                </a:solidFill>
                <a:latin typeface="Arial" panose="020B0604020202020204" pitchFamily="34" charset="0"/>
              </a:rPr>
              <a:t>Vaša notranja volja:</a:t>
            </a:r>
            <a:r>
              <a:rPr lang="sl-SI" altLang="sl-SI" sz="2400" b="0" i="1" dirty="0">
                <a:solidFill>
                  <a:srgbClr val="000000"/>
                </a:solidFill>
                <a:latin typeface="Arial" panose="020B0604020202020204" pitchFamily="34" charset="0"/>
              </a:rPr>
              <a:t> Kako v kritičnih trenutkih najti svojo moč (</a:t>
            </a:r>
            <a:r>
              <a:rPr lang="sl-SI" altLang="sl-SI" sz="24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Your</a:t>
            </a:r>
            <a:r>
              <a:rPr lang="sl-SI" altLang="sl-SI" sz="2400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4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Inner</a:t>
            </a:r>
            <a:r>
              <a:rPr lang="sl-SI" altLang="sl-SI" sz="2400" b="0" i="1" dirty="0">
                <a:solidFill>
                  <a:srgbClr val="000000"/>
                </a:solidFill>
                <a:latin typeface="Arial" panose="020B0604020202020204" pitchFamily="34" charset="0"/>
              </a:rPr>
              <a:t> Will: </a:t>
            </a:r>
            <a:r>
              <a:rPr lang="sl-SI" altLang="sl-SI" sz="24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Finding</a:t>
            </a:r>
            <a:r>
              <a:rPr lang="sl-SI" altLang="sl-SI" sz="2400" b="0" i="1" dirty="0">
                <a:solidFill>
                  <a:srgbClr val="000000"/>
                </a:solidFill>
                <a:latin typeface="Arial" panose="020B0604020202020204" pitchFamily="34" charset="0"/>
              </a:rPr>
              <a:t> Personal </a:t>
            </a:r>
            <a:r>
              <a:rPr lang="sl-SI" altLang="sl-SI" sz="24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Strength</a:t>
            </a:r>
            <a:r>
              <a:rPr lang="sl-SI" altLang="sl-SI" sz="2400" b="0" i="1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sl-SI" altLang="sl-SI" sz="24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Critical</a:t>
            </a:r>
            <a:r>
              <a:rPr lang="sl-SI" altLang="sl-SI" sz="2400" b="0" i="1" dirty="0">
                <a:solidFill>
                  <a:srgbClr val="000000"/>
                </a:solidFill>
                <a:latin typeface="Arial" panose="020B0604020202020204" pitchFamily="34" charset="0"/>
              </a:rPr>
              <a:t> Times</a:t>
            </a:r>
            <a:r>
              <a:rPr lang="sl-SI" altLang="sl-SI" sz="2400" b="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sl-SI" altLang="sl-SI" sz="2400" i="1" dirty="0">
                <a:solidFill>
                  <a:srgbClr val="0000FF"/>
                </a:solidFill>
                <a:latin typeface="Arial" panose="020B0604020202020204" pitchFamily="34" charset="0"/>
              </a:rPr>
              <a:t>Ustvarite posvečeni prostor v sebi.</a:t>
            </a:r>
            <a:r>
              <a:rPr lang="pl-PL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pl-PL" altLang="sl-SI" sz="2400" b="0" dirty="0">
                <a:solidFill>
                  <a:srgbClr val="000000"/>
                </a:solidFill>
                <a:latin typeface="Arial" panose="020B0604020202020204" pitchFamily="34" charset="0"/>
              </a:rPr>
              <a:t>Za začetek se osredotočite na dihanje (prečistite čakre) in hkrati razmišljajte.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sl-SI" altLang="sl-SI" sz="2400" i="1" dirty="0">
                <a:solidFill>
                  <a:srgbClr val="0000FF"/>
                </a:solidFill>
                <a:latin typeface="Arial" panose="020B0604020202020204" pitchFamily="34" charset="0"/>
              </a:rPr>
              <a:t>Spoprimite se z novimi izzivi – preizkušajo se</a:t>
            </a:r>
            <a:r>
              <a:rPr lang="it-IT" altLang="sl-SI" sz="2400" i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2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00"/>
                </a:solidFill>
                <a:latin typeface="Arial" panose="020B0604020202020204" pitchFamily="34" charset="0"/>
              </a:rPr>
              <a:t>Ko stopimo iz svoje »cone udobja« smo samodejno bolj prožni do neznanega.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Tvegajte ali naredite nekaj, kar je v nasprotju z vašimi navadami.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5717" name="Picture 2">
            <a:extLst>
              <a:ext uri="{FF2B5EF4-FFF2-40B4-BE49-F238E27FC236}">
                <a16:creationId xmlns:a16="http://schemas.microsoft.com/office/drawing/2014/main" id="{01DB593A-1183-4084-9BA6-A3460875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654051"/>
            <a:ext cx="18002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>
            <a:extLst>
              <a:ext uri="{FF2B5EF4-FFF2-40B4-BE49-F238E27FC236}">
                <a16:creationId xmlns:a16="http://schemas.microsoft.com/office/drawing/2014/main" id="{7FFABD71-722D-4AA4-B88E-9C084E1D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6767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SKRIVNOSTI LJUDI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z veliko močjo</a:t>
            </a:r>
            <a:endParaRPr lang="sl-SI" altLang="sl-SI" sz="36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6739" name="Rectangle 1">
            <a:extLst>
              <a:ext uri="{FF2B5EF4-FFF2-40B4-BE49-F238E27FC236}">
                <a16:creationId xmlns:a16="http://schemas.microsoft.com/office/drawing/2014/main" id="{CA5C176B-9CBF-4C78-8819-B83F30307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740" name="Rectangle 1">
            <a:extLst>
              <a:ext uri="{FF2B5EF4-FFF2-40B4-BE49-F238E27FC236}">
                <a16:creationId xmlns:a16="http://schemas.microsoft.com/office/drawing/2014/main" id="{243A9F9B-1B1B-4A22-AE8F-2FE4F229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820863"/>
            <a:ext cx="77041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3. </a:t>
            </a:r>
            <a:r>
              <a:rPr lang="sl-SI" altLang="sl-SI" sz="2400" i="1" dirty="0">
                <a:solidFill>
                  <a:srgbClr val="0000FF"/>
                </a:solidFill>
                <a:latin typeface="Arial" panose="020B0604020202020204" pitchFamily="34" charset="0"/>
              </a:rPr>
              <a:t>Spomnite se dogodka, ko ste bili močni v preteklosti </a:t>
            </a:r>
            <a:r>
              <a:rPr lang="sl-SI" altLang="sl-SI" sz="2400" i="1" dirty="0">
                <a:solidFill>
                  <a:srgbClr val="000000"/>
                </a:solidFill>
                <a:latin typeface="Arial" panose="020B0604020202020204" pitchFamily="34" charset="0"/>
              </a:rPr>
              <a:t>(tudi, kako ste rešili nek problem – dobra praksa).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sl-SI" altLang="sl-SI" sz="2400" i="1" dirty="0">
                <a:solidFill>
                  <a:srgbClr val="0000FF"/>
                </a:solidFill>
                <a:latin typeface="Arial" panose="020B0604020202020204" pitchFamily="34" charset="0"/>
              </a:rPr>
              <a:t>Premišljujte o svojih dobrih lastnostih </a:t>
            </a:r>
            <a:r>
              <a:rPr lang="sl-SI" altLang="sl-SI" sz="2400" i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sl-SI" altLang="sl-SI" sz="2400" b="0" dirty="0">
                <a:solidFill>
                  <a:srgbClr val="000000"/>
                </a:solidFill>
                <a:latin typeface="Arial" panose="020B0604020202020204" pitchFamily="34" charset="0"/>
              </a:rPr>
              <a:t>Naredite seznam stvari, ki jih imate radi, ki jih radi počnete, in lastnosti, za katere mislite, da imate dobro razvite.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5. </a:t>
            </a:r>
            <a:r>
              <a:rPr lang="sl-SI" altLang="sl-SI" sz="2400" i="1" dirty="0">
                <a:solidFill>
                  <a:srgbClr val="0000FF"/>
                </a:solidFill>
                <a:latin typeface="Arial" panose="020B0604020202020204" pitchFamily="34" charset="0"/>
              </a:rPr>
              <a:t>Vzemite si čas in se »odklopite« od tehnologije.</a:t>
            </a: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16741" name="Picture 2" descr="http://www.sensa.si/media/cache/upload/Photo/2012/12/14/moc_lightbox_image.jpg">
            <a:hlinkClick r:id="rId2"/>
            <a:extLst>
              <a:ext uri="{FF2B5EF4-FFF2-40B4-BE49-F238E27FC236}">
                <a16:creationId xmlns:a16="http://schemas.microsoft.com/office/drawing/2014/main" id="{EA71890C-6664-4103-AD76-FF1715CC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5237163"/>
            <a:ext cx="2667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E4F9890-6D78-4EA5-9540-204B8356B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9" y="765176"/>
            <a:ext cx="7056437" cy="652463"/>
          </a:xfrm>
        </p:spPr>
        <p:txBody>
          <a:bodyPr/>
          <a:lstStyle/>
          <a:p>
            <a:pPr algn="ctr" eaLnBrk="1" hangingPunct="1"/>
            <a:r>
              <a:rPr lang="sl-SI" altLang="sl-SI"/>
              <a:t>Ovire na poti ustvarjalnosti </a:t>
            </a:r>
            <a:br>
              <a:rPr lang="sl-SI" altLang="sl-SI"/>
            </a:br>
            <a:r>
              <a:rPr lang="sl-SI" altLang="sl-SI"/>
              <a:t>in stanju FLOW:</a:t>
            </a:r>
            <a:br>
              <a:rPr lang="en-US" altLang="sl-SI"/>
            </a:br>
            <a:endParaRPr lang="sl-SI" altLang="sl-SI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5B7CDCA-6B3C-4258-80AF-C119DA066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1" y="1916113"/>
            <a:ext cx="5832475" cy="4214812"/>
          </a:xfrm>
        </p:spPr>
        <p:txBody>
          <a:bodyPr/>
          <a:lstStyle/>
          <a:p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Navade 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»Saj smo vendar vedno delali tako«. Zagovarjamo tradicionalne in stare metode, pa čeprav ne delujejo. </a:t>
            </a:r>
          </a:p>
          <a:p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Ljudje smo bitja, ki jim godi udobje </a:t>
            </a:r>
            <a:r>
              <a:rPr lang="sl-SI" altLang="sl-SI" sz="2400" b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(imamo radi domačno/poznano in zato vztrajamo pri navadah, pri tistem, kar že poznamo in vemo, kako bomo narediti.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 udobja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400" u="sng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 u="sng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Rešitev: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Bodite igrivi, poskusite nove stvari in se  prilagajajte, ne glede na začetne ovire na poti iz udobja.</a:t>
            </a:r>
            <a:endParaRPr lang="en-US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l-SI" altLang="sl-SI">
              <a:solidFill>
                <a:srgbClr val="3333FF"/>
              </a:solidFill>
            </a:endParaRPr>
          </a:p>
          <a:p>
            <a:endParaRPr lang="sl-SI" altLang="sl-SI"/>
          </a:p>
          <a:p>
            <a:endParaRPr lang="en-US" altLang="sl-SI"/>
          </a:p>
          <a:p>
            <a:pPr eaLnBrk="1" hangingPunct="1"/>
            <a:endParaRPr lang="sl-SI" altLang="sl-SI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CE503C3-DE2E-4085-A4A7-99CFDAC14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917" y="36775"/>
            <a:ext cx="3566764" cy="32963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B86EA4D4-6356-4467-8669-B0CEBFCB8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/>
              <a:t>Blokade ustvarjalnosti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EDB6977-A3D6-4F8B-8C57-231EFDADD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557339"/>
            <a:ext cx="5051425" cy="4573587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rgbClr val="3333FF"/>
                </a:solidFill>
              </a:rPr>
              <a:t>Negativen odnos (pogosto velik vpliv vzgoje staršev) - </a:t>
            </a:r>
            <a:r>
              <a:rPr lang="sl-SI" altLang="sl-SI" sz="2400">
                <a:solidFill>
                  <a:srgbClr val="CC3300"/>
                </a:solidFill>
              </a:rPr>
              <a:t>življenjska premica</a:t>
            </a:r>
          </a:p>
          <a:p>
            <a:pPr eaLnBrk="1" hangingPunct="1"/>
            <a:r>
              <a:rPr lang="sl-SI" altLang="sl-SI" sz="2400">
                <a:solidFill>
                  <a:srgbClr val="3333FF"/>
                </a:solidFill>
              </a:rPr>
              <a:t>Slepo sledenje pravilom (popestritev)</a:t>
            </a:r>
          </a:p>
          <a:p>
            <a:pPr eaLnBrk="1" hangingPunct="1"/>
            <a:r>
              <a:rPr lang="sl-SI" altLang="sl-SI" sz="2400">
                <a:solidFill>
                  <a:srgbClr val="3333FF"/>
                </a:solidFill>
              </a:rPr>
              <a:t>Čezmerni stres</a:t>
            </a:r>
          </a:p>
          <a:p>
            <a:pPr eaLnBrk="1" hangingPunct="1"/>
            <a:r>
              <a:rPr lang="sl-SI" altLang="sl-SI" sz="2400">
                <a:solidFill>
                  <a:srgbClr val="3333FF"/>
                </a:solidFill>
              </a:rPr>
              <a:t>Domneve</a:t>
            </a:r>
          </a:p>
          <a:p>
            <a:pPr eaLnBrk="1" hangingPunct="1"/>
            <a:r>
              <a:rPr lang="sl-SI" altLang="sl-SI" sz="2400">
                <a:solidFill>
                  <a:srgbClr val="3333FF"/>
                </a:solidFill>
              </a:rPr>
              <a:t>Strah pred neuspehom, strah, kako nas bodo sprejeli</a:t>
            </a:r>
          </a:p>
          <a:p>
            <a:pPr eaLnBrk="1" hangingPunct="1"/>
            <a:r>
              <a:rPr lang="sl-SI" altLang="sl-SI" sz="2400">
                <a:solidFill>
                  <a:srgbClr val="3333FF"/>
                </a:solidFill>
              </a:rPr>
              <a:t>Prepričanje, </a:t>
            </a:r>
            <a:br>
              <a:rPr lang="sl-SI" altLang="sl-SI" sz="2400">
                <a:solidFill>
                  <a:srgbClr val="3333FF"/>
                </a:solidFill>
              </a:rPr>
            </a:br>
            <a:r>
              <a:rPr lang="sl-SI" altLang="sl-SI" sz="2400">
                <a:solidFill>
                  <a:srgbClr val="3333FF"/>
                </a:solidFill>
              </a:rPr>
              <a:t>da niste ustvarjalni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053865-EFB8-4028-A4A9-4552146E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239" y="122238"/>
            <a:ext cx="3410731" cy="36140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F6C3322-6F2C-41F7-B980-D4F2B405E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22238"/>
            <a:ext cx="6130925" cy="1295400"/>
          </a:xfrm>
        </p:spPr>
        <p:txBody>
          <a:bodyPr/>
          <a:lstStyle/>
          <a:p>
            <a:pPr algn="ctr" eaLnBrk="1" hangingPunct="1"/>
            <a:r>
              <a:rPr lang="sl-SI" altLang="sl-SI"/>
              <a:t>Največje blokade ustvarjalnosti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655A85F-93FB-42DB-9593-599C4313B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557339"/>
            <a:ext cx="4978400" cy="45735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sl-SI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Telesne</a:t>
            </a:r>
            <a:r>
              <a:rPr lang="sl-SI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(naravne ovire) </a:t>
            </a:r>
          </a:p>
          <a:p>
            <a:pPr marL="457200" indent="-457200">
              <a:buNone/>
              <a:defRPr/>
            </a:pPr>
            <a:r>
              <a:rPr lang="sl-SI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(Stewen Hawking, Nick Vujičič)</a:t>
            </a:r>
          </a:p>
          <a:p>
            <a:pPr marL="457200" indent="-457200">
              <a:buNone/>
              <a:defRPr/>
            </a:pPr>
            <a:endParaRPr lang="sl-SI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l-SI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sl-SI" sz="2400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Umske ovire </a:t>
            </a:r>
            <a:r>
              <a:rPr lang="sl-SI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(ovire, ki si jih sami postavljamo):</a:t>
            </a:r>
          </a:p>
          <a:p>
            <a:pPr>
              <a:defRPr/>
            </a:pPr>
            <a:r>
              <a:rPr lang="sl-SI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Navade</a:t>
            </a:r>
          </a:p>
          <a:p>
            <a:pPr>
              <a:defRPr/>
            </a:pPr>
            <a:r>
              <a:rPr lang="sl-SI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Strah</a:t>
            </a:r>
            <a:endParaRPr 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Predsodek</a:t>
            </a:r>
            <a:endParaRPr 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Inercija</a:t>
            </a:r>
            <a:endParaRPr 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l-SI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Zatiranje »zmagovite ideje« 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21860" name="Slika 6">
            <a:extLst>
              <a:ext uri="{FF2B5EF4-FFF2-40B4-BE49-F238E27FC236}">
                <a16:creationId xmlns:a16="http://schemas.microsoft.com/office/drawing/2014/main" id="{EAF90934-AC92-4CB8-B38C-E7B5D8B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296" y="260351"/>
            <a:ext cx="3160451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2">
            <a:extLst>
              <a:ext uri="{FF2B5EF4-FFF2-40B4-BE49-F238E27FC236}">
                <a16:creationId xmlns:a16="http://schemas.microsoft.com/office/drawing/2014/main" id="{39343D1E-D50D-4550-8C04-6F8B6761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284539"/>
            <a:ext cx="28225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BE8ADD4-55A7-4B29-B2E4-ABF2C64BF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S   t   r   a   h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12C8348-109B-472B-921B-47FE7DC84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9"/>
            <a:ext cx="6059488" cy="4789487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Strah in ustvarjalnost se medsebojno izključujeta. </a:t>
            </a:r>
          </a:p>
          <a:p>
            <a:pPr eaLnBrk="1" hangingPunct="1"/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Strah moral služiti kot odskočna deska za iskanje rešitev.</a:t>
            </a:r>
          </a:p>
          <a:p>
            <a:pPr eaLnBrk="1" hangingPunct="1"/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Strah povzroči, da se ljudje začnemo izogibati dolžnostim. </a:t>
            </a:r>
          </a:p>
          <a:p>
            <a:pPr eaLnBrk="1" hangingPunct="1"/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Energija ljudi se tako porabi zato, da se barka ne ziblje, namesto, da bi je premikali naprej.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Rešitev:</a:t>
            </a:r>
            <a:r>
              <a:rPr lang="sl-SI" altLang="sl-SI" sz="2400" u="sng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Priznati si morate stvari, ki se jih bojite. Ko strah potegnete na dan, se rad razblini. Potem naredimo prav to, česa nas je strah.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(VI. stopnja – vzlet)</a:t>
            </a:r>
            <a:endParaRPr lang="en-US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l-SI" altLang="sl-SI">
              <a:solidFill>
                <a:srgbClr val="FF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72D13C7-E623-4046-9032-2E182D97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219" y="118585"/>
            <a:ext cx="3264309" cy="384381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76BCFF0-6608-4BAD-AD86-DA71814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 sz="4000"/>
              <a:t>I n e r c i j a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90399FBE-734B-4B55-9385-14C82A559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125538"/>
            <a:ext cx="6624637" cy="5732462"/>
          </a:xfrm>
        </p:spPr>
        <p:txBody>
          <a:bodyPr/>
          <a:lstStyle/>
          <a:p>
            <a:pPr eaLnBrk="1" hangingPunct="1"/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Četrta ovira: Inercija – </a:t>
            </a:r>
            <a:r>
              <a:rPr lang="sl-SI" altLang="sl-SI" sz="2400" b="0">
                <a:latin typeface="Arial" panose="020B0604020202020204" pitchFamily="34" charset="0"/>
                <a:cs typeface="Arial" panose="020B0604020202020204" pitchFamily="34" charset="0"/>
              </a:rPr>
              <a:t>Ljudje vprašajo: »Kaj je narobe z načinom, ki ga uporabljamo sedaj?«</a:t>
            </a:r>
          </a:p>
          <a:p>
            <a:pPr eaLnBrk="1" hangingPunct="1"/>
            <a:r>
              <a:rPr lang="sl-SI" altLang="sl-SI" sz="24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Posameznik ali organizacija,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se upira spremembam, se v bistvu upira naravi</a:t>
            </a:r>
            <a:r>
              <a:rPr lang="sl-SI" altLang="sl-SI" sz="24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kateri se vse spreminja.</a:t>
            </a:r>
            <a:r>
              <a:rPr lang="sl-SI" altLang="sl-SI" sz="2400" b="0">
                <a:latin typeface="Arial" panose="020B0604020202020204" pitchFamily="34" charset="0"/>
                <a:cs typeface="Arial" panose="020B0604020202020204" pitchFamily="34" charset="0"/>
              </a:rPr>
              <a:t> Tisti, ki se obotavlja, je pogubljen, saj zaostaja za časom v katerem živi.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Rešitev: </a:t>
            </a:r>
            <a:r>
              <a:rPr lang="sl-SI" altLang="sl-SI" sz="2400" b="0">
                <a:latin typeface="Arial" panose="020B0604020202020204" pitchFamily="34" charset="0"/>
                <a:cs typeface="Arial" panose="020B0604020202020204" pitchFamily="34" charset="0"/>
              </a:rPr>
              <a:t>Uporaba novih informacij, ki jih vodijo brezčasne resnice, zahteva neprestano gibanje in se upira stagnaciji. Pri tem je energija, kot gonilno sredstvo proti inerciji izjemnega pomena. 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Preprosto pravilo za uspeh: vztrajajte in naredite, kar ste si zastavili</a:t>
            </a:r>
            <a:endParaRPr lang="en-US" altLang="sl-SI"/>
          </a:p>
          <a:p>
            <a:pPr eaLnBrk="1" hangingPunct="1"/>
            <a:endParaRPr lang="en-US" altLang="sl-SI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25956" name="Picture 2">
            <a:extLst>
              <a:ext uri="{FF2B5EF4-FFF2-40B4-BE49-F238E27FC236}">
                <a16:creationId xmlns:a16="http://schemas.microsoft.com/office/drawing/2014/main" id="{2EE31D25-6D73-4591-8902-29D04236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188914"/>
            <a:ext cx="345305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E77D9F6-45E8-4AAF-AEFD-E74E8A72F0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22238"/>
            <a:ext cx="6059488" cy="1295400"/>
          </a:xfrm>
        </p:spPr>
        <p:txBody>
          <a:bodyPr/>
          <a:lstStyle/>
          <a:p>
            <a:pPr algn="ctr" eaLnBrk="1" hangingPunct="1"/>
            <a:r>
              <a:rPr lang="sl-SI" altLang="sl-SI"/>
              <a:t>Agilna miselnost - </a:t>
            </a:r>
            <a:br>
              <a:rPr lang="sl-SI" altLang="sl-SI"/>
            </a:br>
            <a:r>
              <a:rPr lang="sl-SI" altLang="sl-SI"/>
              <a:t>biti dober in postati boljši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948F87E9-40AA-409F-B820-08C80A2901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557338"/>
            <a:ext cx="6408738" cy="46085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Agilna miselnost 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– osredotočenje na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pridobivanje </a:t>
            </a: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novega znanja in veščin </a:t>
            </a:r>
            <a:r>
              <a:rPr lang="sl-SI" altLang="sl-SI" sz="2400" u="sng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Agilni ljudje so prepričani, da lahko svoje talente in sposobnosti z učenjem, vztrajnostjo in  strastjo vedno razvijajo in dopolnjujejo.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Fiksna miselnost 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– biti dober – osredotočeni na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razkazovanje znanja in sposobnosti 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– omeji njihov uspeh (prepričani so, da so jim talenti in sposobnosti položeni v zibelko).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latin typeface="Arial" panose="020B0604020202020204" pitchFamily="34" charset="0"/>
                <a:cs typeface="Arial" panose="020B0604020202020204" pitchFamily="34" charset="0"/>
              </a:rPr>
              <a:t>Izpustijo pomembne priložnosti za učenje in razvoj.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l-SI" altLang="sl-SI" sz="2000" u="sng"/>
          </a:p>
        </p:txBody>
      </p:sp>
      <p:pic>
        <p:nvPicPr>
          <p:cNvPr id="128004" name="Picture 2" descr="https://encrypted-tbn3.google.com/images?q=tbn:ANd9GcSBGa4v6TeHq0GZpNna6LclSHbCVBRTa62DCUHb6CdwUsOgofWK7g">
            <a:extLst>
              <a:ext uri="{FF2B5EF4-FFF2-40B4-BE49-F238E27FC236}">
                <a16:creationId xmlns:a16="http://schemas.microsoft.com/office/drawing/2014/main" id="{0970DFD0-6B82-418D-96D4-01897D5F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188914"/>
            <a:ext cx="376861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FC005DF2-2B35-4181-A2E1-39E8AC93B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 sz="4000"/>
              <a:t>P r e d s o d e k</a:t>
            </a:r>
            <a:br>
              <a:rPr lang="sl-SI" altLang="sl-SI" sz="4000"/>
            </a:br>
            <a:r>
              <a:rPr lang="sl-SI" altLang="sl-SI" sz="2800">
                <a:solidFill>
                  <a:srgbClr val="FF0000"/>
                </a:solidFill>
              </a:rPr>
              <a:t>(Sokratov filter)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CF677AC-0D09-4E8D-9FEF-76B3D7BFB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412875"/>
            <a:ext cx="6130925" cy="4895850"/>
          </a:xfrm>
        </p:spPr>
        <p:txBody>
          <a:bodyPr/>
          <a:lstStyle/>
          <a:p>
            <a:pPr eaLnBrk="1" hangingPunct="1"/>
            <a:r>
              <a:rPr lang="sl-SI" altLang="sl-SI" sz="2400" u="sng"/>
              <a:t>Tretja ovira: Predsodek –</a:t>
            </a:r>
            <a:r>
              <a:rPr lang="sl-SI" altLang="sl-SI" sz="2400"/>
              <a:t> Strogo in neprilagodljivo mišljenje, z namenom obdržati ustaljeni red stvari. </a:t>
            </a:r>
          </a:p>
          <a:p>
            <a:pPr eaLnBrk="1" hangingPunct="1"/>
            <a:r>
              <a:rPr lang="sl-SI" altLang="sl-SI" sz="2400"/>
              <a:t>Predsodek je obsoditi vnaprej neko zamisel, ne da bi upoštevali njihove posamezne zasluge. </a:t>
            </a:r>
            <a:r>
              <a:rPr lang="sl-SI" altLang="sl-SI" sz="2400" u="sng"/>
              <a:t>Predsodki imajo korenine v navadah, prav tako pa v strahu</a:t>
            </a:r>
            <a:r>
              <a:rPr lang="sl-SI" altLang="sl-SI" sz="2400"/>
              <a:t>. Ljudje se bojijo tistega, o čemer ne vedo veliko.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solidFill>
                  <a:srgbClr val="C00000"/>
                </a:solidFill>
              </a:rPr>
              <a:t>Rešitev: </a:t>
            </a:r>
            <a:r>
              <a:rPr lang="sl-SI" altLang="sl-SI" sz="2400"/>
              <a:t>Ne zapravljajte čas in energijo s predsodki in nepomembnimi in neznatnimi misli. Pokukajte na plan, naučite več in tako boste nasprotovali neznanju.</a:t>
            </a:r>
            <a:endParaRPr lang="en-US" altLang="sl-SI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29028" name="Picture 2">
            <a:extLst>
              <a:ext uri="{FF2B5EF4-FFF2-40B4-BE49-F238E27FC236}">
                <a16:creationId xmlns:a16="http://schemas.microsoft.com/office/drawing/2014/main" id="{EB0456F8-887E-4190-8162-242E699C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0"/>
            <a:ext cx="410963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>
            <a:extLst>
              <a:ext uri="{FF2B5EF4-FFF2-40B4-BE49-F238E27FC236}">
                <a16:creationId xmlns:a16="http://schemas.microsoft.com/office/drawing/2014/main" id="{EDC01239-83BC-4BBB-8074-527F868F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8785225" cy="79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NOTRANJE STANJE ZA SVETOVANJE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(SVETOVALEC, UČITELJ, TERAPEVT)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OSITIVE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(pozitiven)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SSOCIATED, ACTIVE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(asociren, aktiven)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CONGRUENT, CLEAR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(kongruenten, jasen)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COLOGICAL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(ekološki, etičen)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BDA77F50-E3A4-4E4D-9847-262ED676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1076" name="Picture 4">
            <a:extLst>
              <a:ext uri="{FF2B5EF4-FFF2-40B4-BE49-F238E27FC236}">
                <a16:creationId xmlns:a16="http://schemas.microsoft.com/office/drawing/2014/main" id="{86AD2F7D-0680-4D67-8708-21CB57DD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716338"/>
            <a:ext cx="350996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350" y="1541929"/>
            <a:ext cx="6056050" cy="387797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večava diapozitiva 3">
                <a:extLst>
                  <a:ext uri="{FF2B5EF4-FFF2-40B4-BE49-F238E27FC236}">
                    <a16:creationId xmlns:a16="http://schemas.microsoft.com/office/drawing/2014/main" id="{5537EBB9-3385-4216-BA20-4528AFC4B8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0102344"/>
                  </p:ext>
                </p:extLst>
              </p:nvPr>
            </p:nvGraphicFramePr>
            <p:xfrm>
              <a:off x="4416603" y="2052742"/>
              <a:ext cx="3048000" cy="1714500"/>
            </p:xfrm>
            <a:graphic>
              <a:graphicData uri="http://schemas.microsoft.com/office/powerpoint/2016/slidezoom">
                <pslz:sldZm>
                  <pslz:sldZmObj sldId="687" cId="0">
                    <pslz:zmPr id="{195F2B9F-CE87-499B-844E-8D9A4CB0316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večava diapozitiva 3">
                <a:extLst>
                  <a:ext uri="{FF2B5EF4-FFF2-40B4-BE49-F238E27FC236}">
                    <a16:creationId xmlns:a16="http://schemas.microsoft.com/office/drawing/2014/main" id="{5537EBB9-3385-4216-BA20-4528AFC4B8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6603" y="205274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5406BAE7-A177-4BB6-9763-56092D225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456" y="1003177"/>
            <a:ext cx="5548808" cy="41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1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>
            <a:extLst>
              <a:ext uri="{FF2B5EF4-FFF2-40B4-BE49-F238E27FC236}">
                <a16:creationId xmlns:a16="http://schemas.microsoft.com/office/drawing/2014/main" id="{B3052429-3A09-4BF9-8D73-F26062303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690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N  L  P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1800">
              <a:solidFill>
                <a:srgbClr val="330066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1800">
                <a:solidFill>
                  <a:srgbClr val="330066"/>
                </a:solidFill>
              </a:rPr>
              <a:t> 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bi hitreje dosegli dober stik, se moramo predvsem naučiti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uporabljati vse čute (čutna ostrina). 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pomeni, da bomo opazovali, poslušali in celo začutili,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ljudje okrog nas komunicirajo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 noProof="1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noProof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Pozorni bomo na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 noProof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Telesno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držo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mimiko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dihanje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sl-SI" altLang="sl-SI" sz="2400" noProof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ezikovne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vzorce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intonacijo, </a:t>
            </a:r>
            <a:r>
              <a:rPr lang="sl-SI" altLang="sl-SI" sz="2400" noProof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ritem 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govora.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1">
            <a:extLst>
              <a:ext uri="{FF2B5EF4-FFF2-40B4-BE49-F238E27FC236}">
                <a16:creationId xmlns:a16="http://schemas.microsoft.com/office/drawing/2014/main" id="{442A2CAA-B04C-477A-9FA9-292AFA08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2100" name="Picture 4">
            <a:extLst>
              <a:ext uri="{FF2B5EF4-FFF2-40B4-BE49-F238E27FC236}">
                <a16:creationId xmlns:a16="http://schemas.microsoft.com/office/drawing/2014/main" id="{544DD3C8-5136-4D78-BE6E-4E6B3E4F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716338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>
            <a:extLst>
              <a:ext uri="{FF2B5EF4-FFF2-40B4-BE49-F238E27FC236}">
                <a16:creationId xmlns:a16="http://schemas.microsoft.com/office/drawing/2014/main" id="{DCD28B39-ED22-41E0-BBA1-4868DFB5B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88913"/>
            <a:ext cx="8497888" cy="72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N L P – Dober stik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6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Preden vzpostavimo dober stik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kalibriramo, 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spremljamo to, kar smo kalibrirali in po doseganju dobrega stika vadimo (najprej besedno in potem nebesedno).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</a:rPr>
              <a:t>Kalibriranje</a:t>
            </a:r>
            <a:r>
              <a:rPr lang="sl-SI" altLang="sl-SI" sz="2400" b="0" u="sng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400" b="0">
                <a:solidFill>
                  <a:srgbClr val="FF0000"/>
                </a:solidFill>
                <a:latin typeface="Arial" panose="020B0604020202020204" pitchFamily="34" charset="0"/>
              </a:rPr>
              <a:t>je veščina "branja sogovornika" na osnovi neverbalne komunikacije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Dober stik (Rapport)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zgodi, ko spremljamo drugo osebo v njenem modelu sveta.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Povečuje možnost razumevanja sporočila, ki smo ga izrekli,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omogoča </a:t>
            </a:r>
            <a:r>
              <a:rPr lang="sl-SI" altLang="sl-SI" sz="2400" u="sng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zaupanje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dober občutek pri komunikaciji – </a:t>
            </a: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vzpostavljanje dobrih in trajnih odnosov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18123898-6024-4941-B5D1-0E6D8BC9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4148" name="Picture 4">
            <a:extLst>
              <a:ext uri="{FF2B5EF4-FFF2-40B4-BE49-F238E27FC236}">
                <a16:creationId xmlns:a16="http://schemas.microsoft.com/office/drawing/2014/main" id="{6EB6715F-E2F8-4749-AE7D-58FDB161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22225"/>
            <a:ext cx="19240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>
            <a:extLst>
              <a:ext uri="{FF2B5EF4-FFF2-40B4-BE49-F238E27FC236}">
                <a16:creationId xmlns:a16="http://schemas.microsoft.com/office/drawing/2014/main" id="{749A0A05-F46F-4A1B-9089-FDC3259E8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0"/>
            <a:ext cx="8497888" cy="822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algn="ctr" defTabSz="914400" eaLnBrk="0" fontAlgn="base" hangingPunct="0">
              <a:spcAft>
                <a:spcPct val="0"/>
              </a:spcAft>
              <a:buClr>
                <a:srgbClr val="669999"/>
              </a:buClr>
              <a:buNone/>
              <a:defRPr/>
            </a:pPr>
            <a:r>
              <a:rPr lang="en-US" altLang="sl-SI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sl-SI" altLang="sl-SI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VEDENJ, KI UBIJAJO SODELOVANJE (pa jih kljub temu včasih uporabljamo za spodbujanje sodelovanja)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>
                <a:srgbClr val="330066"/>
              </a:buClr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330066"/>
                </a:solidFill>
              </a:rPr>
              <a:t>Kritiziranje – slab si, slabo ravnaš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>
                <a:srgbClr val="330066"/>
              </a:buClr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330066"/>
                </a:solidFill>
              </a:rPr>
              <a:t>Obtoževanje in pritoževanje – zaradi tebe sem žrtev, kriv si za…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>
                <a:srgbClr val="330066"/>
              </a:buClr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330066"/>
                </a:solidFill>
              </a:rPr>
              <a:t>Nerganje – vse je slabo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>
                <a:srgbClr val="330066"/>
              </a:buClr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330066"/>
                </a:solidFill>
              </a:rPr>
              <a:t>Grožnje – uničil te bom, če ne boš tak, kot hočem, da si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>
                <a:srgbClr val="330066"/>
              </a:buClr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330066"/>
                </a:solidFill>
              </a:rPr>
              <a:t>Kaznovanje – natepel te bom …, zmanjšal plačo…, če ne boš naredil tako, kot sem rekel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>
                <a:srgbClr val="330066"/>
              </a:buClr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330066"/>
                </a:solidFill>
              </a:rPr>
              <a:t>Podkupovanje – dobil boš nagrado, če boš naredil tako, kot sem jaz rekel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>
                <a:srgbClr val="330066"/>
              </a:buClr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330066"/>
                </a:solidFill>
              </a:rPr>
              <a:t>ZID – umik iz komunikacije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>
                <a:srgbClr val="330066"/>
              </a:buClr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330066"/>
                </a:solidFill>
              </a:rPr>
              <a:t>Prezir – nisi vreden, da…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endParaRPr lang="sl-SI" altLang="sl-SI" sz="3600" dirty="0">
              <a:solidFill>
                <a:srgbClr val="330066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defRPr/>
            </a:pPr>
            <a:endParaRPr lang="sl-SI" altLang="sl-SI" sz="36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5171" name="Rectangle 1">
            <a:extLst>
              <a:ext uri="{FF2B5EF4-FFF2-40B4-BE49-F238E27FC236}">
                <a16:creationId xmlns:a16="http://schemas.microsoft.com/office/drawing/2014/main" id="{D6887271-4594-4090-B86E-CE0621334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>
            <a:extLst>
              <a:ext uri="{FF2B5EF4-FFF2-40B4-BE49-F238E27FC236}">
                <a16:creationId xmlns:a16="http://schemas.microsoft.com/office/drawing/2014/main" id="{F876EF31-B8E5-4639-94D4-7DD2DF9B4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4"/>
            <a:ext cx="80645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N   L   P</a:t>
            </a:r>
            <a:endParaRPr lang="sl-SI" altLang="sl-SI" sz="24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Izbira (Choice)</a:t>
            </a:r>
            <a:endParaRPr lang="sl-SI" altLang="sl-SI" sz="36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Vedno imamo možnost izbire, 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bomo nekoga spremljali in 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 vzpostaviti dober stik ali pa ne.  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18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4B4EBB1F-732F-4F2A-9C3E-62B5246C3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6196" name="Picture 4">
            <a:extLst>
              <a:ext uri="{FF2B5EF4-FFF2-40B4-BE49-F238E27FC236}">
                <a16:creationId xmlns:a16="http://schemas.microsoft.com/office/drawing/2014/main" id="{C45D9E06-2868-46F5-A252-751CC426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406901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>
            <a:extLst>
              <a:ext uri="{FF2B5EF4-FFF2-40B4-BE49-F238E27FC236}">
                <a16:creationId xmlns:a16="http://schemas.microsoft.com/office/drawing/2014/main" id="{86562854-1E7B-4C5C-BF5C-27B857DAC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N  L  P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>
              <a:solidFill>
                <a:srgbClr val="330066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>
              <a:solidFill>
                <a:srgbClr val="330066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PRLL STRATEGIJA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SPREMLJANJE / </a:t>
            </a:r>
            <a:r>
              <a:rPr lang="nb-NO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PACING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preverjanje 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DOBER STIK / </a:t>
            </a:r>
            <a:r>
              <a:rPr lang="nb-NO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NEVERBALNO VODENJE / </a:t>
            </a:r>
            <a:r>
              <a:rPr lang="nb-NO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je preverjanje uspešno, preidi na verbalno vodenje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VSEBINSKO, VERBALNO VODENJE / </a:t>
            </a:r>
            <a:r>
              <a:rPr lang="nb-NO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7219" name="Rectangle 1">
            <a:extLst>
              <a:ext uri="{FF2B5EF4-FFF2-40B4-BE49-F238E27FC236}">
                <a16:creationId xmlns:a16="http://schemas.microsoft.com/office/drawing/2014/main" id="{1E1EE172-0EDB-4735-A1A9-35911D2A7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7220" name="Picture 4">
            <a:extLst>
              <a:ext uri="{FF2B5EF4-FFF2-40B4-BE49-F238E27FC236}">
                <a16:creationId xmlns:a16="http://schemas.microsoft.com/office/drawing/2014/main" id="{B4E461F4-56A9-4A03-A8EF-9DAFA073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86518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>
            <a:extLst>
              <a:ext uri="{FF2B5EF4-FFF2-40B4-BE49-F238E27FC236}">
                <a16:creationId xmlns:a16="http://schemas.microsoft.com/office/drawing/2014/main" id="{6A7E1D53-F8B0-4C64-9D43-9E1F71833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984251"/>
            <a:ext cx="83534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–</a:t>
            </a:r>
            <a:endParaRPr lang="sl-SI" altLang="sl-SI" sz="3600">
              <a:solidFill>
                <a:srgbClr val="3333FF"/>
              </a:solidFill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2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</a:rPr>
              <a:t>PRIGANJALCI - TEST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8243" name="Rectangle 1">
            <a:extLst>
              <a:ext uri="{FF2B5EF4-FFF2-40B4-BE49-F238E27FC236}">
                <a16:creationId xmlns:a16="http://schemas.microsoft.com/office/drawing/2014/main" id="{DC85F765-FC4C-4B66-AB3B-EEABE85EE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8244" name="Picture 4">
            <a:extLst>
              <a:ext uri="{FF2B5EF4-FFF2-40B4-BE49-F238E27FC236}">
                <a16:creationId xmlns:a16="http://schemas.microsoft.com/office/drawing/2014/main" id="{D12633E4-05C1-420A-9414-B5D9720A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346451"/>
            <a:ext cx="41036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78D41D63-85CC-44F3-ABDE-44DBBEEB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9267" name="Rectangle 1">
            <a:extLst>
              <a:ext uri="{FF2B5EF4-FFF2-40B4-BE49-F238E27FC236}">
                <a16:creationId xmlns:a16="http://schemas.microsoft.com/office/drawing/2014/main" id="{E91B3718-7EF7-4DB2-BC22-4483210C2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33376"/>
            <a:ext cx="8785225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180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2800">
                <a:solidFill>
                  <a:srgbClr val="3333FF"/>
                </a:solidFill>
                <a:latin typeface="Arial" panose="020B0604020202020204" pitchFamily="34" charset="0"/>
              </a:rPr>
              <a:t>OMEJUJOČA PREPRIČANJA - PRIGANJALCI – VAJA</a:t>
            </a:r>
            <a:endParaRPr lang="sl-SI" altLang="sl-SI" sz="28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600">
                <a:solidFill>
                  <a:srgbClr val="000000"/>
                </a:solidFill>
                <a:latin typeface="Arial" panose="020B0604020202020204" pitchFamily="34" charset="0"/>
              </a:rPr>
              <a:t>           ZNAČILNOSTI  BODI BREZHIBEN!      USTREZI!         POHITI!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C8C4EB-FFD1-47D1-8E75-E7EC467F0FD3}"/>
              </a:ext>
            </a:extLst>
          </p:cNvPr>
          <p:cNvGraphicFramePr>
            <a:graphicFrameLocks noGrp="1"/>
          </p:cNvGraphicFramePr>
          <p:nvPr/>
        </p:nvGraphicFramePr>
        <p:xfrm>
          <a:off x="2927350" y="2090739"/>
          <a:ext cx="5951538" cy="4176711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0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 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</a:t>
                      </a:r>
                      <a:endParaRPr kumimoji="0" lang="sl-SI" altLang="sl-SI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prednosti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5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pomanjkljivosti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načrtovanje časa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prioritete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318" name="Rectangle 1">
            <a:extLst>
              <a:ext uri="{FF2B5EF4-FFF2-40B4-BE49-F238E27FC236}">
                <a16:creationId xmlns:a16="http://schemas.microsoft.com/office/drawing/2014/main" id="{AC88D2C5-46DE-4E6D-B033-749379708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1" y="1906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>
            <a:extLst>
              <a:ext uri="{FF2B5EF4-FFF2-40B4-BE49-F238E27FC236}">
                <a16:creationId xmlns:a16="http://schemas.microsoft.com/office/drawing/2014/main" id="{89A7613F-3827-405A-8D8B-05E456A6A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Rectangle 1">
            <a:extLst>
              <a:ext uri="{FF2B5EF4-FFF2-40B4-BE49-F238E27FC236}">
                <a16:creationId xmlns:a16="http://schemas.microsoft.com/office/drawing/2014/main" id="{EC0043B8-87FC-4501-A76D-0E044EB2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33376"/>
            <a:ext cx="8424863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>
                <a:solidFill>
                  <a:srgbClr val="3333FF"/>
                </a:solidFill>
                <a:latin typeface="Arial" panose="020B0604020202020204" pitchFamily="34" charset="0"/>
              </a:rPr>
              <a:t> 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</a:rPr>
              <a:t>OMEJUJOČA PREPRIČANJA - PRIGANJALCI – VAJA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600">
                <a:solidFill>
                  <a:srgbClr val="000000"/>
                </a:solidFill>
                <a:latin typeface="Arial" panose="020B0604020202020204" pitchFamily="34" charset="0"/>
              </a:rPr>
              <a:t>  NAČILNOSTI   BODI BREZHIBEN!       USTREZI!           POHITI!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8099F4-A607-4FDD-9A16-D1BBA1761786}"/>
              </a:ext>
            </a:extLst>
          </p:cNvPr>
          <p:cNvGraphicFramePr>
            <a:graphicFrameLocks noGrp="1"/>
          </p:cNvGraphicFramePr>
          <p:nvPr/>
        </p:nvGraphicFramePr>
        <p:xfrm>
          <a:off x="2566988" y="1196975"/>
          <a:ext cx="6456362" cy="5337176"/>
        </p:xfrm>
        <a:graphic>
          <a:graphicData uri="http://schemas.openxmlformats.org/drawingml/2006/table">
            <a:tbl>
              <a:tblPr/>
              <a:tblGrid>
                <a:gridCol w="154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 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delegiranje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tempo 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reči "ne"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6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Timsko vodenje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kot član tima</a:t>
                      </a:r>
                      <a:endParaRPr kumimoji="0" lang="sl-SI" alt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kot vodja tima</a:t>
                      </a:r>
                      <a:endParaRPr kumimoji="0" lang="sl-SI" alt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342" name="Rectangle 1">
            <a:extLst>
              <a:ext uri="{FF2B5EF4-FFF2-40B4-BE49-F238E27FC236}">
                <a16:creationId xmlns:a16="http://schemas.microsoft.com/office/drawing/2014/main" id="{8F00FCEE-C0C2-4A94-BE39-AA10355D8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1" y="1906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350" y="1541929"/>
            <a:ext cx="6056050" cy="387797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9C1E19D-A6F6-452D-A07B-EFC0788A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14400"/>
            <a:ext cx="6400800" cy="45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7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>
            <a:extLst>
              <a:ext uri="{FF2B5EF4-FFF2-40B4-BE49-F238E27FC236}">
                <a16:creationId xmlns:a16="http://schemas.microsoft.com/office/drawing/2014/main" id="{9E7EBBE8-A5F7-4278-9AB4-EF8A66D2B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"/>
            <a:ext cx="849788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– </a:t>
            </a:r>
            <a:r>
              <a:rPr lang="en-US" altLang="sl-SI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PRIGANJALCI</a:t>
            </a:r>
            <a:endParaRPr lang="sl-SI" altLang="sl-SI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6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USTREŽLJIVEC! (Please everybody)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Pomembno je, da sem prijazen.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Pomembno je, da me vsi sprejemajo.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Konflikti so grozni.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Nikogar ne smem prizadeti.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Vedno moram biti na voljo za druge.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2339" name="Rectangle 1">
            <a:extLst>
              <a:ext uri="{FF2B5EF4-FFF2-40B4-BE49-F238E27FC236}">
                <a16:creationId xmlns:a16="http://schemas.microsoft.com/office/drawing/2014/main" id="{0E0549A7-FAC5-4665-9315-043F49DD7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2340" name="Picture 4">
            <a:extLst>
              <a:ext uri="{FF2B5EF4-FFF2-40B4-BE49-F238E27FC236}">
                <a16:creationId xmlns:a16="http://schemas.microsoft.com/office/drawing/2014/main" id="{46687062-D474-45F5-A378-7C19CDA9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57814"/>
            <a:ext cx="198596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D22E837-395F-4F90-864F-90AA3B6522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sl-SI" altLang="sl-SI" sz="3500">
                <a:latin typeface="Arial" panose="020B0604020202020204" pitchFamily="34" charset="0"/>
                <a:cs typeface="Arial" panose="020B0604020202020204" pitchFamily="34" charset="0"/>
              </a:rPr>
              <a:t>Kje je </a:t>
            </a:r>
            <a:r>
              <a:rPr lang="sl-SI" altLang="sl-SI" sz="3500" u="sng">
                <a:latin typeface="Arial" panose="020B0604020202020204" pitchFamily="34" charset="0"/>
                <a:cs typeface="Arial" panose="020B0604020202020204" pitchFamily="34" charset="0"/>
              </a:rPr>
              <a:t>točka odločitve</a:t>
            </a:r>
            <a:r>
              <a:rPr lang="sl-SI" altLang="sl-SI" sz="35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8515854-EF75-4139-9AF7-8546EA2A3F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5188" y="1844675"/>
            <a:ext cx="8064500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Stabilizacija, inflacija, tranzicija, nepremičninska kriza, bančna luknja ... Komaj nekaj zakrpamo, že je tu nova „kriza“.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Čakamo na boljše čase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Nekaj se  že zdaj da narediti: z učenjem, ustvarjalnostjo, inovativnostjo, sodelovanjem, poštenostjo ...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Mnogi odnehajo prehitro. Drugi gredo z glavo skozi zid. </a:t>
            </a:r>
            <a:r>
              <a:rPr lang="sl-SI" altLang="sl-SI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 je točka odločitve?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Primerjava z letalom - ko preseže </a:t>
            </a:r>
            <a:r>
              <a:rPr lang="sl-SI" altLang="sl-SI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„hitrost VI“ </a:t>
            </a: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mora vzleteti – točka, ko ni več vrnitve. </a:t>
            </a:r>
            <a:r>
              <a:rPr lang="sl-SI" altLang="sl-SI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letalo tedaj prekine vzlet, nima več dovolj  steze za varno ustavitev in se na koncu gotovo raztrešči. 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pa vzleti .... Možnost varne vrnitve ostane. </a:t>
            </a:r>
          </a:p>
        </p:txBody>
      </p:sp>
      <p:pic>
        <p:nvPicPr>
          <p:cNvPr id="77828" name="Picture 7" descr="https://encrypted-tbn3.gstatic.com/images?q=tbn:ANd9GcStAeAhIb35bLz0S9NFBN8Q8fJV1fmxuii-f44lq6pqzOnwRxYExA">
            <a:extLst>
              <a:ext uri="{FF2B5EF4-FFF2-40B4-BE49-F238E27FC236}">
                <a16:creationId xmlns:a16="http://schemas.microsoft.com/office/drawing/2014/main" id="{9C936385-5018-42A4-AA49-A0CB6F7F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4" y="230588"/>
            <a:ext cx="3666806" cy="154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>
            <a:extLst>
              <a:ext uri="{FF2B5EF4-FFF2-40B4-BE49-F238E27FC236}">
                <a16:creationId xmlns:a16="http://schemas.microsoft.com/office/drawing/2014/main" id="{9E3232E5-603A-4F51-AE28-95D74679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"/>
            <a:ext cx="8497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– PRIGANJALCI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HITREC: pohiti! (Hurry up)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Takoj se moram lotiti tega.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Kdor počiva, zarjavi.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pl-PL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Bolje, da to že takoj storim sam.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br>
              <a:rPr lang="pl-PL" altLang="sl-SI" sz="2400">
                <a:solidFill>
                  <a:srgbClr val="33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altLang="sl-SI" sz="24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63" name="Rectangle 1">
            <a:extLst>
              <a:ext uri="{FF2B5EF4-FFF2-40B4-BE49-F238E27FC236}">
                <a16:creationId xmlns:a16="http://schemas.microsoft.com/office/drawing/2014/main" id="{4DFB18BC-45A9-4627-86A6-B128E228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364" name="Picture 4">
            <a:extLst>
              <a:ext uri="{FF2B5EF4-FFF2-40B4-BE49-F238E27FC236}">
                <a16:creationId xmlns:a16="http://schemas.microsoft.com/office/drawing/2014/main" id="{E2DA4819-D51A-4D78-98DF-8553D951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957638"/>
            <a:ext cx="345598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>
            <a:extLst>
              <a:ext uri="{FF2B5EF4-FFF2-40B4-BE49-F238E27FC236}">
                <a16:creationId xmlns:a16="http://schemas.microsoft.com/office/drawing/2014/main" id="{E8FE62D3-6703-4FCF-BF2D-D78523EA4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0"/>
            <a:ext cx="8497888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defTabSz="914400" eaLnBrk="0" fontAlgn="base" hangingPunct="0">
              <a:spcAft>
                <a:spcPct val="0"/>
              </a:spcAft>
              <a:buClr>
                <a:srgbClr val="669999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- NAŠI PRIGANJALCI 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Opazujte priganjalce pri sebi, v odnosu nase in v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odnosu do sodelavcev oz. drugih, ki jim postavljate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zahteve.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 brezhiben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Dejanja vodita načeli popolnosti in natančnosti.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mora vse ujemati do najmanjše podrobnosti, tudi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zunanji izgled mora biti brezhiben?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Mislite, da vam nihče ne more dokazati napake?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Toda: Nihče ni popoln!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4387" name="Rectangle 1">
            <a:extLst>
              <a:ext uri="{FF2B5EF4-FFF2-40B4-BE49-F238E27FC236}">
                <a16:creationId xmlns:a16="http://schemas.microsoft.com/office/drawing/2014/main" id="{9752C504-91D2-42D3-A1C1-7A17B6B9E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4388" name="Picture 4">
            <a:extLst>
              <a:ext uri="{FF2B5EF4-FFF2-40B4-BE49-F238E27FC236}">
                <a16:creationId xmlns:a16="http://schemas.microsoft.com/office/drawing/2014/main" id="{DBEE8073-614A-49DB-B46D-47D1570A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5229226"/>
            <a:ext cx="13858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>
            <a:extLst>
              <a:ext uri="{FF2B5EF4-FFF2-40B4-BE49-F238E27FC236}">
                <a16:creationId xmlns:a16="http://schemas.microsoft.com/office/drawing/2014/main" id="{57C7020E-E020-478D-9E05-E95575C9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"/>
            <a:ext cx="84978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defTabSz="914400" eaLnBrk="0" fontAlgn="base" hangingPunct="0">
              <a:spcAft>
                <a:spcPct val="0"/>
              </a:spcAft>
              <a:buClr>
                <a:srgbClr val="669999"/>
              </a:buClr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- NAŠI PRIGANJALCI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Ustrezi mi (Dobra deklica)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 se počutite odgovorni za to, da se vsi počutijo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dobro?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 so vam drugi pomembnejši kot vi sami?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Samo nikar sporov in slabega razpoloženja?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Toda: Ravnati tako, da bi vedno ustregli drugim ...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5411" name="Rectangle 1">
            <a:extLst>
              <a:ext uri="{FF2B5EF4-FFF2-40B4-BE49-F238E27FC236}">
                <a16:creationId xmlns:a16="http://schemas.microsoft.com/office/drawing/2014/main" id="{81C962BA-704F-4898-8AC9-D206DAAA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5412" name="Picture 4">
            <a:extLst>
              <a:ext uri="{FF2B5EF4-FFF2-40B4-BE49-F238E27FC236}">
                <a16:creationId xmlns:a16="http://schemas.microsoft.com/office/drawing/2014/main" id="{8FB5FF27-B0E2-46C5-B242-3C0E53D0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354513"/>
            <a:ext cx="2387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E3D5B6E6-47A8-4E7A-A4E1-0B77EFA1A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7553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marL="742950" lvl="1" indent="-285750"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sl-SI" sz="3600" b="1" dirty="0">
                <a:solidFill>
                  <a:srgbClr val="3333FF"/>
                </a:solidFill>
                <a:latin typeface="Arial" charset="0"/>
                <a:cs typeface="Arial" charset="0"/>
              </a:rPr>
              <a:t>OMEJUJOČA PREPRIČANJA - NAŠI PRIGANJALCI </a:t>
            </a:r>
            <a:endParaRPr lang="sl-SI" altLang="sl-SI" sz="36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sl-SI" altLang="sl-SI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Pohiti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Ali se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vam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vedno mudi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?</a:t>
            </a:r>
            <a:endParaRPr lang="sl-SI" altLang="sl-SI" sz="24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Ali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poskušate opraviti čim več nalog naenkrat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?</a:t>
            </a:r>
            <a:endParaRPr lang="sl-SI" altLang="sl-SI" sz="24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pt-BR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Ali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mislite</a:t>
            </a:r>
            <a:r>
              <a:rPr lang="pt-BR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, da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zmorete vse</a:t>
            </a:r>
            <a:r>
              <a:rPr lang="pt-BR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?</a:t>
            </a:r>
            <a:endParaRPr lang="sl-SI" altLang="sl-SI" sz="24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sz="24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sl-SI" altLang="sl-SI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Toda: Hiti počasi</a:t>
            </a:r>
            <a:r>
              <a:rPr lang="it-IT" altLang="sl-SI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!</a:t>
            </a: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Arial" charset="0"/>
              </a:rPr>
              <a:t>Načrtujte svoj čas </a:t>
            </a:r>
            <a:r>
              <a:rPr lang="sl-SI" altLang="sl-SI" sz="2400" b="1" dirty="0">
                <a:solidFill>
                  <a:srgbClr val="FF0000"/>
                </a:solidFill>
                <a:latin typeface="Arial" charset="0"/>
              </a:rPr>
              <a:t>(določite prioritete, ABC metoda, metoda salame ali rezin)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Arial" charset="0"/>
              </a:rPr>
              <a:t>Ne delajte več stvari hkrati, določite premore (po eni uri dela/učenja odmor, ne več kot 5 minut)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Arial" charset="0"/>
              </a:rPr>
              <a:t>Jejte med odmorom in pijte vodo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sz="3600" b="1" dirty="0">
              <a:solidFill>
                <a:srgbClr val="33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6435" name="Rectangle 1">
            <a:extLst>
              <a:ext uri="{FF2B5EF4-FFF2-40B4-BE49-F238E27FC236}">
                <a16:creationId xmlns:a16="http://schemas.microsoft.com/office/drawing/2014/main" id="{20A12C57-D9AC-445B-8C09-831DF0673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74633CFE-5E1B-4471-B5F1-A75BED70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997201"/>
            <a:ext cx="23177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>
            <a:extLst>
              <a:ext uri="{FF2B5EF4-FFF2-40B4-BE49-F238E27FC236}">
                <a16:creationId xmlns:a16="http://schemas.microsoft.com/office/drawing/2014/main" id="{C3A191BE-E6C4-4C01-804A-9DC601CB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0"/>
            <a:ext cx="8497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algn="ctr" defTabSz="914400" eaLnBrk="0" fontAlgn="base" hangingPunct="0">
              <a:spcAft>
                <a:spcPct val="0"/>
              </a:spcAft>
              <a:buClr>
                <a:srgbClr val="669999"/>
              </a:buClr>
              <a:buNone/>
            </a:pPr>
            <a:r>
              <a:rPr lang="sl-SI" altLang="sl-SI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- PRIGANJALCI IN DELOVNI SLOG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KOD IMAM SVOJ DELOVNI SLOG?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Priganjalci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pogosto nastanejo zaradi izkušenj v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otroštvu.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Bodi brezhiben!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Kakovost namesto količine.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Napake so neoprostljive.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Delo lahko zaradi nenehnih kontrol traja dlje.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36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7459" name="Rectangle 1">
            <a:extLst>
              <a:ext uri="{FF2B5EF4-FFF2-40B4-BE49-F238E27FC236}">
                <a16:creationId xmlns:a16="http://schemas.microsoft.com/office/drawing/2014/main" id="{AE91FCCD-D622-43F8-9FAB-1F1B09317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FFB0D6ED-88BB-4F19-B274-DA563487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3484564"/>
            <a:ext cx="24479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>
            <a:extLst>
              <a:ext uri="{FF2B5EF4-FFF2-40B4-BE49-F238E27FC236}">
                <a16:creationId xmlns:a16="http://schemas.microsoft.com/office/drawing/2014/main" id="{E3189201-C5BC-4C82-BFEE-D34E9547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0"/>
            <a:ext cx="8497888" cy="84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defTabSz="914400" eaLnBrk="0" fontAlgn="base" hangingPunct="0">
              <a:spcAft>
                <a:spcPct val="0"/>
              </a:spcAft>
              <a:buClr>
                <a:srgbClr val="669999"/>
              </a:buClr>
              <a:buNone/>
            </a:pPr>
            <a:r>
              <a:rPr lang="en-US" altLang="sl-SI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- NAŠI PRIGANJALCI </a:t>
            </a:r>
            <a:endParaRPr lang="sl-SI" altLang="sl-SI" sz="36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it-IT" altLang="sl-SI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altLang="sl-SI" sz="36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3600">
                <a:solidFill>
                  <a:srgbClr val="CC3300"/>
                </a:solidFill>
              </a:rPr>
              <a:t>Ustrezi mi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3600">
                <a:solidFill>
                  <a:srgbClr val="0000CC"/>
                </a:solidFill>
              </a:rPr>
              <a:t> Prilagajanje strankam.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3600">
                <a:solidFill>
                  <a:srgbClr val="0000CC"/>
                </a:solidFill>
              </a:rPr>
              <a:t> Nedoslednost.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3600">
                <a:solidFill>
                  <a:srgbClr val="0000CC"/>
                </a:solidFill>
              </a:rPr>
              <a:t> Premalo poglabljanja v naloge.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3600">
                <a:solidFill>
                  <a:srgbClr val="0000CC"/>
                </a:solidFill>
              </a:rPr>
              <a:t> Težko reče "ne".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3600">
                <a:solidFill>
                  <a:srgbClr val="CC3300"/>
                </a:solidFill>
              </a:rPr>
              <a:t>Vaja: Naučite se reči ne s pomočjo vrnitvenega sporočila v obliki sendviča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3600">
              <a:solidFill>
                <a:srgbClr val="330066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36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8483" name="Rectangle 1">
            <a:extLst>
              <a:ext uri="{FF2B5EF4-FFF2-40B4-BE49-F238E27FC236}">
                <a16:creationId xmlns:a16="http://schemas.microsoft.com/office/drawing/2014/main" id="{EBF5312A-3C07-42EB-A402-21C02C11D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8484" name="Picture 4">
            <a:extLst>
              <a:ext uri="{FF2B5EF4-FFF2-40B4-BE49-F238E27FC236}">
                <a16:creationId xmlns:a16="http://schemas.microsoft.com/office/drawing/2014/main" id="{941194EE-0C4B-4286-A9AE-D9DC4203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9" y="1773239"/>
            <a:ext cx="2505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>
            <a:extLst>
              <a:ext uri="{FF2B5EF4-FFF2-40B4-BE49-F238E27FC236}">
                <a16:creationId xmlns:a16="http://schemas.microsoft.com/office/drawing/2014/main" id="{FED31286-EDEF-4324-BC35-12176BF0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51" y="2133601"/>
            <a:ext cx="379277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AutoShape 7" descr="data:image/jpeg;base64,/9j/4AAQSkZJRgABAQAAAQABAAD/2wCEAAkGBhQSERUUExQWFBUUFxQZFxcXGBgcFxceFRgVFBQcGBwYHCYeGBwlHxQVHy8gIycpLCwsFR4xNTAqNSYsLCkBCQoKDgwOGg8PGiwkHyQsLCkqLywpLCwpLCksKSwsLCwsLCwsKSwsKSwsLCwsLCwsLCkpKSwsKSwsLCwsLCkpLP/AABEIAI8AyAMBIgACEQEDEQH/xAAcAAABBQEBAQAAAAAAAAAAAAAFAgMEBgcACAH/xAA6EAABAgQEBAMFBwUAAwEAAAABAhEAAwQhBRIxQQYiUWETcYEHMpGhsSNCwdHh8PEUFVJiciWCohb/xAAaAQADAQEBAQAAAAAAAAAAAAABAgMEAAUG/8QAJREAAgIBBAICAwEBAAAAAAAAAAECEQMEEiExE0EiUTJhkYEF/9oADAMBAAIRAxEAPwABwPhZKwDG2UGBJyuRcgPGPcGYsfEDG1tY2jC8ZQpIYxxwIxbBAPLpGe8XTJFIUmaoIKnygAkltSwu3eNH454sk0NKqdNLn3Zct+aYrYDoNydh6RiXDPB9Rjs6bVVM0y5YsFBLkkaIlJJYJSNfxJMccIrcXlVCiiUrMrluxAIOrPq2hgzTUXgqGR3YA+v8xFwz2TTqaqQszAtCVggoBBI/2eyR1uYuBw8qWrcKJA6kt93ygBA/gqdRBJHyDCM/x8hM11oBWbqdw/mIuONYlUpVMloAlJSWSVBnA0Dm5PeKTjFRMmrIWQopJu2vWFOIuHyQuYHWlF93YfCNyw3g6lNMAUJVnAWVB2JA1HaMRp6QpYs7XaLdhmP1XgqQVkOpJHYAGw6CElNR7HUW+iv45hP26whaV3Ojt9IdoMFAuq5gz/T3zMxOvnvH2MU87lwjVDEl2Kllg0JKo+Z4QpcZ6Nc8jlFJsUVQgqhClQ2pcNRO6Hc0IK2hKVwzNm3gpF7qKlZL/qe0OSZzQOQSTE1FIsXb84NI9HTTyTe5JuiYJrwsriNLeEzZrMOsJtPajlajbH1z2iBVreHJ8y0QZs8RWMTLqMtqmwPXS7x0LqVOY6NsG6Pk88FvdFnoJvhqShI1v6ecWX++CSnOoqQmWl1fW3fb1isUdcgKzO6mYAD84+Yvia1009KkuCgnNdxp0i554DrsTn41iEpBLeIpMuWnVMtJNz3LAqJ3byj0xhWCSqaTLlSUsiWkJSN7ak9SS5J6mPOvsbR/5JKnYolzCPkk/JRjSfa17UZtD4dNSKSJ6k55szKCUA2QkA2zG5c6BusEBolZSEXuEgKL6nQ/v0jNKyfNTNSsp+zSA8pznAKhzvv0AGpLaRUuCfbZWSqmWKud40haglecJzICi2ZKgAbO7bgGPRE3DparlIdjcWsb6i8A488cbTTV1maSFKdKQAHexIUCNEsRp3gtg/Ak0DOpDKUkghQ0/WNJrOFJRWpSF+E5zKyFsyrBz109SSYMYZh7BlEKt8Ym+x0ZlL4DyIuASQ/lEKXhgl5h36RslXQpyxk/G/EEunJCEhar6aA9z+UZcuFt8FoZEiocR40iRY3UdED6noIjYfVmYh1FJVvlByh9ACfebqIrC6abVzVLO5dSj7o7fpFmwyjTLS3LmP3gGcDR3JJieTHHHGvZTHKU5fokKVDeeEzV3MMlcSSK3TJ6ZoaIM6YHLQ9LoyRe0QKlOUkGGijdqHk8cXKND8qdCKiZEUrhszYooGZZajtJcmoykH5Qdk1qVBx8Iq6TDpnt5mBLHZ6ei1csCf0HVVAdt4iVU64hFEwF94+1SknlfcQEqZ6UskpwtjaprgxEmSlEOAYNIw9OVvnEZagnUi0FSXonk07r5sgqwxJTqX6x0RJ+LKchIcbGPkaFGZ5GXLpb6/gam0wUkFAu12gijClTJE5Lt9lM31ISSPpAvDK7mAGm5HeLpheFrzOPdPzBjSfPmaezipSjEJWZOZK86SHIBzJLO3dogcW4iZ9bPmH70xTDoEnKkX6ACI1ZIXTVCk3SuTMIB3BQbH5AxHq6jOtS2bMoqb/oufrDAGY9dcD4v/UYbRzCrmVJQFdygZFP5lMeRY3/ANn+NIRhNMkqKVoz26hS1EfV4nkkoqxoq2XXF8HWV55a77p0f53hacbEhhNIBIJby1b84zPi/wBsxl/Y0hSpeipxDhPZGxV/toNn2rOC1s+tWolatvEmqckbsOpOwhFFL5dDNvo2HF+MErlkJLvZhrfSM1xmiClZphfonb/2/KJiZqZBype4uo3J84GYlUgg3vGfJnb4iVhjrlg+aoCwYDoNIjqmQiZNhkzIgolrCMkpCb+sQQtubYGHKOSpSwEjM+0aNI9nMsyGJIUplM1xb3YpDG2Vy6jiKqqM+OJDROveB9dLUOY3B+UPYvSrkzSCnKElgIi1WJBSWG8MoNPgvLULPjflfK6G6VQKw+kE6wpyG21u0DsOpQu6vhErFJACHG0GVbjRpoSjp5Spcg0T2hKJrl/2IiLmPChNaL7DzVl/hN/uZSWDECGRiCsz6xAEx/X9/lCgq8N40B6rI/YWlcSTBYsR84j1mIBQ3c6wPJglT4DOWhRTLUcpRsdFBZf/AOY5Y4p2kNLW5pR2ylaJ2HtkDesdAJE1SbOReOibxO+zVD/oRUUtvRfOEcDKlpcFvKNwwTAkplgERlHCFIUKH1jXcLxEZW6NDQyxl0eRKDR5w9slOEYxUhIYfZn4y0PFKi0e0vHUVmJ1E6VdBUEpP+QlpCHHY5XHYxV40EhSCHD3G4gjXcRTpqQjNklgMEJslhYPufWBkF+HcE8dZKnEtDZiN30AhJ7V8peho2+Edw7w+qqmAPkQDzLO3YdTGv0dPKkykyZKQEJ+JJ1UTuTFTkysgASGSmwAiZR1hzXOm0YJ5nN/o0KCiSsQTlfeK5WVBJg3W1jveK5Xzb2hVHkaxqZMhhUyELmQyqZF1ERslU9QygSWA6ReJPtRWmnKcocEJH/LF/5jOFTIbVNiiVCN2FqmpTMWpZcudDs8DKksogaQx4rQ0ubDRhzY8sqcFGuSfQVxQq2kSq+szpO0AjNjjUE6mC8auysNXKON4/QSwwpJvC8WSnK4sYHJS+hhqYsk3LwdnysK1FYfG4/6T6fC1KDggRHmyShRB1iTR4rlDEH0iPV1edTs1mEct189HZFg8acH8iXgk8eMgKYocOFBwz/H4R6gw6ppBTJAMtigBhqQQWADv1YR5OlKYv8AsxPpJs2YovMKbgkudtGb9iHbrkyxi5tRXZP4urkKqpngZBKKrZE5fjufjHQOxGnZbu5Nztfct3joFp8oMouD2y7NSocRCRYM28SMXxmYqjnolPnVLUA2t7Fu7PAsHKQnbfziQhTX6NHjwk4s1SSZjTRzRLnS+ZW/Mr6mOTSKMe2eeRAkksNY1fhfAsshMoDm95R6qOo9NPSKbwnhIXUDM3IMzd7BP1f0jbOEsMSSDv5iM2X5PaVhwrAI4bIS7GK1i+HmUroY31eGpy6CM041w8JfKPXeElhSQynZmc+cesQJs14k4hMYmBa5kdGIWxSlw0pcIUuG1KiyRNsUpcNqXCFLhpUyHSFbFqmQyqZCSTHCWWPb+IYUVC0iGgYkSVQQi5UgqsATEhNCekEcKolFlAEOWB8tYu1BwwohExKGDgOq4KvX6QLo4pNBhSlaAE2sd/KF1GDrBUClm17flF8m8OqCiVMS9yG17NEiowkyyGBLM4Ulr6sesI5DUZnIwdSiyQ56dYnzeGZyZaFBB5s23QxeaCgQJyQqSUkKckEjU7uLCNCxfwTTKchSVAhKQQCerGOXIbo81VMopLF46LLxDhQSuyVA63L+UdBAXBGELVfLbqbD5x1XICUsVOegix4vhVUST4aj5F/pFbqKCdm50K9QY87x16NO6zPcWliXMUlKQLuCT1voPOBU6cTqT5AMItnGuDrQqWvKWWCH8r9e/wAoqcyUekejB3FGWXY/guIiTNBblVYknS+sbNwvi3hAFR9IwtST0+kWrAscX4YB1Rb02/L0hZx53Bi/Rvczi5HuuH/GM54vxsLcj4RTlY8t3J3hjFsSz36/XeBdh6B9XOcmIhlkpKmsCB8YlYZIMyYOZIvuY23DfZ7TqpmKQcwCyQeVwNu0FRA2YArvD9PThW4HnBLivCvCnKAUggEtlOkB6eaRFKFE1FO0faSkzQVmjxcoTLALAcrkqPU9/KIstORTGzQQBKZwitJQFchWAUvoQe6Xb4RpeB+wxCpOeZMutI5QxAIIU4PdorHDUgTRmz8yCOU9Ooc3/wCRGvU3ExTI+zSVmWBmcABt2MBtIKVnnTizhU0k9UtS0kglkpdRA2c6D4xCoMIUoxfeKZRnT1TFc2bQsHbu28Q6ShYj002jLPUekVWP7J3D2AlOR02VcPoW1jQpMsJSElkJmfdAcAdU3d3GkAcFlJSVEgTEoBsSUv8A8g6ntEijqV5mQgO7gqOjX3t8YCyJdsO1+kGpGHhalBKFFQ90AMGG6nuIfXS+LJKJYIynMsqIyv8AXyhrDp86ZOC1sSSHtZtNBrBtWEpXOIJcPdmAPoLCKRyRfTFcWih4lMmoSoEP4gHMblhpfbygNVVizKEvKSQXSXNvIRqdVwzLLgK5HzZdn0+MLm8OyiQVl2SMpYWbaOc6OUTCqtMzMSxBYg/jHRtNdgktRJVkUSFBzbY3MdCLNfoZwJGJy0qJCgUK7OR8BzfWAhw5ZLpmEp6hRIg5WTiGceJLLFKhdSX0Pcd/pEFFGsKKkFw/VlDz39C8VaJ2V32iSVy6OSXBJmtcA2yKJ+gjLp9YfvIQfQiNH9oHEAXNRIKcwlpcscqsy7lvuqYAD4xR59PLX7igD/ivkV6H3TFV0KwFMno3l/A/pEnAzLM3KAeZJGnS40J6Qisw8pPMkp8x+KYlcIUCl1skJvzElrhglT+UcwCcRw9I3bzJH1EC1ybNr5EH6RqGL8O5ncCKTiPCmVXY7sDEnOMeyii2CKSkynMXsRZrmLjT8dVCJCkBTXTlsbBjYdo7hzhVK1JSHJPdv0i0TOH0SsxbYgCYkEq2ts46wPNGrR3jZllWBOmZlHLmPMwdvIRGk4ItR5QSNo0BWGB7IHwgrh+HpDZk7iw6RlnrkvRZadspFJw7NShK0KImBVgAQR0U+kfUcHTVqKphuS56l9Y0tdMgq5U5R01aFJoSlQI2uHH4GMuTXZH+JaOniuyucPYCiUoZgSL6WOkXGmok5NAdQQSbvpYdIjycOUXV0v8AxBCnSxD9tP3rEYZsj/IeUI+gZNwCWUkkXB9IZ/sSR7qQbPYfH4QermuRd7k9PMDSI9PLBBdeVhbvCzTboMeFYHmSgwYMd/06R8lSS8FfBSDzFnhSq2XKcJyzHTct7sSWnySdsd5YolUCywCUsRqQ7nzglLm5SLJLb6gwIl4gEIfXQEpNg+gfcnptBijnonJTk94DmDW8z3j0sWCddmWeSNhKkOZRPuixbrDGJzsozG17Wv6w/lFk/eYAkfR9oGY6oCVkUWILh3ObyMbvF8aZn38g+biRWJjSzNYFyCzBo+wJq5MtJbxShJSCpi5UegA1PYx0LHAkF5GV3hXjvwgETAQP8XBUj/ZPQdjr8xe/7qnJ4kvmzAqDaKtduh/1MedUTyCCCxi04VxgZMog8yFFIWh29Un7p6HbQ2hot9AaXZLrcSTPUrxQELJJIV7pJ8/dPr67QEr6EptqP8V/gr84sGIyZVSgTArWyZuhB3TNGyu+h7i8V2dUTJByTA6e+nodvI28o0EiEK5aOUKI/wBF3T6E/pF+9kFIidUT5hl5Vy5SQ40+0UxbfRB+MUmbLTMHLcDVJ1T+KfRxGj+xCjyS6xd2KpKQD2ExRbr7wgPo5FnxWi1ZjFOxKndwQ0XXFb6WMA1UpfmYiPPzyjHs1Y02VbDFKfl+X7eLL/TLWnMtbsLAm9tgIl4Xg8ua4TZXRvjE3E8LMnm94bDUHzjBum42lwaKinT7AOVhlezu2zxNpZAUBzAF7AjrqXgdOnl9G8oXLnORlDaRjim3yXdJcFqw7BwpyVJ5e+v76wVTh0pStxbQn8YA4U4usFtH2BiySKhJQpiFFtTYttYx7ODHGujDkk7I68JLMCCnU3EMmSJZcZiCGCmZn1tvBKjlJILO7eX8iGlLUl+XN1a+m8X8MVzRPe+iq11OcyglfLsS4zdvOGqOSEqSV84OoBv5HvFkWpJmkMWPMUtuOo6R1QjOHErIkF3AD/xCrDFO0FzYAr8NWvnNgXyvqQNBAWdhk1GaxDMD66PGhUNCQ7nMCzsfXePq8J5lEKbM/dx3tFfHYm4zWqR7qUXbVTEEvsQekW3g6UU5iolIZt2JMTE4PKEzZyWCQCUg7X1PWCEqmShDKUpnuToD16mKRhXIrlYQElIGjBtXtFY4nwuap1IJWwDDduo2YRPq+IJYcJILJNiWDDRrXJgRRz/643UpDa7JPQAbCKCme4zxTlSpAloS5F7khuhOnWOhn2hcNqpiVB15iS4Fhf6x0KEztEyEV9QQlLG4V+BiL/Vw1PqMwgKPNhb4DeCcQKkl0sUmy0H3SOh7dDqk/O1GolzpeZLql7pLZ5JO3dPTY9ozVCyC4grh2KqlKC0FtjuL6gj7yT0/GKCBatoFSiFILp+6Rt5dP+TGx+yi2GharGbMmKdmcJaWHG3umMtk1QmIVMlhgGEyUdATcMdxqx1H11nhacn+30+SwCNNxdRPnGfUZNkbK4o7mFa1cAqydlcg36Q9UYkxbXtt+kDZy89/2I8HLl3M9KEKCWDY74RdemjDfvE7HeIgsFMs6fAxV1Drf6wlcsl1COjnmo7PRzxRb3EoVQUbhvKJk+WhJGUnQEuLiAoXePtybGBGdHOIdqMU5rEtZ7nmbe8Oox1ks7pze6RfzJiuJqiNRm84TNqnYaEfvURoWZknjRdBxJ/i4Cg7AadW7Q5I4hGT32Iew3731jNazFRLNyXgXP4nOgcGNmKeSfohNRia5OrVTSCQP/VnPUm8EJGIpzEpdmsCDdhfWMGncQTL3IbW8TcM47XLJJKiSGD3HrG6EK7M7l9G7HG0AO72DtdvPpEKq4mQTllzEhXU+58TvGSz+NFKCQVKluOZhZjcWFz6wOpeIk5j4hUzFm67RSxTRZvEkwLypZ3IBDdXsYcpeMEF0zVcyiQVF2R3sb31EZz/APqU+EpC8xFygCzHqesViqxtT2MCzi78Y49mmqyK9QzFujWiNwpx0qmVlW6wsgFzZIfbvFMkV+Y80E8Qm04QPC8QrcHMpgGboO8AIQ4344NWcqXRkJAANlB/rH2KRULvHQQH/9k=">
            <a:extLst>
              <a:ext uri="{FF2B5EF4-FFF2-40B4-BE49-F238E27FC236}">
                <a16:creationId xmlns:a16="http://schemas.microsoft.com/office/drawing/2014/main" id="{A1DF960F-33AC-415E-9C71-CC0D7A0B60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9444" name="Pravokotnik 2">
            <a:extLst>
              <a:ext uri="{FF2B5EF4-FFF2-40B4-BE49-F238E27FC236}">
                <a16:creationId xmlns:a16="http://schemas.microsoft.com/office/drawing/2014/main" id="{E06D0AF7-CF17-4F63-B804-595D8C8F8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24176"/>
            <a:ext cx="6400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i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Tam, kjer se  križajo potrebe sveta in vaši talenti, tam je mesto vašega poklica (Aristotel)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Več svetlobe, ko boste spustili vase,  svetlejši bo postal svet v katerem živite. </a:t>
            </a:r>
            <a:br>
              <a:rPr lang="sl-SI" altLang="sl-SI" sz="24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445" name="Naslov 1">
            <a:extLst>
              <a:ext uri="{FF2B5EF4-FFF2-40B4-BE49-F238E27FC236}">
                <a16:creationId xmlns:a16="http://schemas.microsoft.com/office/drawing/2014/main" id="{0B710F33-4900-443A-82C7-90AECCCBBD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40013" y="1484314"/>
            <a:ext cx="5256212" cy="1425575"/>
          </a:xfrm>
        </p:spPr>
        <p:txBody>
          <a:bodyPr/>
          <a:lstStyle/>
          <a:p>
            <a:pPr algn="ctr" eaLnBrk="1" hangingPunct="1"/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Vprašanja</a:t>
            </a:r>
            <a:b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>
                <a:solidFill>
                  <a:srgbClr val="FF0000"/>
                </a:solidFill>
                <a:latin typeface="Arial" panose="020B0604020202020204" pitchFamily="34" charset="0"/>
              </a:rPr>
              <a:t>Hvala vam za vaš čas in pozornost! </a:t>
            </a:r>
            <a:br>
              <a:rPr lang="sl-SI" altLang="sl-SI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sl-SI" altLang="sl-SI" i="1">
                <a:solidFill>
                  <a:srgbClr val="FF0000"/>
                </a:solidFill>
                <a:latin typeface="Arial" panose="020B0604020202020204" pitchFamily="34" charset="0"/>
              </a:rPr>
              <a:t>Zorica Zaklan</a:t>
            </a:r>
            <a:br>
              <a:rPr lang="en-US" altLang="sl-SI" b="0" i="1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F28FB38-04E6-4FA9-8E13-CB570D2422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sl-SI" altLang="sl-SI" sz="3500">
                <a:latin typeface="Arial" panose="020B0604020202020204" pitchFamily="34" charset="0"/>
                <a:cs typeface="Arial" panose="020B0604020202020204" pitchFamily="34" charset="0"/>
              </a:rPr>
              <a:t>Kje je točka odločitve pri vas? 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6EF42D8-BFBE-4679-A9CE-C24EAA62D9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57338"/>
            <a:ext cx="8218488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Tako </a:t>
            </a:r>
            <a:r>
              <a:rPr lang="sl-SI" altLang="sl-SI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„točko VI“ </a:t>
            </a: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si mora določiti vsakdo, ki se loteva zahtevne naloge, izzivov.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Točka je odvisna od velikosti projekta, od moči ideje.</a:t>
            </a:r>
          </a:p>
          <a:p>
            <a:pPr>
              <a:lnSpc>
                <a:spcPct val="9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Ko </a:t>
            </a:r>
            <a:r>
              <a:rPr lang="sl-SI" altLang="sl-SI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„točko VI“ </a:t>
            </a: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presežemo, projekt moramo nadaljevati. Če ga prekinemo, bo vse šlo v nič, če pa nadaljujemo, imamo možnosti za uspeh.</a:t>
            </a:r>
          </a:p>
        </p:txBody>
      </p:sp>
      <p:pic>
        <p:nvPicPr>
          <p:cNvPr id="79876" name="Picture 2" descr="https://encrypted-tbn1.gstatic.com/images?q=tbn:ANd9GcTwe6faGasmQL_REzjagV7-ef33aMYsEEPScMP2Xbcgq5K4fwtH">
            <a:extLst>
              <a:ext uri="{FF2B5EF4-FFF2-40B4-BE49-F238E27FC236}">
                <a16:creationId xmlns:a16="http://schemas.microsoft.com/office/drawing/2014/main" id="{8BAAF9F5-3F53-4AF1-B85D-37824C4F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1" y="3716338"/>
            <a:ext cx="32178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30C3CF7-9E4B-47CE-95D9-1169E8F2F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402" y="122238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>
            <a:extLst>
              <a:ext uri="{FF2B5EF4-FFF2-40B4-BE49-F238E27FC236}">
                <a16:creationId xmlns:a16="http://schemas.microsoft.com/office/drawing/2014/main" id="{34F79FD9-6530-4A7A-9FB0-D4C9891AD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412875"/>
            <a:ext cx="7345362" cy="5016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sl-SI" altLang="sl-SI" sz="2400" b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800" b="1" dirty="0">
                <a:solidFill>
                  <a:srgbClr val="0000CC"/>
                </a:solidFill>
                <a:latin typeface="Arial" charset="0"/>
              </a:rPr>
              <a:t>Kako zaznavamo/se učimo in komuniciramo - </a:t>
            </a: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SISTEM V.  A.  K.  O.  G. – </a:t>
            </a:r>
            <a:r>
              <a:rPr lang="sl-SI" sz="2400" b="1" dirty="0">
                <a:solidFill>
                  <a:srgbClr val="FF0000"/>
                </a:solidFill>
                <a:latin typeface="Arial" charset="0"/>
              </a:rPr>
              <a:t>Test zaznavnega tipa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dirty="0">
                <a:solidFill>
                  <a:srgbClr val="FF0000"/>
                </a:solidFill>
                <a:latin typeface="Arial" charset="0"/>
              </a:rPr>
              <a:t>VAKOG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, ki pomeni naslednjih pet kanalov ali načinov sprejemanja in podajanja informacij: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V – vizualni kanal – vidni (slike in podobe)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A – avditivni kanal – slušni (zvok, ušesa)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K – kinestetični kanal - </a:t>
            </a:r>
            <a:r>
              <a:rPr lang="sl-SI" sz="2400" dirty="0">
                <a:solidFill>
                  <a:srgbClr val="0000FF"/>
                </a:solidFill>
                <a:latin typeface="Arial" charset="0"/>
              </a:rPr>
              <a:t>otip, dotik, notranji občutki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O – olfaktorni kanal - vonj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G – gustatorni kanal - okus</a:t>
            </a:r>
            <a:endParaRPr lang="sl-SI" altLang="sl-SI" sz="24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704CE-FF04-4162-9AAA-860752545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7" y="71438"/>
            <a:ext cx="4134251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>
            <a:extLst>
              <a:ext uri="{FF2B5EF4-FFF2-40B4-BE49-F238E27FC236}">
                <a16:creationId xmlns:a16="http://schemas.microsoft.com/office/drawing/2014/main" id="{9F40A3FA-48EA-450D-8221-5235BA6F1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620714"/>
            <a:ext cx="756126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REPREZENTACIJSKI SISTEMI IN VAKOG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UGOTAVLJANJA ZAZNAVNEGA TIPA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Odvisno od tega, kateri reprezentacijski sistem oziroma čutni kanal uporabljamo, se z nekaterimi lažje ali slabše razumemo.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VIZUALNI TIP  </a:t>
            </a:r>
            <a:r>
              <a:rPr lang="sl-SI" altLang="sl-SI" sz="2400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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urejen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govori hitro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zelo dober v dolgoročnem načrtovanju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B16E302A-B189-4D04-9F89-D76D13E8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225801"/>
            <a:ext cx="23844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>
            <a:extLst>
              <a:ext uri="{FF2B5EF4-FFF2-40B4-BE49-F238E27FC236}">
                <a16:creationId xmlns:a16="http://schemas.microsoft.com/office/drawing/2014/main" id="{FE718CD8-5096-4A8A-9E70-632163F7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795338"/>
            <a:ext cx="88201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VIZUALNI TIP  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da-DK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potrebuje pregled, “veliko sliko” in namen projekta, da bi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začel delati na njem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riše med telefonskim pogovorom ali dolgočasnim </a:t>
            </a: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sestankom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pozabi prenesti ustna sporočila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ponavadi odgovarja na vprašanja  le z “DA” ali “NE”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 raje nekaj demonstriral kot pripravil govor na to temo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rad umetnost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včasih se “izklopi”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pogosto ve, kaj bi rad povedal, vendar ne najde pravih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b-NO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besed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rad kontrastne barve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7283" name="Picture 4">
            <a:extLst>
              <a:ext uri="{FF2B5EF4-FFF2-40B4-BE49-F238E27FC236}">
                <a16:creationId xmlns:a16="http://schemas.microsoft.com/office/drawing/2014/main" id="{23BE9C34-2C31-4E2E-A396-56D7EF4D7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60351"/>
            <a:ext cx="21605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ppt/theme/theme10.xml><?xml version="1.0" encoding="utf-8"?>
<a:theme xmlns:a="http://schemas.openxmlformats.org/drawingml/2006/main" name="1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MojeZnanje_PPT template (2)</Template>
  <TotalTime>1191</TotalTime>
  <Words>3362</Words>
  <Application>Microsoft Office PowerPoint</Application>
  <PresentationFormat>Širokozaslonsko</PresentationFormat>
  <Paragraphs>740</Paragraphs>
  <Slides>56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20</vt:i4>
      </vt:variant>
      <vt:variant>
        <vt:lpstr>Naslovi diapozitivov</vt:lpstr>
      </vt:variant>
      <vt:variant>
        <vt:i4>56</vt:i4>
      </vt:variant>
    </vt:vector>
  </HeadingPairs>
  <TitlesOfParts>
    <vt:vector size="84" baseType="lpstr">
      <vt:lpstr>Arial</vt:lpstr>
      <vt:lpstr>Arial Narrow</vt:lpstr>
      <vt:lpstr>Berlin Sans FB</vt:lpstr>
      <vt:lpstr>Calibri</vt:lpstr>
      <vt:lpstr>Gill Sans MT</vt:lpstr>
      <vt:lpstr>Times New Roman</vt:lpstr>
      <vt:lpstr>Verdana</vt:lpstr>
      <vt:lpstr>Wingdings</vt:lpstr>
      <vt:lpstr>Značka</vt:lpstr>
      <vt:lpstr>8_Network</vt:lpstr>
      <vt:lpstr>5_Network</vt:lpstr>
      <vt:lpstr>1_Network</vt:lpstr>
      <vt:lpstr>6_Network</vt:lpstr>
      <vt:lpstr>4_Network</vt:lpstr>
      <vt:lpstr>7_Network</vt:lpstr>
      <vt:lpstr>9_Network</vt:lpstr>
      <vt:lpstr>10_Network</vt:lpstr>
      <vt:lpstr>11_Network</vt:lpstr>
      <vt:lpstr>12_Network</vt:lpstr>
      <vt:lpstr>13_Network</vt:lpstr>
      <vt:lpstr>14_Network</vt:lpstr>
      <vt:lpstr>3_Network</vt:lpstr>
      <vt:lpstr>2_Network</vt:lpstr>
      <vt:lpstr>Network</vt:lpstr>
      <vt:lpstr>16_Network</vt:lpstr>
      <vt:lpstr>17_Network</vt:lpstr>
      <vt:lpstr>15_Network</vt:lpstr>
      <vt:lpstr>35_Network</vt:lpstr>
      <vt:lpstr>PowerPointova predstavitev</vt:lpstr>
      <vt:lpstr>PowerPointova predstavitev</vt:lpstr>
      <vt:lpstr>                 Sprememba, da ali ne? Odločitev, prevzem odgovornosti, osredotočenost Določanje ciljev – S. M. A. R. T. metoda S – specialističen (specific) – kaj želite doseči M – merljiv (measurable) – merljivi cilji, da  jih boste dosegli  A- dosegljiv (attainable) – prepričani, da jih je možno realizirati R- pomemben, realen (relevant, realistic) T- časovno opredeljen (linites by  time)   Faze sprememb:   a) odpor spremembam,  b) navajanje, prilagajanje, c) osredotočenost, fokusiranje, vztrajanje,   d) kreativnost,  e) uživanje,  f) poslanstvo (melodija uspeha).</vt:lpstr>
      <vt:lpstr>  </vt:lpstr>
      <vt:lpstr>Kje je točka odločitve? </vt:lpstr>
      <vt:lpstr>Kje je točka odločitve pri vas?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</vt:lpstr>
      <vt:lpstr>  </vt:lpstr>
      <vt:lpstr>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Ovire na poti ustvarjalnosti  in stanju FLOW: </vt:lpstr>
      <vt:lpstr>Blokade ustvarjalnosti</vt:lpstr>
      <vt:lpstr>Največje blokade ustvarjalnosti</vt:lpstr>
      <vt:lpstr>S   t   r   a   h</vt:lpstr>
      <vt:lpstr>I n e r c i j a</vt:lpstr>
      <vt:lpstr>Agilna miselnost -  biti dober in postati boljši</vt:lpstr>
      <vt:lpstr>P r e d s o d e k (Sokratov filter)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Vprašanja Hvala vam za vaš čas in pozornost!  Zorica Zaklan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Zorica Zaklan</dc:creator>
  <cp:lastModifiedBy>Zorica Zaklan</cp:lastModifiedBy>
  <cp:revision>87</cp:revision>
  <dcterms:created xsi:type="dcterms:W3CDTF">2021-12-09T05:47:22Z</dcterms:created>
  <dcterms:modified xsi:type="dcterms:W3CDTF">2023-02-02T04:51:11Z</dcterms:modified>
</cp:coreProperties>
</file>