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9.xml" ContentType="application/vnd.openxmlformats-officedocument.theme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theme/theme10.xml" ContentType="application/vnd.openxmlformats-officedocument.theme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1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2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theme/theme13.xml" ContentType="application/vnd.openxmlformats-officedocument.theme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4" r:id="rId1"/>
    <p:sldMasterId id="2147484117" r:id="rId2"/>
    <p:sldMasterId id="2147484130" r:id="rId3"/>
    <p:sldMasterId id="2147484143" r:id="rId4"/>
    <p:sldMasterId id="2147484156" r:id="rId5"/>
    <p:sldMasterId id="2147484169" r:id="rId6"/>
    <p:sldMasterId id="2147484182" r:id="rId7"/>
    <p:sldMasterId id="2147484195" r:id="rId8"/>
    <p:sldMasterId id="2147484208" r:id="rId9"/>
    <p:sldMasterId id="2147484222" r:id="rId10"/>
    <p:sldMasterId id="2147484235" r:id="rId11"/>
    <p:sldMasterId id="2147484248" r:id="rId12"/>
    <p:sldMasterId id="2147484261" r:id="rId13"/>
    <p:sldMasterId id="2147484274" r:id="rId14"/>
  </p:sldMasterIdLst>
  <p:notesMasterIdLst>
    <p:notesMasterId r:id="rId69"/>
  </p:notesMasterIdLst>
  <p:sldIdLst>
    <p:sldId id="962" r:id="rId15"/>
    <p:sldId id="739" r:id="rId16"/>
    <p:sldId id="740" r:id="rId17"/>
    <p:sldId id="747" r:id="rId18"/>
    <p:sldId id="741" r:id="rId19"/>
    <p:sldId id="969" r:id="rId20"/>
    <p:sldId id="971" r:id="rId21"/>
    <p:sldId id="968" r:id="rId22"/>
    <p:sldId id="972" r:id="rId23"/>
    <p:sldId id="973" r:id="rId24"/>
    <p:sldId id="720" r:id="rId25"/>
    <p:sldId id="721" r:id="rId26"/>
    <p:sldId id="731" r:id="rId27"/>
    <p:sldId id="732" r:id="rId28"/>
    <p:sldId id="964" r:id="rId29"/>
    <p:sldId id="722" r:id="rId30"/>
    <p:sldId id="723" r:id="rId31"/>
    <p:sldId id="724" r:id="rId32"/>
    <p:sldId id="725" r:id="rId33"/>
    <p:sldId id="726" r:id="rId34"/>
    <p:sldId id="727" r:id="rId35"/>
    <p:sldId id="728" r:id="rId36"/>
    <p:sldId id="923" r:id="rId37"/>
    <p:sldId id="974" r:id="rId38"/>
    <p:sldId id="963" r:id="rId39"/>
    <p:sldId id="859" r:id="rId40"/>
    <p:sldId id="930" r:id="rId41"/>
    <p:sldId id="921" r:id="rId42"/>
    <p:sldId id="922" r:id="rId43"/>
    <p:sldId id="754" r:id="rId44"/>
    <p:sldId id="764" r:id="rId45"/>
    <p:sldId id="767" r:id="rId46"/>
    <p:sldId id="755" r:id="rId47"/>
    <p:sldId id="946" r:id="rId48"/>
    <p:sldId id="947" r:id="rId49"/>
    <p:sldId id="750" r:id="rId50"/>
    <p:sldId id="756" r:id="rId51"/>
    <p:sldId id="780" r:id="rId52"/>
    <p:sldId id="782" r:id="rId53"/>
    <p:sldId id="781" r:id="rId54"/>
    <p:sldId id="775" r:id="rId55"/>
    <p:sldId id="776" r:id="rId56"/>
    <p:sldId id="847" r:id="rId57"/>
    <p:sldId id="777" r:id="rId58"/>
    <p:sldId id="807" r:id="rId59"/>
    <p:sldId id="943" r:id="rId60"/>
    <p:sldId id="944" r:id="rId61"/>
    <p:sldId id="792" r:id="rId62"/>
    <p:sldId id="788" r:id="rId63"/>
    <p:sldId id="799" r:id="rId64"/>
    <p:sldId id="800" r:id="rId65"/>
    <p:sldId id="970" r:id="rId66"/>
    <p:sldId id="540" r:id="rId67"/>
    <p:sldId id="965" r:id="rId6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2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9" Type="http://schemas.openxmlformats.org/officeDocument/2006/relationships/slide" Target="slides/slide25.xml"/><Relationship Id="rId21" Type="http://schemas.openxmlformats.org/officeDocument/2006/relationships/slide" Target="slides/slide7.xml"/><Relationship Id="rId34" Type="http://schemas.openxmlformats.org/officeDocument/2006/relationships/slide" Target="slides/slide20.xml"/><Relationship Id="rId42" Type="http://schemas.openxmlformats.org/officeDocument/2006/relationships/slide" Target="slides/slide28.xml"/><Relationship Id="rId47" Type="http://schemas.openxmlformats.org/officeDocument/2006/relationships/slide" Target="slides/slide33.xml"/><Relationship Id="rId50" Type="http://schemas.openxmlformats.org/officeDocument/2006/relationships/slide" Target="slides/slide36.xml"/><Relationship Id="rId55" Type="http://schemas.openxmlformats.org/officeDocument/2006/relationships/slide" Target="slides/slide41.xml"/><Relationship Id="rId63" Type="http://schemas.openxmlformats.org/officeDocument/2006/relationships/slide" Target="slides/slide49.xml"/><Relationship Id="rId68" Type="http://schemas.openxmlformats.org/officeDocument/2006/relationships/slide" Target="slides/slide54.xml"/><Relationship Id="rId7" Type="http://schemas.openxmlformats.org/officeDocument/2006/relationships/slideMaster" Target="slideMasters/slideMaster7.xml"/><Relationship Id="rId71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9" Type="http://schemas.openxmlformats.org/officeDocument/2006/relationships/slide" Target="slides/slide15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slide" Target="slides/slide18.xml"/><Relationship Id="rId37" Type="http://schemas.openxmlformats.org/officeDocument/2006/relationships/slide" Target="slides/slide23.xml"/><Relationship Id="rId40" Type="http://schemas.openxmlformats.org/officeDocument/2006/relationships/slide" Target="slides/slide26.xml"/><Relationship Id="rId45" Type="http://schemas.openxmlformats.org/officeDocument/2006/relationships/slide" Target="slides/slide31.xml"/><Relationship Id="rId53" Type="http://schemas.openxmlformats.org/officeDocument/2006/relationships/slide" Target="slides/slide39.xml"/><Relationship Id="rId58" Type="http://schemas.openxmlformats.org/officeDocument/2006/relationships/slide" Target="slides/slide44.xml"/><Relationship Id="rId66" Type="http://schemas.openxmlformats.org/officeDocument/2006/relationships/slide" Target="slides/slide5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36" Type="http://schemas.openxmlformats.org/officeDocument/2006/relationships/slide" Target="slides/slide22.xml"/><Relationship Id="rId49" Type="http://schemas.openxmlformats.org/officeDocument/2006/relationships/slide" Target="slides/slide35.xml"/><Relationship Id="rId57" Type="http://schemas.openxmlformats.org/officeDocument/2006/relationships/slide" Target="slides/slide43.xml"/><Relationship Id="rId61" Type="http://schemas.openxmlformats.org/officeDocument/2006/relationships/slide" Target="slides/slide47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slide" Target="slides/slide17.xml"/><Relationship Id="rId44" Type="http://schemas.openxmlformats.org/officeDocument/2006/relationships/slide" Target="slides/slide30.xml"/><Relationship Id="rId52" Type="http://schemas.openxmlformats.org/officeDocument/2006/relationships/slide" Target="slides/slide38.xml"/><Relationship Id="rId60" Type="http://schemas.openxmlformats.org/officeDocument/2006/relationships/slide" Target="slides/slide46.xml"/><Relationship Id="rId65" Type="http://schemas.openxmlformats.org/officeDocument/2006/relationships/slide" Target="slides/slide5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slide" Target="slides/slide21.xml"/><Relationship Id="rId43" Type="http://schemas.openxmlformats.org/officeDocument/2006/relationships/slide" Target="slides/slide29.xml"/><Relationship Id="rId48" Type="http://schemas.openxmlformats.org/officeDocument/2006/relationships/slide" Target="slides/slide34.xml"/><Relationship Id="rId56" Type="http://schemas.openxmlformats.org/officeDocument/2006/relationships/slide" Target="slides/slide42.xml"/><Relationship Id="rId64" Type="http://schemas.openxmlformats.org/officeDocument/2006/relationships/slide" Target="slides/slide50.xml"/><Relationship Id="rId69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slide" Target="slides/slide19.xml"/><Relationship Id="rId38" Type="http://schemas.openxmlformats.org/officeDocument/2006/relationships/slide" Target="slides/slide24.xml"/><Relationship Id="rId46" Type="http://schemas.openxmlformats.org/officeDocument/2006/relationships/slide" Target="slides/slide32.xml"/><Relationship Id="rId59" Type="http://schemas.openxmlformats.org/officeDocument/2006/relationships/slide" Target="slides/slide45.xml"/><Relationship Id="rId67" Type="http://schemas.openxmlformats.org/officeDocument/2006/relationships/slide" Target="slides/slide53.xml"/><Relationship Id="rId20" Type="http://schemas.openxmlformats.org/officeDocument/2006/relationships/slide" Target="slides/slide6.xml"/><Relationship Id="rId41" Type="http://schemas.openxmlformats.org/officeDocument/2006/relationships/slide" Target="slides/slide27.xml"/><Relationship Id="rId54" Type="http://schemas.openxmlformats.org/officeDocument/2006/relationships/slide" Target="slides/slide40.xml"/><Relationship Id="rId62" Type="http://schemas.openxmlformats.org/officeDocument/2006/relationships/slide" Target="slides/slide4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89CFED-6918-4C1C-A562-FADDA8765603}" type="datetimeFigureOut">
              <a:rPr lang="sl-SI" smtClean="0"/>
              <a:t>7. 02. 2023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E73993-0E97-435A-8D27-0A5083D8483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99236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>
            <a:extLst>
              <a:ext uri="{FF2B5EF4-FFF2-40B4-BE49-F238E27FC236}">
                <a16:creationId xmlns:a16="http://schemas.microsoft.com/office/drawing/2014/main" id="{0607392A-379A-4C9F-8860-89FC65C315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9520C0B-1E1B-4600-9C27-0045F81E330D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4931" name="Rectangle 2">
            <a:extLst>
              <a:ext uri="{FF2B5EF4-FFF2-40B4-BE49-F238E27FC236}">
                <a16:creationId xmlns:a16="http://schemas.microsoft.com/office/drawing/2014/main" id="{1EF2E6F2-8BCF-4210-B3F4-F3F7915CA5C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>
            <a:extLst>
              <a:ext uri="{FF2B5EF4-FFF2-40B4-BE49-F238E27FC236}">
                <a16:creationId xmlns:a16="http://schemas.microsoft.com/office/drawing/2014/main" id="{E83A2E45-72C7-4732-AD2E-1326015B593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>
            <a:extLst>
              <a:ext uri="{FF2B5EF4-FFF2-40B4-BE49-F238E27FC236}">
                <a16:creationId xmlns:a16="http://schemas.microsoft.com/office/drawing/2014/main" id="{BD379CCA-B08A-43AE-9D73-953FAD7B6EC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2020A0-DD36-4014-9E44-FD7DF321A305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26979" name="Rectangle 2">
            <a:extLst>
              <a:ext uri="{FF2B5EF4-FFF2-40B4-BE49-F238E27FC236}">
                <a16:creationId xmlns:a16="http://schemas.microsoft.com/office/drawing/2014/main" id="{3940E25C-7C33-439B-943C-7E3A9BAF639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>
            <a:extLst>
              <a:ext uri="{FF2B5EF4-FFF2-40B4-BE49-F238E27FC236}">
                <a16:creationId xmlns:a16="http://schemas.microsoft.com/office/drawing/2014/main" id="{41603251-3DAE-4F86-881C-975B562DC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>
            <a:extLst>
              <a:ext uri="{FF2B5EF4-FFF2-40B4-BE49-F238E27FC236}">
                <a16:creationId xmlns:a16="http://schemas.microsoft.com/office/drawing/2014/main" id="{C57E067D-433E-4B79-B65C-BD5CA38B964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81A3AAF-4C27-45E2-ABC6-874F16116E5B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0051" name="Rectangle 2">
            <a:extLst>
              <a:ext uri="{FF2B5EF4-FFF2-40B4-BE49-F238E27FC236}">
                <a16:creationId xmlns:a16="http://schemas.microsoft.com/office/drawing/2014/main" id="{C274DFD3-9790-4B30-BCFB-DE315474DA7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2" name="Rectangle 3">
            <a:extLst>
              <a:ext uri="{FF2B5EF4-FFF2-40B4-BE49-F238E27FC236}">
                <a16:creationId xmlns:a16="http://schemas.microsoft.com/office/drawing/2014/main" id="{27492928-4E3D-4480-A7DF-A10B2CF797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Slide Image Placeholder 1">
            <a:extLst>
              <a:ext uri="{FF2B5EF4-FFF2-40B4-BE49-F238E27FC236}">
                <a16:creationId xmlns:a16="http://schemas.microsoft.com/office/drawing/2014/main" id="{7605D1ED-258B-4A02-BD14-2DDA1E0E55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3" name="Notes Placeholder 2">
            <a:extLst>
              <a:ext uri="{FF2B5EF4-FFF2-40B4-BE49-F238E27FC236}">
                <a16:creationId xmlns:a16="http://schemas.microsoft.com/office/drawing/2014/main" id="{91BD3349-23BB-4CA3-AE18-0A3700C50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l-SI" altLang="sl-SI" noProof="1">
              <a:latin typeface="Arial" panose="020B0604020202020204" pitchFamily="34" charset="0"/>
            </a:endParaRPr>
          </a:p>
        </p:txBody>
      </p:sp>
      <p:sp>
        <p:nvSpPr>
          <p:cNvPr id="133124" name="Slide Number Placeholder 3">
            <a:extLst>
              <a:ext uri="{FF2B5EF4-FFF2-40B4-BE49-F238E27FC236}">
                <a16:creationId xmlns:a16="http://schemas.microsoft.com/office/drawing/2014/main" id="{E5999506-E988-4233-A13F-795B5FD5C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3101929-DB4E-4EA6-8EB9-399CF92F0189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>
            <a:extLst>
              <a:ext uri="{FF2B5EF4-FFF2-40B4-BE49-F238E27FC236}">
                <a16:creationId xmlns:a16="http://schemas.microsoft.com/office/drawing/2014/main" id="{0AB5CD0F-A1E2-4DCB-BE05-0874EA45112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14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86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5813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30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02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74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4613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12B6E0D-EBDB-45DB-BBEC-F0DF3F22A55C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43" name="Rectangle 2">
            <a:extLst>
              <a:ext uri="{FF2B5EF4-FFF2-40B4-BE49-F238E27FC236}">
                <a16:creationId xmlns:a16="http://schemas.microsoft.com/office/drawing/2014/main" id="{7D412A69-B36D-4CCA-A4F8-81F3952718F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9475" y="715963"/>
            <a:ext cx="5033963" cy="3776662"/>
          </a:xfrm>
          <a:ln/>
        </p:spPr>
      </p:sp>
      <p:sp>
        <p:nvSpPr>
          <p:cNvPr id="163844" name="Rectangle 3">
            <a:extLst>
              <a:ext uri="{FF2B5EF4-FFF2-40B4-BE49-F238E27FC236}">
                <a16:creationId xmlns:a16="http://schemas.microsoft.com/office/drawing/2014/main" id="{357AC681-252F-4BDB-9860-27E6390706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30750"/>
            <a:ext cx="4981575" cy="44846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sl-SI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8716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7983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38540104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48D6E7B-E387-42A9-B3EC-6317CD6B4AD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E3A9B7C-C525-4BE4-ADE0-DCCEBB9DD77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572527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28411D-9959-413D-9780-19F4A581B17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611B04E-F129-4BB0-BB2A-EF51BC61E23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74415757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7D8BC56-1568-4D89-9F04-69C92931EBF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CB67CF2-F0AD-4154-94D5-84E0215FCC8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20138853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7BBF5AB-0FE0-4523-B2F0-7C7501B0AB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1B3093B-0C79-4A7D-A65F-87A163E3F95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5484564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DC716B-0E23-4DF0-B11F-83F1AB81ABB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73A0356-FF10-4378-B97A-A4F96013F72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7070200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154061-EB39-4C6D-B6CA-3E21694293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EFF2C59-79C8-4277-82E9-0F3CF6E019F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6632717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D592988-4A11-4352-A21D-977E5C860B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C7BEEF6-0B08-42A5-9CE3-03154AC28BD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1861986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E52B2B7-572B-48C7-B1B8-AA505FA41A2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9F382C5-A05B-4A3F-8251-C90DE1315D4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390279105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3CE0AE-1331-4CC9-A15E-8881CC64581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B369265-8F80-4D94-AE9B-0021DB44241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68481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1A76FCBF-D205-46CD-8144-906DDE830C7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C191AA18-CA2E-4160-BF36-792B61D167B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10243612-F404-40DA-8F5C-939EBBAF312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CDAD92D4-F746-4368-8EBB-4C98267E466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4BB7B7BE-DD5A-4FD0-A2F0-23152A5C60D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27868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207454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CFFA412-BFDB-4008-9A1E-04FB9BBAFD0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84B6790-CC44-4E40-AD54-33694736368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72499479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30640C9-354A-4838-881D-DA57EDE17E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789421D-C2FF-4024-B23A-9A98E8C1F1D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8130069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4F5C739-93A7-4AA3-B376-D4E94C2F42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61BF5FE-9098-4A95-AD83-D1614E2ECDC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3390264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4D2821-CF4D-4E3C-926D-6E0CCF5B40D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9FA0CDC-4A4E-4B5C-8F98-868D9F1E794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6040858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4AD27E2-C369-4DDA-AAAB-EA0F1D2523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651217E-F088-44DF-9857-F88F149E00C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2331874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DCAD5B15-C168-4F6E-85B6-0C44EED9D1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DB8B17A-E68A-497B-9A33-948624427B5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59658967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8523FB0-7F52-4D2E-86EF-D37B2D2F6D4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54AB6AD-1B85-44DF-BC7B-90AC3A23189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98414796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A904891-E175-45E1-98C2-35A70A4DC9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CD046C7-B45C-4CBB-89E4-6172182BEC9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4893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7923D35-6907-4BE0-B342-1EB9F32DA0D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E477BDB-BBED-4EC8-8180-74197BEDBA1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67483001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4DCE30D-902F-4F98-9F8A-2F94B8DA098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9069CFE-6E1C-4A74-878D-913341DA3A8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334934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D5EB123-6289-4AA4-8BE1-50447CEF5D2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6684571-F7E5-4C39-82B2-74C39EB934E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45009529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39B4AE94-28C8-43E6-91B0-58CEE6AD8C9A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02DCC213-E459-4665-81ED-54BCAC2D3957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9D15A7A5-222B-498C-BEDC-CDD463A97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8266277B-8869-44DF-AA95-B597572B6EB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D3503A2C-7C41-4BF7-8996-F0D1D30F649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22948279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E392413-CCEE-41E8-9675-4AF3ECCA985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2D2A7D9-0E1A-4C38-B479-39B1FF18297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2755019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ED04724-E7BF-45A2-BBBB-AE434505FEC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ED8DD4F-2161-4BA2-ABD7-1579C1C5080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5061289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9204ABA-5DA3-4BA2-B8DA-58C6A9378FE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81BBBD6-941A-41A0-8807-B968FD72C31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080085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B7C1385-8591-4CAD-A98B-FF3350F3E39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BEA3A5B-91B4-4DF5-A603-AE68BAA105A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7674923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C2A51047-AC41-4FD9-B1BB-4CC2096CF19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33F8163-571E-4D77-8E74-BBDF9F014BD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85536841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2CB71F4-5B7D-498A-A24C-7865AC20D81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7E990D6-28AF-48D6-BE82-649F52138F7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00543478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F5DD4BD-9117-492B-835A-8EFB132579D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5AC644B-75E0-4D2D-A595-7D57700E7CB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8556313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34A2F61-9DB8-4093-B9C8-B93F7B9DF31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D374F76-BF49-4B83-9A8D-7160DA10D24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761445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79C834AC-4BF1-437E-805B-C438F0C3CC68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E7E031C5-1EDA-4054-8818-2DA1DBFC0BEF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EF0F965A-E5E7-4819-BFC9-6DA77DC4368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6D45338-AEFF-4D5E-BAE1-E76D77CD83D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A75F81DD-EF35-4483-99A6-E1EB12FD839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75624061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08551BC-9708-4D03-891E-3676E8D926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E8C7A08-6118-4B2B-A84C-A1209E4EA5B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834189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ADB5CC-007F-4ADA-A8D7-FD64C6A673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3B9B4BD-98BA-4D2F-BAA1-1AA25C118FC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2776963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4157D01-4647-4816-8D73-61B8FB1B9A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87ECB43-66A6-424D-8C66-F73CB0540FB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67596526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83657D08-709D-467A-BA1A-0BC5B95EEE8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758C6B77-808F-4B74-8731-7C9F2CAFC838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9DD26888-9535-4613-B30E-0B49230D166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FD6FF410-20F6-4156-B390-8CCC09C17A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1C23165E-AD7D-4AC3-8C23-C6356FADA72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104515154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6F8887D-0EBF-4E60-A881-460AF47109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9592158-6C11-4C2A-9CBF-F7780C2C356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35587350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A59FEDE-8766-4D59-B2F9-E255EA02EB6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C5A7728-24CC-4851-BF91-C1BA5C148CF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6249605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5198C95-6AF9-4ADB-B4FB-B1F7F42485A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AC0F374-F2F5-48AF-B047-B8CEA60788A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86505308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866310-1B55-4AE1-A2D1-AD0EDC648F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CBEE911-ED88-42E9-A749-9F649936FD2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031884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9E9B717-6FE5-4A6F-9AA5-4DEDC6F1CA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E85A325-A338-4823-92B6-1CE82C0D919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23141784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23985A4-019C-4D8E-9D55-18E00BB6003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1BF58E8-9A11-4E6C-BFED-A577C7D975A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9061246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8D2F91C-3D2E-4501-AE31-970FCD1477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AAB923F-AA09-4845-B5BA-BD1090A32BB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92294276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0BC76137-70C0-4461-969B-C5544F9DE30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E9F7440-3634-4082-85A2-4FE1ED49E9C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6339460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F07DD27-8F25-4153-9C3A-97B2E2FF9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5B7ECDB-E20A-4932-8112-9043A8A7937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0D694BD-6657-4C35-878D-DF2043A2E5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DB18026-6969-4059-8957-5A98B6715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3734747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6C5C608-5501-4D10-9441-43AC55841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C39D8E4-A4BA-4CB5-8B26-9AF9E93D1E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320DE78-E8C3-4E9B-9CFD-78037C9215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83061154-4F0F-4D69-9198-8BEBD52111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35753180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313D3F2-34BD-4911-9F4D-A034DE3B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773289B-F0ED-4A92-957D-09DCFE9C9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CC07EB84-01EB-4761-8FE6-480993BD195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59B47518-4B4B-4FDF-81A4-C4319B260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4707932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1C17F79-2D99-4B40-A1FE-543DBD3AB9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A349A4-BAB5-4C8F-9504-69BB26DF4F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25E7CAA-3E59-4D8C-A454-7897359BBE4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6C26F1B-5347-472B-B8B4-EB05F648C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170512657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A298183-645B-43C6-8CA7-F4F377FAA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AAECF9E5-5343-44B1-A483-91621A759C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5F35088-34FA-45FC-8B70-055F25B9553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4FC7101-4B51-481F-B1DD-CAE2435EF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79699119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DC5BD5B-2925-4133-9AB5-F3A571DAA24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6593166-C7B2-4E71-8FA9-7719849D56B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65160774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DB83305-63E1-4E19-8EC7-273A5FA1212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CF571C3-1CD0-4AA1-9BED-00FEA94F430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061083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6A3444-A755-4969-96B6-0424433C9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F4B08545-A75C-44D3-856E-8E7365A32F9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0DACA5E-8614-4C37-A730-73ECB1341D6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97B0621-E291-43D9-AECE-60E340448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436217465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3B33969-3499-4712-8656-56BEFDE87D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BD10B9DE-99A5-4A87-8108-BA7FB701C4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E15FC3B8-EA7F-4156-9466-A71F9E59BDB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DBBE483-8B7F-41C8-B9DE-6E687B2EDA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95305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1F86E4D-64C9-40E1-8DE6-C4D7933DC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3C55687-B7B1-4B40-B9E9-1B4DE60422C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7717017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103A094-D735-445B-90FB-1FFA8D1BA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9020DF8A-4431-4417-9924-B7BF6C1F7E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77C64C0-2478-4EA8-90A2-6DB15C8556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C9D2DEBF-DE58-49EF-BFA2-AA1490753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75470208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D1FFD74-BE27-4670-86B2-197DFB20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66236DB-2EC7-40A6-B8BF-2A8CC55607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BA8C634A-46AE-4EB8-A91F-924B62CBA75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5FCC190-C25F-4167-ABC1-6C365D5E9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56640376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6D84D6B-B098-488A-BD26-D4BFBE8E19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0F99642B-7EE7-4919-9947-16FA59C19B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D83E002D-037E-47B4-BF92-DE5DEBACFAD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5FC6B7F-944C-4926-B213-46688F623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2585585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B20C75-0304-4383-9F20-208DCFA488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D86B911-2A9B-4EDE-BDDB-EA4E98F0168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3EA72D92-9F0B-4B73-9D74-142BF7A3DE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D7555295-A03A-4808-AE27-285901840F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5486886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5DD25B-134F-47B5-9057-960AC7817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8038228A-9D6A-46D6-8293-C50179E913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AF3614A6-3029-43E1-ADF6-CA4C84B12A2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E0B18788-EA63-4DEB-9837-7865D1F253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8306053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7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307E05E-862A-4D59-9FA0-3F930D313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79F36A5B-4D8A-4AD3-810F-9EB9348E19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EB068C2-2D44-442A-A291-0C926CD5F2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A63EEE6D-3A91-499C-8061-564065508B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01759601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8_1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12E6742-92CD-4319-9CD0-5773AB6A1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E314A12D-0E00-497B-AF06-EDBEF02F8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FB53548-3A84-4825-A2DF-A42051CC00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394B48E7-E6E5-4C39-BB92-EEA272293A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5630134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75F94E1-7606-42F6-A4A5-0D235D8333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CEB152D6-5664-4EFF-AE4B-04B816735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10A629C9-5687-44F8-97F4-6F1BF1980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76133793-5F2C-4AFE-8F38-2BF6CF8E0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BD76FD99-7A66-4B44-BFA2-36D92A55A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33359C-8E41-42E3-BFCF-28FCB1E1D6FF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747302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8D9D4E-FA2A-4298-B4F4-2F9A79E07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004FCB8-9C51-47F0-A38B-3246E9722C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75638190-7AA7-4A07-B5C9-367FB91E1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210BDAB5-DD80-4A7A-9FD7-D6EE4C245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4D680A3A-BB63-4507-BB47-3622D4BEC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0162DB-6A8D-4943-92BD-EC0FFA7D168F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6483652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51B3FBF-B1B2-4147-9142-4DDC612097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F794072-BA81-405F-AAEB-C0E595A703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9A210795-3DFB-49DB-9C57-42E0CD00F3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3F935DE-33A7-42C4-91AA-240EFCB0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E7D22526-F568-43DB-B057-025ED4F1E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B3B393-8622-44E4-9867-096392AAF897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4938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EE953E3-7C8F-4B0A-86E1-070745A3F0B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00311C7-6AA1-4A42-80DD-B2844FF7E2B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65853052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6FAC85A-B9EC-44DE-96F6-AFB99CD91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5932BD92-6B7C-43BD-A2F7-948CF2B8FB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B25F2644-B509-44BA-A8B3-E87CE32C05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DCD70D3B-5D88-4938-ACE5-F1C8699F5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291270D8-415E-4C04-AF47-F5F92AB21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ED647DC4-692A-4732-9293-1AA3245FF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848FC1-9A9C-4085-84F9-CAF0329DD04C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57891171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B4ABA72-CBE1-412A-873B-EC23633C9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DA633C0-1E26-4891-AC49-BCEF018606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id="{12646C21-F1DD-4C38-80FB-AEB31E7DBD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besedila 4">
            <a:extLst>
              <a:ext uri="{FF2B5EF4-FFF2-40B4-BE49-F238E27FC236}">
                <a16:creationId xmlns:a16="http://schemas.microsoft.com/office/drawing/2014/main" id="{F34356D2-BBD8-45CD-A172-225FA7B04C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DDB13B21-8634-4707-AB51-0473490AD3E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7" name="Označba mesta datuma 6">
            <a:extLst>
              <a:ext uri="{FF2B5EF4-FFF2-40B4-BE49-F238E27FC236}">
                <a16:creationId xmlns:a16="http://schemas.microsoft.com/office/drawing/2014/main" id="{029A3522-91C6-4FA7-8C78-D888779100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8" name="Označba mesta noge 7">
            <a:extLst>
              <a:ext uri="{FF2B5EF4-FFF2-40B4-BE49-F238E27FC236}">
                <a16:creationId xmlns:a16="http://schemas.microsoft.com/office/drawing/2014/main" id="{3FB54796-926D-4BD5-983E-A51480DC6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9" name="Označba mesta številke diapozitiva 8">
            <a:extLst>
              <a:ext uri="{FF2B5EF4-FFF2-40B4-BE49-F238E27FC236}">
                <a16:creationId xmlns:a16="http://schemas.microsoft.com/office/drawing/2014/main" id="{10B450CD-D6B2-4967-A299-93D5221F5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14FFB-CAFC-452D-AF33-2B96D42BE78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4255479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003CEC-246D-4E1F-A1E9-47E8F58472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datuma 2">
            <a:extLst>
              <a:ext uri="{FF2B5EF4-FFF2-40B4-BE49-F238E27FC236}">
                <a16:creationId xmlns:a16="http://schemas.microsoft.com/office/drawing/2014/main" id="{96063227-95D7-4B35-BF6D-611CA3A5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4" name="Označba mesta noge 3">
            <a:extLst>
              <a:ext uri="{FF2B5EF4-FFF2-40B4-BE49-F238E27FC236}">
                <a16:creationId xmlns:a16="http://schemas.microsoft.com/office/drawing/2014/main" id="{D841C43E-B1CD-4550-9C76-709030079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5" name="Označba mesta številke diapozitiva 4">
            <a:extLst>
              <a:ext uri="{FF2B5EF4-FFF2-40B4-BE49-F238E27FC236}">
                <a16:creationId xmlns:a16="http://schemas.microsoft.com/office/drawing/2014/main" id="{AD0471E5-9013-405B-AD2F-985322886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983221-77FA-488F-85B1-CC886CB32BD4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10318365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>
            <a:extLst>
              <a:ext uri="{FF2B5EF4-FFF2-40B4-BE49-F238E27FC236}">
                <a16:creationId xmlns:a16="http://schemas.microsoft.com/office/drawing/2014/main" id="{D2ECB10B-7A4D-4270-AF6F-2D991DBA69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3" name="Označba mesta noge 2">
            <a:extLst>
              <a:ext uri="{FF2B5EF4-FFF2-40B4-BE49-F238E27FC236}">
                <a16:creationId xmlns:a16="http://schemas.microsoft.com/office/drawing/2014/main" id="{85A3E3BB-718A-4E76-9948-B27EF8507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4" name="Označba mesta številke diapozitiva 3">
            <a:extLst>
              <a:ext uri="{FF2B5EF4-FFF2-40B4-BE49-F238E27FC236}">
                <a16:creationId xmlns:a16="http://schemas.microsoft.com/office/drawing/2014/main" id="{63C943BA-B980-4583-9774-50BFF7759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0AE00-6888-4FB3-A54A-7D75FEC7310F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099530536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0A11CB-EE66-4593-A3EC-D9CD77271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C937EC2-345C-4AF4-8E0E-A762568FE7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F35121AF-8150-4FF2-B75D-A76081A55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A4CF9042-5710-4ED8-8347-D604811AB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0CDC7799-D267-4419-8FDC-592CC4ECA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B89C210E-187C-4FF0-ABC7-AA795E00C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A59C11-9B6F-4AF7-A7AC-A9B1E2C266C9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15705558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7705D3E-2496-4B99-87A0-00152EA21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slike 2">
            <a:extLst>
              <a:ext uri="{FF2B5EF4-FFF2-40B4-BE49-F238E27FC236}">
                <a16:creationId xmlns:a16="http://schemas.microsoft.com/office/drawing/2014/main" id="{908F47A6-89BF-4874-BFDD-3710425507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>
            <a:extLst>
              <a:ext uri="{FF2B5EF4-FFF2-40B4-BE49-F238E27FC236}">
                <a16:creationId xmlns:a16="http://schemas.microsoft.com/office/drawing/2014/main" id="{44E9C4DB-8B95-4432-A467-89749D4967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datuma 4">
            <a:extLst>
              <a:ext uri="{FF2B5EF4-FFF2-40B4-BE49-F238E27FC236}">
                <a16:creationId xmlns:a16="http://schemas.microsoft.com/office/drawing/2014/main" id="{427D10FC-04F7-44B7-8997-BB5956EA4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6" name="Označba mesta noge 5">
            <a:extLst>
              <a:ext uri="{FF2B5EF4-FFF2-40B4-BE49-F238E27FC236}">
                <a16:creationId xmlns:a16="http://schemas.microsoft.com/office/drawing/2014/main" id="{D6FA409E-12A6-4B89-9AFB-61F5330E9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7" name="Označba mesta številke diapozitiva 6">
            <a:extLst>
              <a:ext uri="{FF2B5EF4-FFF2-40B4-BE49-F238E27FC236}">
                <a16:creationId xmlns:a16="http://schemas.microsoft.com/office/drawing/2014/main" id="{29DD467C-28D5-4473-BCFC-2E97C426FA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C44F7F-E24A-4350-85D4-EE831D1A9F95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5901710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96CD8B0-7D44-46FF-A06D-B0E00ED6E1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5E547F90-1B92-4A70-8BD6-F9EA769E93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6C5F5997-2C6F-4006-972F-871A8E6B0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15C4FAD0-6DA1-4183-BD16-4FED75E5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AF9CF789-A021-4593-B125-1CF2EAB368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9B2-8EE5-425D-B0CE-9C1A189FD2F6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8463073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>
            <a:extLst>
              <a:ext uri="{FF2B5EF4-FFF2-40B4-BE49-F238E27FC236}">
                <a16:creationId xmlns:a16="http://schemas.microsoft.com/office/drawing/2014/main" id="{B48B5DF0-CD8E-4866-810F-EB2CB7BE72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navpičnega besedila 2">
            <a:extLst>
              <a:ext uri="{FF2B5EF4-FFF2-40B4-BE49-F238E27FC236}">
                <a16:creationId xmlns:a16="http://schemas.microsoft.com/office/drawing/2014/main" id="{4F4F9F3A-042D-40F3-9B49-139130AEF3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FA04033B-B892-4B0D-8763-81E4F5E4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FE35BD66-834D-4AF9-B491-325431E185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097EBB22-57E2-4F90-9027-FD5CB38BF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321A81-C0A8-4C51-9D17-409ED0B92791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11325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4ECB666-E31D-4F64-AB85-5FE8C84ADE4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5F96684-2571-41F0-BF28-ECDB637081B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321494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F3C8CA2A-2621-476F-8EDE-780CA845BE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506FD69-D4C6-4202-A2BB-100E1C68A90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438880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649C0C39-29E2-4D07-977B-5DED390391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F7FAAED-3929-4597-AD2F-AC98351C703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569772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1920432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C95F4A-27E1-434B-BD65-0AEC5F4DCB7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2712941-DF07-4C36-AA6E-F773A89A732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495063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DE3E4FC-7F5B-4215-B964-5A8BD035250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93B5BD8-22E9-462B-B728-0A100243727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6769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7D8A87A-23A0-489C-90BD-365B685F9B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383D27D-A146-4C8E-BD4A-121544E9D12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777191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22896A8-0264-45D6-B3E2-9BAE01DBED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C629DF4-5020-49E6-BF69-8CCE7A01880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013973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D80BDF4-40BD-42E5-A5E5-297ED80FFDE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226C28D-1F93-4AF8-BA1B-9BC279FF681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36948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38355ABB-C20D-4E10-98F4-E60EA5F29E50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184053C5-2B8B-486A-99AB-3F26F844387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11116934-B771-4477-896A-A9525D80575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C8E330B-496C-473B-939D-55AE1DC42F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1A092152-03AE-403B-BE8D-8B71836EEF7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027552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2C0193-158E-4C0D-9F29-C77DEF4AF1A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D13CBB5-482F-4D7D-8226-DCC4F572393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943164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968DE6-AD6C-46C3-9306-135B987502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CD292F0-1C54-4CE8-8645-A3397A960FC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5165189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56CA45E-3C56-4368-97A9-A2E75C8D4B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7783AE8-442B-4253-87E6-3D1199E1FF5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832783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BA818F-AC3E-418E-B127-379B186B56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B83E8ED-6362-4DDE-8AFA-4B0358A0FEA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92510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69" y="29051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4621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67F879A-2BFB-4EC1-A7A6-1480AB4281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7DFDA03-37F6-4254-88DF-CB3971BA8E8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1090242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E5D27DC-5384-4427-B83E-42E72123D81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A8E7C38-F0B9-4B9F-9DEA-BCAFB68D7D2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9294777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2968BAA-9C5F-496A-B972-02EDC0934D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71A0890-CCE1-463C-9F7E-EB24D703CA1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763646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901243E-2697-46C4-BE96-3017D0C6832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B76E6C0-4424-4103-9235-C13A94AC232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944497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DF26C3C-902C-425A-BC52-604829C34E9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9CE7DA5-DEDB-4FD1-A29D-829E73E925A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774698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CC2AFB5-A610-43C2-97AE-99514579666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4ADB68C-03DA-4691-8215-34BC4A9FC28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8143518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3EC07F9-C080-4FB1-9C6E-D17ACC5091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F93A67D7-94C3-4064-AF13-7D4240EFA68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609982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FF7B4B93-96AE-4986-9AD7-3F8956217E4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9B3279A4-9CE5-4BFE-8875-3C34694EF74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51408884-9F90-498B-961A-9B43CDD6B6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A92E78AE-B02B-45F6-AA09-E8D6CFE1328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7037A6FE-20A4-4223-B890-6827C670350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2201461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CDC6047-A6D9-4514-998E-D52088C795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2CED8C9-6102-4FAD-BC1A-20A14777088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02449579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ADE34CA-DA91-4AA1-9490-F060CECACB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62CD4B9-EE14-4371-A58C-5ED4D02AA47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95261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88838015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860F3EA-514A-4196-9BE5-634D5DC70AB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E0CCDAF-7B00-49E3-80F4-8F0DFD0F62B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550266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7A681FA-EC46-40BD-8CBD-EF4E48E5B7C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B1E51EE-C08E-420C-B399-1184737B8FF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6496283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E50A691B-BC90-4D11-B1D5-847ADB9D75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8D38B01-3CEF-4DF0-993D-44383CC88D9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024138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4E580C69-F54D-43FD-BFDC-1EF16E67336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53B6EBA-706A-427C-8A4E-F6B91F247EE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9497121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5DFF4112-D2CC-4FCF-BC90-E9CD61D5AE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245037E-7C89-438B-AE6F-38C3FBAF812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0924840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EF50D35-B600-466D-B18A-304DEBD9929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A9CCF89-C528-4909-AD68-48EB7B2890B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176525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D9EE0C3-18E0-4B26-8F33-5405683F67A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212FC3C-B77A-4A52-9BE0-EACF9B70F77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329866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A0F3E53-77D7-4EE1-B58C-044F2226FF4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2B83DA2-AA84-4D5E-9548-199A3F2F599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2102237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F17D0A8-4EF0-4833-99C7-677D895742E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7980219-EF04-4101-8C11-38BE2A12D39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671273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0BEC0A9C-F9E6-42D7-A4B9-34140CE1838B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6B702F5E-1FAC-493B-93AD-08B1EC3F0004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BF3C39FD-EBE1-45B4-AC7B-049242A2A36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EE640629-C25A-4D60-8A0B-C5E5ADAC3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C09F1098-EC05-458F-ADD2-7E286F136F1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536283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0791067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AB8EE08-AC3F-4FB0-BD7F-D26ED7BDDA9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782845B-0848-4394-8299-39A20BB4E56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8428223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1C8169F-70FD-4E81-9988-6544C1170C4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4531E4C-5164-46AF-B968-714D27E560E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3094283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208237F3-A7F7-432A-93AE-61D388E181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A534A23-DF5F-4CC9-B168-10C36F0CBF4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319980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E7F3702-3C07-413B-A881-98D0E7B381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8FB2294-4852-4187-990F-B47FDC2EC59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1397268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04EB8F33-DC3F-4657-9C43-18922D0145B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29D2CF6-A43C-4696-A58E-9CD62E7B76C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3706523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F9F907FA-675A-476A-B0F7-A22FE16B11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9407907-8896-4AE5-9E36-52D3012A343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827430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C1E9EC4-329C-4363-BEBA-46F6ACC4073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24321CF1-A7AB-4110-8152-0C46C59E4B7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070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F811F9F-0337-4900-894E-46FDA872DF0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FA8E235-8340-4FA5-BC16-ED758B4D079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04785639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1291ED0-8548-497B-A5F0-9138E739A92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0BA61BE-9197-4AC4-8E3A-49BCF89887A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71149146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59CEC4F-D7A1-43B0-B732-CD2151CBFDE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C034E13-7376-4A0A-840D-3B17D7E790C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7838013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01349429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7D66948B-A8B9-41D4-9476-96F328B26D1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3CD5106-FC0B-457B-8C8A-D8D81922018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65950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2C91C9DD-6846-47DF-83E7-B4FB00D6A4D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E8005B97-7F87-4ECF-A8A1-C370E26E3E1D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9D1A0F94-BA64-4DD5-9C36-491B596729B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341968DC-3A9E-4677-B7F5-8C1D60C8E80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F057EC9B-4289-4B44-BF1F-EF4775F75AA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85282194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EDB16E55-436F-4562-9749-2B1E4351935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E783220-FBB5-4A31-9CBE-E25AB133111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9174969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9BB4612-3A75-4581-A63E-757F3A257EE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BE7FD54-9B8D-4E04-A7A9-E0D54539C94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48369575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B22D108-4F82-4395-A4AE-1002B7984C5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099D62B-5113-4D7D-B6A3-28FDE3A6B0A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02017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47852B-F298-41B3-B4FA-DCC8826A478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1BB62B5-3804-427A-B563-8270BB238CC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62595591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4A269A18-7616-4727-8787-106EDE39CF0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CFD870A-AC45-41FB-A979-9C94C171C21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20043772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2CE376F5-BB9F-4267-9D23-2E487E4066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B5004FEF-7983-49A8-8115-4381583EB15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0519005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3354E53-7AB2-42C1-BC38-CB375033C0B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43D9329-E25B-42FF-B394-589EFE2531A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39533823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76511DC-986D-4AAC-BDEC-166468943AB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865D43B-9F56-4C20-9F46-9F4C4E831396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51658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33996295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92DFF26-2522-467A-B464-969CE0FF9A2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3DF7B61-B438-44FB-9642-427684FB5CB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09259276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69220C4-1ADD-4BF5-81BD-D7BE71BE05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5429634-6CB8-4749-9791-AE2B93F4C7D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1289835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C081949-CB06-4CAA-9024-114EC26166F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951F690-1CE1-4967-A7E2-F8B38DD825E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93011126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9C260B0E-FC4E-4E38-9280-19DFCC2B12E7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59C7F9D6-1CFF-496E-86C9-866E504A2635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B785A929-29D8-4374-B542-9ED6351BDE3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67B17BA0-5D4E-439F-A872-54B69B3CCCF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56F4FF95-0CD9-453D-A9DE-2D10C1FAF08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693492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E68410B-72C3-4A36-AB01-3709AE5763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E286B68-DE6D-43E4-9F24-7EE3A794996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81372704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62C8994-F521-444B-AF2D-CF7B79632C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5566F09-E388-489A-B562-3561C5593A8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9621185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609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197600" y="1557339"/>
            <a:ext cx="5384800" cy="4573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A0A8FED-EA5E-4583-AA8B-09FFAD4BDEA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965D9CA-0B8B-49BE-B9DE-CA5E2AFEA1B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83865570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8FE5740-6119-4822-B580-65C8CF56AA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7B8E08E-866B-4094-BEC0-C0B379038349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0903179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13A73DCE-679D-4716-A906-6085AA463A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94F18A3-02F5-45B5-A4D0-AA7E6C0D10A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3947057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B2296FE3-ABD6-4D36-A76C-6A34AB7A487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D941737A-E504-4FE1-AA6E-DCDDD70B595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905067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931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9803498-1C4D-407A-90BD-6BF57F69F8A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64E7D2EA-CE42-46BB-B86A-F493A3A754D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74667120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4E3067E6-8F46-48BA-A96A-FCC0A31E751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151032D-F934-4E54-8EFA-253CEFEE705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422156980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CF75456D-473D-4509-8EFE-E78C281AC0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58AC8F5-F070-4CC6-802D-52C66C508BA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62118823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0BB20D8-C7B1-4ED7-B948-45BF4282E9F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D7411A9-F641-4EC8-BD21-B908A3EC55A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10139725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382E966-3035-480F-BD22-B60152DD846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7CB00A4-6ECB-413A-B20A-4DAEB6DE60C7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991176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C6B1F77-39D0-4E62-A343-4286F4BD6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76D6F6-CF9D-4422-896C-2E27501610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B19F0CE-D796-421B-9DCB-AB8744DFE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39629F0-E098-43E1-B3DB-535E1FFAE3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CB58CA7-8B86-45FC-835F-E848B7A98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26ED44B2-7B92-4D37-B723-D4184FB849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032EB7C3-876F-4096-8152-725A0EE31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BE623317-BA53-46DA-92A8-07E382893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C0F91DB-64CF-42D5-9B84-7363D521E4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575A9061-CF29-4ABC-BA56-B40FC15D9E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4D144CE3-7A5F-4E0E-A0BB-C07E8D0EF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0335F431-AF0F-49BD-AEEA-F1DDAB8BDF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691031E-AB2A-4ACE-BB93-101DCB09C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161902B9-CDC6-45E4-88D3-BC8E64C9BF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2B45BB52-6E2E-4D4A-8576-D647F9C13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47B5EB33-3F4F-4439-B8C3-11D133FCD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B47D47B-F600-4900-9A66-531E2E9D123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37FC4EAE-9B97-4FF3-A039-781A80E8718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657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l-SI"/>
              <a:t>www.mojeznanje.si</a:t>
            </a:r>
            <a:endParaRPr lang="sl-SI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8635" y="5673725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5143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B54FD0BE-CFA3-4BA3-9419-64D904AF048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E557E40-B8D5-41E0-A29C-FF083AA90CA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9405151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>
            <a:extLst>
              <a:ext uri="{FF2B5EF4-FFF2-40B4-BE49-F238E27FC236}">
                <a16:creationId xmlns:a16="http://schemas.microsoft.com/office/drawing/2014/main" id="{948DEADD-EBBA-4E2B-8A6B-DD1AA6C589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6739625-FA4C-4B9C-B84C-68A216EED32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077208178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CC397E06-F8CA-4C84-8912-1BF1F96E805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8581024-0267-4E33-A5DB-421211B0ACD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55817106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2928DDB-E1FC-46BB-A697-87307A83A59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5A910DE-F8A7-41C7-9A24-94DA0809696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97618148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62EC54-9F03-4A80-9325-A762AEA047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1E28B909-F1D7-4382-BFDE-BB1F5C3A395B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12941034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839200" y="122239"/>
            <a:ext cx="2743200" cy="6008687"/>
          </a:xfrm>
        </p:spPr>
        <p:txBody>
          <a:bodyPr vert="eaVert"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609600" y="122239"/>
            <a:ext cx="8026400" cy="6008687"/>
          </a:xfrm>
        </p:spPr>
        <p:txBody>
          <a:bodyPr vert="eaVert"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80AE8F6-BD10-4F6B-B687-E9D3D8F14E4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243496F-AB98-4055-A3F0-7BECAF52459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84346853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122238"/>
            <a:ext cx="9326033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609600" y="1557339"/>
            <a:ext cx="10972800" cy="4573587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E32352E-3214-4590-8D70-F2FEB65A553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0FC6B410-305B-4DCB-9BBA-3959460C0523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28729545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>
            <a:extLst>
              <a:ext uri="{FF2B5EF4-FFF2-40B4-BE49-F238E27FC236}">
                <a16:creationId xmlns:a16="http://schemas.microsoft.com/office/drawing/2014/main" id="{60A82039-D715-48CC-BA35-A18B686F543D}"/>
              </a:ext>
            </a:extLst>
          </p:cNvPr>
          <p:cNvSpPr>
            <a:spLocks noChangeShapeType="1"/>
          </p:cNvSpPr>
          <p:nvPr/>
        </p:nvSpPr>
        <p:spPr bwMode="auto">
          <a:xfrm>
            <a:off x="97536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sp>
        <p:nvSpPr>
          <p:cNvPr id="5" name="Line 40">
            <a:extLst>
              <a:ext uri="{FF2B5EF4-FFF2-40B4-BE49-F238E27FC236}">
                <a16:creationId xmlns:a16="http://schemas.microsoft.com/office/drawing/2014/main" id="{8E945C81-D043-43A6-B775-A2C37F5105EA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400" y="2819400"/>
            <a:ext cx="11584517" cy="15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sl-SI" sz="1800"/>
          </a:p>
        </p:txBody>
      </p:sp>
      <p:pic>
        <p:nvPicPr>
          <p:cNvPr id="6" name="Picture 42" descr="MPj04221390000[1]">
            <a:extLst>
              <a:ext uri="{FF2B5EF4-FFF2-40B4-BE49-F238E27FC236}">
                <a16:creationId xmlns:a16="http://schemas.microsoft.com/office/drawing/2014/main" id="{A643385F-82E1-4B30-82BF-8FDE392C018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5351" y="2840039"/>
            <a:ext cx="221826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85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21217" y="466725"/>
            <a:ext cx="9042400" cy="2133600"/>
          </a:xfrm>
        </p:spPr>
        <p:txBody>
          <a:bodyPr anchor="b"/>
          <a:lstStyle>
            <a:lvl1pPr algn="r">
              <a:defRPr sz="3600"/>
            </a:lvl1pPr>
          </a:lstStyle>
          <a:p>
            <a:r>
              <a:rPr lang="sl-SI" altLang="en-US"/>
              <a:t>Click to edit Master title style</a:t>
            </a:r>
          </a:p>
        </p:txBody>
      </p:sp>
      <p:sp>
        <p:nvSpPr>
          <p:cNvPr id="1085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132417" y="3049588"/>
            <a:ext cx="83312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2000"/>
            </a:lvl1pPr>
          </a:lstStyle>
          <a:p>
            <a:r>
              <a:rPr lang="sl-SI" altLang="en-US"/>
              <a:t>Click to edit Master subtitle style</a:t>
            </a: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256E4894-7269-490A-9F90-F353D240F8A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organizaciji/</a:t>
            </a:r>
            <a:fld id="{E79102DB-E710-49E0-87DD-F81603AB3410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219334885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5AB46D0-2EBA-45B5-AAF9-31E38E6BF05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22782CC-0C79-46CA-8B30-6FCA3CB380F2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370946950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/>
              <a:t>Kliknite, če želite urediti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l-SI"/>
              <a:t>Kliknite, če želite urediti sloge besedila matrice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CC06E73-B796-4CD0-9FD6-199E727360B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F15FD34-6D8A-40FB-B1F8-AD280D96650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</p:spTree>
    <p:extLst>
      <p:ext uri="{BB962C8B-B14F-4D97-AF65-F5344CB8AC3E}">
        <p14:creationId xmlns:p14="http://schemas.microsoft.com/office/powerpoint/2010/main" val="438388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6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11.xml"/><Relationship Id="rId7" Type="http://schemas.openxmlformats.org/officeDocument/2006/relationships/slideLayout" Target="../slideLayouts/slideLayout115.xml"/><Relationship Id="rId12" Type="http://schemas.openxmlformats.org/officeDocument/2006/relationships/slideLayout" Target="../slideLayouts/slideLayout120.xml"/><Relationship Id="rId2" Type="http://schemas.openxmlformats.org/officeDocument/2006/relationships/slideLayout" Target="../slideLayouts/slideLayout110.xml"/><Relationship Id="rId1" Type="http://schemas.openxmlformats.org/officeDocument/2006/relationships/slideLayout" Target="../slideLayouts/slideLayout109.xml"/><Relationship Id="rId6" Type="http://schemas.openxmlformats.org/officeDocument/2006/relationships/slideLayout" Target="../slideLayouts/slideLayout114.xml"/><Relationship Id="rId11" Type="http://schemas.openxmlformats.org/officeDocument/2006/relationships/slideLayout" Target="../slideLayouts/slideLayout119.xml"/><Relationship Id="rId5" Type="http://schemas.openxmlformats.org/officeDocument/2006/relationships/slideLayout" Target="../slideLayouts/slideLayout113.xml"/><Relationship Id="rId10" Type="http://schemas.openxmlformats.org/officeDocument/2006/relationships/slideLayout" Target="../slideLayouts/slideLayout118.xml"/><Relationship Id="rId4" Type="http://schemas.openxmlformats.org/officeDocument/2006/relationships/slideLayout" Target="../slideLayouts/slideLayout112.xml"/><Relationship Id="rId9" Type="http://schemas.openxmlformats.org/officeDocument/2006/relationships/slideLayout" Target="../slideLayouts/slideLayout117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8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23.xml"/><Relationship Id="rId7" Type="http://schemas.openxmlformats.org/officeDocument/2006/relationships/slideLayout" Target="../slideLayouts/slideLayout127.xml"/><Relationship Id="rId12" Type="http://schemas.openxmlformats.org/officeDocument/2006/relationships/slideLayout" Target="../slideLayouts/slideLayout132.xml"/><Relationship Id="rId2" Type="http://schemas.openxmlformats.org/officeDocument/2006/relationships/slideLayout" Target="../slideLayouts/slideLayout122.xml"/><Relationship Id="rId1" Type="http://schemas.openxmlformats.org/officeDocument/2006/relationships/slideLayout" Target="../slideLayouts/slideLayout121.xml"/><Relationship Id="rId6" Type="http://schemas.openxmlformats.org/officeDocument/2006/relationships/slideLayout" Target="../slideLayouts/slideLayout126.xml"/><Relationship Id="rId11" Type="http://schemas.openxmlformats.org/officeDocument/2006/relationships/slideLayout" Target="../slideLayouts/slideLayout131.xml"/><Relationship Id="rId5" Type="http://schemas.openxmlformats.org/officeDocument/2006/relationships/slideLayout" Target="../slideLayouts/slideLayout125.xml"/><Relationship Id="rId10" Type="http://schemas.openxmlformats.org/officeDocument/2006/relationships/slideLayout" Target="../slideLayouts/slideLayout130.xml"/><Relationship Id="rId4" Type="http://schemas.openxmlformats.org/officeDocument/2006/relationships/slideLayout" Target="../slideLayouts/slideLayout124.xml"/><Relationship Id="rId9" Type="http://schemas.openxmlformats.org/officeDocument/2006/relationships/slideLayout" Target="../slideLayouts/slideLayout12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slideLayout" Target="../slideLayouts/slideLayout144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2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7.xml"/><Relationship Id="rId7" Type="http://schemas.openxmlformats.org/officeDocument/2006/relationships/slideLayout" Target="../slideLayouts/slideLayout151.xml"/><Relationship Id="rId12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46.xml"/><Relationship Id="rId1" Type="http://schemas.openxmlformats.org/officeDocument/2006/relationships/slideLayout" Target="../slideLayouts/slideLayout145.xml"/><Relationship Id="rId6" Type="http://schemas.openxmlformats.org/officeDocument/2006/relationships/slideLayout" Target="../slideLayouts/slideLayout150.xml"/><Relationship Id="rId11" Type="http://schemas.openxmlformats.org/officeDocument/2006/relationships/slideLayout" Target="../slideLayouts/slideLayout155.xml"/><Relationship Id="rId5" Type="http://schemas.openxmlformats.org/officeDocument/2006/relationships/slideLayout" Target="../slideLayouts/slideLayout149.xml"/><Relationship Id="rId10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48.xml"/><Relationship Id="rId9" Type="http://schemas.openxmlformats.org/officeDocument/2006/relationships/slideLayout" Target="../slideLayouts/slideLayout15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4.xml"/><Relationship Id="rId3" Type="http://schemas.openxmlformats.org/officeDocument/2006/relationships/slideLayout" Target="../slideLayouts/slideLayout159.xml"/><Relationship Id="rId7" Type="http://schemas.openxmlformats.org/officeDocument/2006/relationships/slideLayout" Target="../slideLayouts/slideLayout16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8.xml"/><Relationship Id="rId1" Type="http://schemas.openxmlformats.org/officeDocument/2006/relationships/slideLayout" Target="../slideLayouts/slideLayout157.xml"/><Relationship Id="rId6" Type="http://schemas.openxmlformats.org/officeDocument/2006/relationships/slideLayout" Target="../slideLayouts/slideLayout162.xml"/><Relationship Id="rId11" Type="http://schemas.openxmlformats.org/officeDocument/2006/relationships/slideLayout" Target="../slideLayouts/slideLayout167.xml"/><Relationship Id="rId5" Type="http://schemas.openxmlformats.org/officeDocument/2006/relationships/slideLayout" Target="../slideLayouts/slideLayout161.xml"/><Relationship Id="rId10" Type="http://schemas.openxmlformats.org/officeDocument/2006/relationships/slideLayout" Target="../slideLayouts/slideLayout166.xml"/><Relationship Id="rId4" Type="http://schemas.openxmlformats.org/officeDocument/2006/relationships/slideLayout" Target="../slideLayouts/slideLayout160.xml"/><Relationship Id="rId9" Type="http://schemas.openxmlformats.org/officeDocument/2006/relationships/slideLayout" Target="../slideLayouts/slideLayout16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2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2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2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image" Target="../media/image2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4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9.xml"/><Relationship Id="rId7" Type="http://schemas.openxmlformats.org/officeDocument/2006/relationships/slideLayout" Target="../slideLayouts/slideLayout103.xml"/><Relationship Id="rId12" Type="http://schemas.openxmlformats.org/officeDocument/2006/relationships/slideLayout" Target="../slideLayouts/slideLayout108.xml"/><Relationship Id="rId2" Type="http://schemas.openxmlformats.org/officeDocument/2006/relationships/slideLayout" Target="../slideLayouts/slideLayout98.xml"/><Relationship Id="rId1" Type="http://schemas.openxmlformats.org/officeDocument/2006/relationships/slideLayout" Target="../slideLayouts/slideLayout97.xml"/><Relationship Id="rId6" Type="http://schemas.openxmlformats.org/officeDocument/2006/relationships/slideLayout" Target="../slideLayouts/slideLayout102.xml"/><Relationship Id="rId11" Type="http://schemas.openxmlformats.org/officeDocument/2006/relationships/slideLayout" Target="../slideLayouts/slideLayout107.xml"/><Relationship Id="rId5" Type="http://schemas.openxmlformats.org/officeDocument/2006/relationships/slideLayout" Target="../slideLayouts/slideLayout101.xml"/><Relationship Id="rId10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100.xml"/><Relationship Id="rId9" Type="http://schemas.openxmlformats.org/officeDocument/2006/relationships/slideLayout" Target="../slideLayouts/slideLayout105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Housing Co. d.o.o.</a:t>
            </a:r>
            <a:endParaRPr lang="sl-S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sl-SI"/>
              <a:t>www.mojeznanje.si</a:t>
            </a:r>
            <a:endParaRPr lang="sl-SI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5575" y="5646772"/>
            <a:ext cx="1038225" cy="10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33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  <p:sldLayoutId id="214748422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>
            <a:extLst>
              <a:ext uri="{FF2B5EF4-FFF2-40B4-BE49-F238E27FC236}">
                <a16:creationId xmlns:a16="http://schemas.microsoft.com/office/drawing/2014/main" id="{75D0824B-36F3-4C01-B40C-C2AD6B3627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9219" name="Rectangle 4">
            <a:extLst>
              <a:ext uri="{FF2B5EF4-FFF2-40B4-BE49-F238E27FC236}">
                <a16:creationId xmlns:a16="http://schemas.microsoft.com/office/drawing/2014/main" id="{E18A9F0A-DAAF-4358-A407-065C0BB22F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2ECE795F-75B7-436D-BE2C-3C3E038DED9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C618959-9368-4076-A53C-3DAEB62194F1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9221" name="Picture 42" descr="MPj03142070000[1]">
            <a:extLst>
              <a:ext uri="{FF2B5EF4-FFF2-40B4-BE49-F238E27FC236}">
                <a16:creationId xmlns:a16="http://schemas.microsoft.com/office/drawing/2014/main" id="{EA91C11D-5DFE-4D3D-977D-22FFABEABF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9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23" r:id="rId1"/>
    <p:sldLayoutId id="2147484224" r:id="rId2"/>
    <p:sldLayoutId id="2147484225" r:id="rId3"/>
    <p:sldLayoutId id="2147484226" r:id="rId4"/>
    <p:sldLayoutId id="2147484227" r:id="rId5"/>
    <p:sldLayoutId id="2147484228" r:id="rId6"/>
    <p:sldLayoutId id="2147484229" r:id="rId7"/>
    <p:sldLayoutId id="2147484230" r:id="rId8"/>
    <p:sldLayoutId id="2147484231" r:id="rId9"/>
    <p:sldLayoutId id="2147484232" r:id="rId10"/>
    <p:sldLayoutId id="2147484233" r:id="rId11"/>
    <p:sldLayoutId id="214748423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2ED69C82-4E44-4D41-9551-991B12838A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0243" name="Rectangle 4">
            <a:extLst>
              <a:ext uri="{FF2B5EF4-FFF2-40B4-BE49-F238E27FC236}">
                <a16:creationId xmlns:a16="http://schemas.microsoft.com/office/drawing/2014/main" id="{410D7BA8-10CB-4CA1-9F8F-F934FD8C3B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1D08FFC9-D6C5-4A1F-A4A4-DF56B34597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C5E6B814-80AA-4B69-BB90-E6410D323F9E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0245" name="Picture 42" descr="MPj03142070000[1]">
            <a:extLst>
              <a:ext uri="{FF2B5EF4-FFF2-40B4-BE49-F238E27FC236}">
                <a16:creationId xmlns:a16="http://schemas.microsoft.com/office/drawing/2014/main" id="{B3C1DFB9-028E-4C3D-AD39-4AEC852394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942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6" r:id="rId1"/>
    <p:sldLayoutId id="2147484237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  <p:sldLayoutId id="2147484246" r:id="rId11"/>
    <p:sldLayoutId id="214748424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id="{263EEDAD-B82A-4B8D-B6E8-E9B40963E0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2291" name="Rectangle 4">
            <a:extLst>
              <a:ext uri="{FF2B5EF4-FFF2-40B4-BE49-F238E27FC236}">
                <a16:creationId xmlns:a16="http://schemas.microsoft.com/office/drawing/2014/main" id="{51FAFC7A-206A-4E89-83EA-FFE3CDE75D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3A4BBBDE-DF01-49D0-922D-5055715627D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04F21BB-E56D-45DA-93E8-3B6C285A2B9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2293" name="Picture 42" descr="MPj03142070000[1]">
            <a:extLst>
              <a:ext uri="{FF2B5EF4-FFF2-40B4-BE49-F238E27FC236}">
                <a16:creationId xmlns:a16="http://schemas.microsoft.com/office/drawing/2014/main" id="{BF370E7C-880B-4D13-936C-5C76EBAB38F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3278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49" r:id="rId1"/>
    <p:sldLayoutId id="2147484250" r:id="rId2"/>
    <p:sldLayoutId id="2147484251" r:id="rId3"/>
    <p:sldLayoutId id="2147484252" r:id="rId4"/>
    <p:sldLayoutId id="2147484253" r:id="rId5"/>
    <p:sldLayoutId id="2147484254" r:id="rId6"/>
    <p:sldLayoutId id="2147484255" r:id="rId7"/>
    <p:sldLayoutId id="2147484256" r:id="rId8"/>
    <p:sldLayoutId id="2147484257" r:id="rId9"/>
    <p:sldLayoutId id="2147484258" r:id="rId10"/>
    <p:sldLayoutId id="2147484259" r:id="rId11"/>
    <p:sldLayoutId id="214748426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>
            <a:extLst>
              <a:ext uri="{FF2B5EF4-FFF2-40B4-BE49-F238E27FC236}">
                <a16:creationId xmlns:a16="http://schemas.microsoft.com/office/drawing/2014/main" id="{65480DA7-DED7-4B72-9DD4-6E73DA681C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68089CFB-C1D1-4FA0-8EF6-B087422CF3B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38155EA8-B803-4BDA-B6CA-06FC1C6F9A9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AFA751A-61D1-44DA-A708-09AF23D0394F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1269" name="Picture 42" descr="MPj03142070000[1]">
            <a:extLst>
              <a:ext uri="{FF2B5EF4-FFF2-40B4-BE49-F238E27FC236}">
                <a16:creationId xmlns:a16="http://schemas.microsoft.com/office/drawing/2014/main" id="{B13D03C3-CB81-4EF7-AA79-E6505B440D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757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2" r:id="rId1"/>
    <p:sldLayoutId id="2147484263" r:id="rId2"/>
    <p:sldLayoutId id="2147484264" r:id="rId3"/>
    <p:sldLayoutId id="2147484265" r:id="rId4"/>
    <p:sldLayoutId id="2147484266" r:id="rId5"/>
    <p:sldLayoutId id="2147484267" r:id="rId6"/>
    <p:sldLayoutId id="2147484268" r:id="rId7"/>
    <p:sldLayoutId id="2147484269" r:id="rId8"/>
    <p:sldLayoutId id="2147484270" r:id="rId9"/>
    <p:sldLayoutId id="2147484271" r:id="rId10"/>
    <p:sldLayoutId id="2147484272" r:id="rId11"/>
    <p:sldLayoutId id="2147484273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>
            <a:extLst>
              <a:ext uri="{FF2B5EF4-FFF2-40B4-BE49-F238E27FC236}">
                <a16:creationId xmlns:a16="http://schemas.microsoft.com/office/drawing/2014/main" id="{36FF36BC-4DA2-4BD9-AAF0-38D14F44D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značba mesta besedila 2">
            <a:extLst>
              <a:ext uri="{FF2B5EF4-FFF2-40B4-BE49-F238E27FC236}">
                <a16:creationId xmlns:a16="http://schemas.microsoft.com/office/drawing/2014/main" id="{3BC5392E-9137-4985-8DED-94CB482A9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datuma 3">
            <a:extLst>
              <a:ext uri="{FF2B5EF4-FFF2-40B4-BE49-F238E27FC236}">
                <a16:creationId xmlns:a16="http://schemas.microsoft.com/office/drawing/2014/main" id="{57680F00-9957-4A95-907A-69255D961F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A1C31-7A8B-4132-8FD8-021CA2322C87}" type="datetimeFigureOut">
              <a:rPr lang="sl-SI"/>
              <a:pPr/>
              <a:t>7. 02. 2023</a:t>
            </a:fld>
            <a:endParaRPr lang="sl-SI"/>
          </a:p>
        </p:txBody>
      </p:sp>
      <p:sp>
        <p:nvSpPr>
          <p:cNvPr id="5" name="Označba mesta noge 4">
            <a:extLst>
              <a:ext uri="{FF2B5EF4-FFF2-40B4-BE49-F238E27FC236}">
                <a16:creationId xmlns:a16="http://schemas.microsoft.com/office/drawing/2014/main" id="{9A65F352-2560-4089-A956-A4E0D79F75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>
            <a:extLst>
              <a:ext uri="{FF2B5EF4-FFF2-40B4-BE49-F238E27FC236}">
                <a16:creationId xmlns:a16="http://schemas.microsoft.com/office/drawing/2014/main" id="{3F75F88E-1CDF-4D92-833F-01B60467D5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0A456-0E04-4EE4-83B6-24D0AADA8D4B}" type="slidenum">
              <a:rPr lang="sl-SI"/>
              <a:pPr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5831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75" r:id="rId1"/>
    <p:sldLayoutId id="2147484276" r:id="rId2"/>
    <p:sldLayoutId id="2147484277" r:id="rId3"/>
    <p:sldLayoutId id="2147484278" r:id="rId4"/>
    <p:sldLayoutId id="2147484279" r:id="rId5"/>
    <p:sldLayoutId id="2147484280" r:id="rId6"/>
    <p:sldLayoutId id="2147484281" r:id="rId7"/>
    <p:sldLayoutId id="2147484282" r:id="rId8"/>
    <p:sldLayoutId id="2147484283" r:id="rId9"/>
    <p:sldLayoutId id="2147484284" r:id="rId10"/>
    <p:sldLayoutId id="21474842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>
            <a:extLst>
              <a:ext uri="{FF2B5EF4-FFF2-40B4-BE49-F238E27FC236}">
                <a16:creationId xmlns:a16="http://schemas.microsoft.com/office/drawing/2014/main" id="{53938BD4-1E81-4E2A-B4D0-EA9317D25D4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3075" name="Rectangle 4">
            <a:extLst>
              <a:ext uri="{FF2B5EF4-FFF2-40B4-BE49-F238E27FC236}">
                <a16:creationId xmlns:a16="http://schemas.microsoft.com/office/drawing/2014/main" id="{F0B2B655-7EA7-4439-BD06-EB4C8D87DF0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0313D162-A4F7-47C5-84EF-83D8FEC0BF1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7EB4C499-C5D1-49FE-B504-D9F9D4069E2D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3077" name="Picture 42" descr="MPj03142070000[1]">
            <a:extLst>
              <a:ext uri="{FF2B5EF4-FFF2-40B4-BE49-F238E27FC236}">
                <a16:creationId xmlns:a16="http://schemas.microsoft.com/office/drawing/2014/main" id="{2EBFE1CA-A550-4899-ACB9-37F297664D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980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5DEF1DDC-1785-4FBF-BCB4-7BC426A46A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17927759-58F0-46BD-A8D2-CAF8836B14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80140B09-46C7-460B-8F91-053F6D4752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57895F0-0809-4791-8876-FECAB3409D9C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053" name="Picture 42" descr="MPj03142070000[1]">
            <a:extLst>
              <a:ext uri="{FF2B5EF4-FFF2-40B4-BE49-F238E27FC236}">
                <a16:creationId xmlns:a16="http://schemas.microsoft.com/office/drawing/2014/main" id="{231B8DB1-AFF3-4F38-9AFE-BF7B7004409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7672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1" r:id="rId1"/>
    <p:sldLayoutId id="2147484132" r:id="rId2"/>
    <p:sldLayoutId id="2147484133" r:id="rId3"/>
    <p:sldLayoutId id="2147484134" r:id="rId4"/>
    <p:sldLayoutId id="2147484135" r:id="rId5"/>
    <p:sldLayoutId id="2147484136" r:id="rId6"/>
    <p:sldLayoutId id="2147484137" r:id="rId7"/>
    <p:sldLayoutId id="2147484138" r:id="rId8"/>
    <p:sldLayoutId id="2147484139" r:id="rId9"/>
    <p:sldLayoutId id="2147484140" r:id="rId10"/>
    <p:sldLayoutId id="2147484141" r:id="rId11"/>
    <p:sldLayoutId id="2147484142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>
            <a:extLst>
              <a:ext uri="{FF2B5EF4-FFF2-40B4-BE49-F238E27FC236}">
                <a16:creationId xmlns:a16="http://schemas.microsoft.com/office/drawing/2014/main" id="{7B430699-E0EF-4C0D-9ABC-531A2A8714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75E5FC60-7775-4B57-AB49-E732BF8435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20941039-E49A-437D-8015-135E99C1A1B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9EC8984C-C88F-487A-955B-B1B2ADC7065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13317" name="Picture 42" descr="MPj03142070000[1]">
            <a:extLst>
              <a:ext uri="{FF2B5EF4-FFF2-40B4-BE49-F238E27FC236}">
                <a16:creationId xmlns:a16="http://schemas.microsoft.com/office/drawing/2014/main" id="{328393B4-9440-417B-8CBA-2E1DF439590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7503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  <p:sldLayoutId id="2147484147" r:id="rId4"/>
    <p:sldLayoutId id="2147484148" r:id="rId5"/>
    <p:sldLayoutId id="2147484149" r:id="rId6"/>
    <p:sldLayoutId id="2147484150" r:id="rId7"/>
    <p:sldLayoutId id="2147484151" r:id="rId8"/>
    <p:sldLayoutId id="2147484152" r:id="rId9"/>
    <p:sldLayoutId id="2147484153" r:id="rId10"/>
    <p:sldLayoutId id="2147484154" r:id="rId11"/>
    <p:sldLayoutId id="2147484155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>
            <a:extLst>
              <a:ext uri="{FF2B5EF4-FFF2-40B4-BE49-F238E27FC236}">
                <a16:creationId xmlns:a16="http://schemas.microsoft.com/office/drawing/2014/main" id="{045C3B72-F7D1-4AB1-990B-C987862600C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051" name="Rectangle 4">
            <a:extLst>
              <a:ext uri="{FF2B5EF4-FFF2-40B4-BE49-F238E27FC236}">
                <a16:creationId xmlns:a16="http://schemas.microsoft.com/office/drawing/2014/main" id="{BC5FBC73-5271-4E00-9F95-F7D7B90CAE6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C0FD1E56-32AE-4D89-81B0-6CCC4E5FDE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AE4D4BE7-1A5D-46AB-A4D9-6F2BD66F0B5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053" name="Picture 42" descr="MPj03142070000[1]">
            <a:extLst>
              <a:ext uri="{FF2B5EF4-FFF2-40B4-BE49-F238E27FC236}">
                <a16:creationId xmlns:a16="http://schemas.microsoft.com/office/drawing/2014/main" id="{8D4A08E0-F78B-47C7-BDFD-A7F1278708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7454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7" r:id="rId1"/>
    <p:sldLayoutId id="2147484158" r:id="rId2"/>
    <p:sldLayoutId id="2147484159" r:id="rId3"/>
    <p:sldLayoutId id="2147484160" r:id="rId4"/>
    <p:sldLayoutId id="2147484161" r:id="rId5"/>
    <p:sldLayoutId id="2147484162" r:id="rId6"/>
    <p:sldLayoutId id="2147484163" r:id="rId7"/>
    <p:sldLayoutId id="2147484164" r:id="rId8"/>
    <p:sldLayoutId id="2147484165" r:id="rId9"/>
    <p:sldLayoutId id="2147484166" r:id="rId10"/>
    <p:sldLayoutId id="2147484167" r:id="rId11"/>
    <p:sldLayoutId id="2147484168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>
            <a:extLst>
              <a:ext uri="{FF2B5EF4-FFF2-40B4-BE49-F238E27FC236}">
                <a16:creationId xmlns:a16="http://schemas.microsoft.com/office/drawing/2014/main" id="{A7117520-C460-4A5A-AC95-77806818FF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97BDE04C-94B2-4F4D-8497-45102BC375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DA030891-9C70-4C4B-B533-6DDEF2250D2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5136EB5E-46BD-4D73-83E7-7F248175C93A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3557" name="Picture 42" descr="MPj03142070000[1]">
            <a:extLst>
              <a:ext uri="{FF2B5EF4-FFF2-40B4-BE49-F238E27FC236}">
                <a16:creationId xmlns:a16="http://schemas.microsoft.com/office/drawing/2014/main" id="{1F6B2251-AF94-433B-B13B-607D2EE4C7C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8869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  <p:sldLayoutId id="2147484181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>
            <a:extLst>
              <a:ext uri="{FF2B5EF4-FFF2-40B4-BE49-F238E27FC236}">
                <a16:creationId xmlns:a16="http://schemas.microsoft.com/office/drawing/2014/main" id="{9B157F96-9C14-4004-9E08-AEFBD63AFEC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4579" name="Rectangle 4">
            <a:extLst>
              <a:ext uri="{FF2B5EF4-FFF2-40B4-BE49-F238E27FC236}">
                <a16:creationId xmlns:a16="http://schemas.microsoft.com/office/drawing/2014/main" id="{000057AB-61B6-4117-88DA-F74EB6B0F6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2C2B6558-4EED-41D2-94D0-3BEC0F42CFF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4F7266AD-D03A-472A-B64A-F30DA29B7F55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4581" name="Picture 42" descr="MPj03142070000[1]">
            <a:extLst>
              <a:ext uri="{FF2B5EF4-FFF2-40B4-BE49-F238E27FC236}">
                <a16:creationId xmlns:a16="http://schemas.microsoft.com/office/drawing/2014/main" id="{CF2B6E5E-05BE-445A-8387-E83776A4CB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2988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5" r:id="rId3"/>
    <p:sldLayoutId id="2147484186" r:id="rId4"/>
    <p:sldLayoutId id="2147484187" r:id="rId5"/>
    <p:sldLayoutId id="2147484188" r:id="rId6"/>
    <p:sldLayoutId id="2147484189" r:id="rId7"/>
    <p:sldLayoutId id="2147484190" r:id="rId8"/>
    <p:sldLayoutId id="2147484191" r:id="rId9"/>
    <p:sldLayoutId id="2147484192" r:id="rId10"/>
    <p:sldLayoutId id="2147484193" r:id="rId11"/>
    <p:sldLayoutId id="2147484194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>
            <a:extLst>
              <a:ext uri="{FF2B5EF4-FFF2-40B4-BE49-F238E27FC236}">
                <a16:creationId xmlns:a16="http://schemas.microsoft.com/office/drawing/2014/main" id="{42FC98E5-0B8D-4BC3-86ED-0F9953887D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0483" name="Rectangle 4">
            <a:extLst>
              <a:ext uri="{FF2B5EF4-FFF2-40B4-BE49-F238E27FC236}">
                <a16:creationId xmlns:a16="http://schemas.microsoft.com/office/drawing/2014/main" id="{FDCE91B8-49BA-4AEA-BE16-1301FAE3C94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A9AD01F2-08C7-4A6A-BDC6-9182C855518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E2D86ABC-4A0C-4A93-A11F-46B9E7E71448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0485" name="Picture 42" descr="MPj03142070000[1]">
            <a:extLst>
              <a:ext uri="{FF2B5EF4-FFF2-40B4-BE49-F238E27FC236}">
                <a16:creationId xmlns:a16="http://schemas.microsoft.com/office/drawing/2014/main" id="{B76C3331-CD99-4015-A23A-B620823177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8660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6" r:id="rId1"/>
    <p:sldLayoutId id="2147484197" r:id="rId2"/>
    <p:sldLayoutId id="2147484198" r:id="rId3"/>
    <p:sldLayoutId id="2147484199" r:id="rId4"/>
    <p:sldLayoutId id="2147484200" r:id="rId5"/>
    <p:sldLayoutId id="2147484201" r:id="rId6"/>
    <p:sldLayoutId id="2147484202" r:id="rId7"/>
    <p:sldLayoutId id="2147484203" r:id="rId8"/>
    <p:sldLayoutId id="2147484204" r:id="rId9"/>
    <p:sldLayoutId id="2147484205" r:id="rId10"/>
    <p:sldLayoutId id="2147484206" r:id="rId11"/>
    <p:sldLayoutId id="2147484207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100000">
              <a:srgbClr val="FFFF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>
            <a:extLst>
              <a:ext uri="{FF2B5EF4-FFF2-40B4-BE49-F238E27FC236}">
                <a16:creationId xmlns:a16="http://schemas.microsoft.com/office/drawing/2014/main" id="{F432EB22-6235-4558-B518-CCA3DFAC98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1" y="122238"/>
            <a:ext cx="932603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title style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0AB0AB66-B6A1-4B11-8F76-E913D76EAC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557339"/>
            <a:ext cx="10972800" cy="4573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en-US"/>
              <a:t>Click to edit Master text styles</a:t>
            </a:r>
          </a:p>
          <a:p>
            <a:pPr lvl="1"/>
            <a:r>
              <a:rPr lang="sl-SI" altLang="en-US"/>
              <a:t>Second level</a:t>
            </a:r>
          </a:p>
          <a:p>
            <a:pPr lvl="2"/>
            <a:r>
              <a:rPr lang="sl-SI" altLang="en-US"/>
              <a:t>Third level</a:t>
            </a:r>
          </a:p>
          <a:p>
            <a:pPr lvl="3"/>
            <a:r>
              <a:rPr lang="sl-SI" altLang="en-US"/>
              <a:t>Fourth level</a:t>
            </a:r>
          </a:p>
          <a:p>
            <a:pPr lvl="4"/>
            <a:r>
              <a:rPr lang="sl-SI" altLang="en-US"/>
              <a:t>Fifth level</a:t>
            </a:r>
          </a:p>
        </p:txBody>
      </p:sp>
      <p:sp>
        <p:nvSpPr>
          <p:cNvPr id="107526" name="Rectangle 6">
            <a:extLst>
              <a:ext uri="{FF2B5EF4-FFF2-40B4-BE49-F238E27FC236}">
                <a16:creationId xmlns:a16="http://schemas.microsoft.com/office/drawing/2014/main" id="{4E881ABD-AD75-408A-82D5-DB08DFD970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7401984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sl-SI" altLang="en-US"/>
              <a:t>VŠUP01 - Ustvarjalnost v organizaciji /</a:t>
            </a:r>
            <a:fld id="{800BC539-9FCB-4BBF-8D5F-4D3F7A7F6B54}" type="slidenum">
              <a:rPr lang="sl-SI" altLang="en-US" smtClean="0"/>
              <a:pPr>
                <a:defRPr/>
              </a:pPr>
              <a:t>‹#›</a:t>
            </a:fld>
            <a:endParaRPr lang="sl-SI" altLang="en-US"/>
          </a:p>
        </p:txBody>
      </p:sp>
      <p:pic>
        <p:nvPicPr>
          <p:cNvPr id="25605" name="Picture 42" descr="MPj03142070000[1]">
            <a:extLst>
              <a:ext uri="{FF2B5EF4-FFF2-40B4-BE49-F238E27FC236}">
                <a16:creationId xmlns:a16="http://schemas.microsoft.com/office/drawing/2014/main" id="{82AEB3AB-F9D4-4A7F-8DA7-0F5F4F0957A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7767" y="115888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4253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09" r:id="rId1"/>
    <p:sldLayoutId id="2147484210" r:id="rId2"/>
    <p:sldLayoutId id="2147484211" r:id="rId3"/>
    <p:sldLayoutId id="2147484212" r:id="rId4"/>
    <p:sldLayoutId id="2147484213" r:id="rId5"/>
    <p:sldLayoutId id="2147484214" r:id="rId6"/>
    <p:sldLayoutId id="2147484215" r:id="rId7"/>
    <p:sldLayoutId id="2147484216" r:id="rId8"/>
    <p:sldLayoutId id="2147484217" r:id="rId9"/>
    <p:sldLayoutId id="2147484218" r:id="rId10"/>
    <p:sldLayoutId id="2147484219" r:id="rId11"/>
    <p:sldLayoutId id="2147484220" r:id="rId12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100" b="1">
          <a:solidFill>
            <a:srgbClr val="0000CC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anose="05000000000000000000" pitchFamily="2" charset="2"/>
        <a:buChar char="l"/>
        <a:defRPr sz="2200" b="1">
          <a:solidFill>
            <a:schemeClr val="tx2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l"/>
        <a:defRPr sz="2000" b="1">
          <a:solidFill>
            <a:schemeClr val="tx2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anose="05000000000000000000" pitchFamily="2" charset="2"/>
        <a:buChar char="l"/>
        <a:defRPr sz="1900">
          <a:solidFill>
            <a:schemeClr val="tx2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" charset="0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anose="05000000000000000000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1600">
          <a:solidFill>
            <a:schemeClr val="tx2"/>
          </a:solidFill>
          <a:latin typeface="Arial Narrow" pitchFamily="34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6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6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rkur.si/vse-za-dom/kuhinjska-posoda-in-namizni-program/vse-za-pripravo-mize/kozarci/kozarec-za-vodo-sok-steklarna-hrastnik-3-dcl-1006-konus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9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w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350" y="1541929"/>
            <a:ext cx="6056050" cy="387797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0EFE979C-692D-44E3-9B34-E2655F350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4880" y="1265679"/>
            <a:ext cx="5486400" cy="3877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4704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1">
            <a:extLst>
              <a:ext uri="{FF2B5EF4-FFF2-40B4-BE49-F238E27FC236}">
                <a16:creationId xmlns:a16="http://schemas.microsoft.com/office/drawing/2014/main" id="{F876EF31-B8E5-4639-94D4-7DD2DF9B4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4"/>
            <a:ext cx="8064500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  L   P</a:t>
            </a:r>
            <a:endParaRPr kumimoji="0" lang="sl-SI" altLang="sl-SI" sz="24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nb-NO" altLang="sl-SI" sz="36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Izbira (Choice)</a:t>
            </a:r>
            <a:endParaRPr kumimoji="0" lang="sl-SI" altLang="sl-SI" sz="36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Vedno imamo možnost izbire, 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ali bomo nekoga spremljali in 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tako vzpostaviti dober stik ali pa ne.  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1" i="0" u="none" strike="noStrike" kern="1200" cap="none" spc="0" normalizeH="0" baseline="0" noProof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6195" name="Rectangle 1">
            <a:extLst>
              <a:ext uri="{FF2B5EF4-FFF2-40B4-BE49-F238E27FC236}">
                <a16:creationId xmlns:a16="http://schemas.microsoft.com/office/drawing/2014/main" id="{4B4EBB1F-732F-4F2A-9C3E-62B5246C3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6196" name="Picture 4">
            <a:extLst>
              <a:ext uri="{FF2B5EF4-FFF2-40B4-BE49-F238E27FC236}">
                <a16:creationId xmlns:a16="http://schemas.microsoft.com/office/drawing/2014/main" id="{C45D9E06-2868-46F5-A252-751CC42667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5388" y="4406901"/>
            <a:ext cx="2324100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1">
            <a:extLst>
              <a:ext uri="{FF2B5EF4-FFF2-40B4-BE49-F238E27FC236}">
                <a16:creationId xmlns:a16="http://schemas.microsoft.com/office/drawing/2014/main" id="{86562854-1E7B-4C5C-BF5C-27B857DACF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8064500" cy="605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 L  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sl-SI" altLang="sl-SI" sz="1800" b="1" i="0" u="none" strike="noStrike" kern="1200" cap="none" spc="0" normalizeH="0" baseline="0" noProof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sl-SI" altLang="sl-SI" sz="1800" b="1" i="0" u="none" strike="noStrike" kern="1200" cap="none" spc="0" normalizeH="0" baseline="0" noProof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PRLL STRATEGIJA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SPREMLJANJE / </a:t>
            </a:r>
            <a:r>
              <a:rPr kumimoji="0" lang="nb-NO" altLang="sl-SI" sz="24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PACING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preverjanje 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DOBER STIK / </a:t>
            </a:r>
            <a:r>
              <a:rPr kumimoji="0" lang="nb-NO" altLang="sl-SI" sz="24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RAPPORT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NEVERBALNO VODENJE / </a:t>
            </a:r>
            <a:r>
              <a:rPr kumimoji="0" lang="nb-NO" altLang="sl-SI" sz="24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LEADING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Č</a:t>
            </a: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 je preverjanje uspešno, preidi na verbalno vodenje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nb-NO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VSEBINSKO, VERBALNO VODENJE / </a:t>
            </a:r>
            <a:r>
              <a:rPr kumimoji="0" lang="nb-NO" altLang="sl-SI" sz="2400" b="1" i="1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LEADING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7219" name="Rectangle 1">
            <a:extLst>
              <a:ext uri="{FF2B5EF4-FFF2-40B4-BE49-F238E27FC236}">
                <a16:creationId xmlns:a16="http://schemas.microsoft.com/office/drawing/2014/main" id="{1E1EE172-0EDB-4735-A1A9-35911D2A7E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7220" name="Picture 4">
            <a:extLst>
              <a:ext uri="{FF2B5EF4-FFF2-40B4-BE49-F238E27FC236}">
                <a16:creationId xmlns:a16="http://schemas.microsoft.com/office/drawing/2014/main" id="{B4E461F4-56A9-4A03-A8EF-9DAFA07385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363" y="865188"/>
            <a:ext cx="2667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>
            <a:extLst>
              <a:ext uri="{FF2B5EF4-FFF2-40B4-BE49-F238E27FC236}">
                <a16:creationId xmlns:a16="http://schemas.microsoft.com/office/drawing/2014/main" id="{A408D38B-FE8D-4120-AA6F-1456161CBB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984251"/>
            <a:ext cx="83534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–</a:t>
            </a:r>
            <a:endParaRPr lang="sl-SI" altLang="sl-SI" sz="3600">
              <a:solidFill>
                <a:srgbClr val="3333FF"/>
              </a:solidFill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2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</a:rPr>
              <a:t>PRIGANJALCI - TEST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38243" name="Rectangle 1">
            <a:extLst>
              <a:ext uri="{FF2B5EF4-FFF2-40B4-BE49-F238E27FC236}">
                <a16:creationId xmlns:a16="http://schemas.microsoft.com/office/drawing/2014/main" id="{3CBAE785-E242-4A27-B0F4-9FC21ADF72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38244" name="Picture 4">
            <a:extLst>
              <a:ext uri="{FF2B5EF4-FFF2-40B4-BE49-F238E27FC236}">
                <a16:creationId xmlns:a16="http://schemas.microsoft.com/office/drawing/2014/main" id="{A7ADE02B-D12B-403D-AE7A-8AFF2456F9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3346451"/>
            <a:ext cx="4103688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1">
            <a:extLst>
              <a:ext uri="{FF2B5EF4-FFF2-40B4-BE49-F238E27FC236}">
                <a16:creationId xmlns:a16="http://schemas.microsoft.com/office/drawing/2014/main" id="{78D41D63-85CC-44F3-ABDE-44DBBEEB9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9267" name="Rectangle 1">
            <a:extLst>
              <a:ext uri="{FF2B5EF4-FFF2-40B4-BE49-F238E27FC236}">
                <a16:creationId xmlns:a16="http://schemas.microsoft.com/office/drawing/2014/main" id="{E91B3718-7EF7-4DB2-BC22-4483210C24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333376"/>
            <a:ext cx="8785225" cy="6924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180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2800">
                <a:solidFill>
                  <a:srgbClr val="3333FF"/>
                </a:solidFill>
                <a:latin typeface="Arial" panose="020B0604020202020204" pitchFamily="34" charset="0"/>
              </a:rPr>
              <a:t>OMEJUJOČA PREPRIČANJA - PRIGANJALCI – VAJA</a:t>
            </a:r>
            <a:endParaRPr lang="sl-SI" altLang="sl-SI" sz="28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600">
                <a:solidFill>
                  <a:srgbClr val="000000"/>
                </a:solidFill>
                <a:latin typeface="Arial" panose="020B0604020202020204" pitchFamily="34" charset="0"/>
              </a:rPr>
              <a:t>           ZNAČILNOSTI  BODI BREZHIBEN!      USTREZI!         POHITI!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C8C4EB-FFD1-47D1-8E75-E7EC467F0FD3}"/>
              </a:ext>
            </a:extLst>
          </p:cNvPr>
          <p:cNvGraphicFramePr>
            <a:graphicFrameLocks noGrp="1"/>
          </p:cNvGraphicFramePr>
          <p:nvPr/>
        </p:nvGraphicFramePr>
        <p:xfrm>
          <a:off x="2927350" y="2090739"/>
          <a:ext cx="5951538" cy="4176711"/>
        </p:xfrm>
        <a:graphic>
          <a:graphicData uri="http://schemas.openxmlformats.org/drawingml/2006/table">
            <a:tbl>
              <a:tblPr/>
              <a:tblGrid>
                <a:gridCol w="13700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56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83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89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707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03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 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</a:t>
                      </a:r>
                      <a:endParaRPr kumimoji="0" lang="sl-SI" altLang="sl-SI" sz="12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3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prednosti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25537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pomanjkljivosti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3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načrtovanje časa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3612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prioritete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9318" name="Rectangle 1">
            <a:extLst>
              <a:ext uri="{FF2B5EF4-FFF2-40B4-BE49-F238E27FC236}">
                <a16:creationId xmlns:a16="http://schemas.microsoft.com/office/drawing/2014/main" id="{AC88D2C5-46DE-4E6D-B033-7493797089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1" y="1906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">
            <a:extLst>
              <a:ext uri="{FF2B5EF4-FFF2-40B4-BE49-F238E27FC236}">
                <a16:creationId xmlns:a16="http://schemas.microsoft.com/office/drawing/2014/main" id="{89A7613F-3827-405A-8D8B-05E456A6AF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0291" name="Rectangle 1">
            <a:extLst>
              <a:ext uri="{FF2B5EF4-FFF2-40B4-BE49-F238E27FC236}">
                <a16:creationId xmlns:a16="http://schemas.microsoft.com/office/drawing/2014/main" id="{EC0043B8-87FC-4501-A76D-0E044EB26F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333376"/>
            <a:ext cx="8424863" cy="587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>
                <a:solidFill>
                  <a:srgbClr val="3333FF"/>
                </a:solidFill>
                <a:latin typeface="Arial" panose="020B0604020202020204" pitchFamily="34" charset="0"/>
              </a:rPr>
              <a:t> 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</a:rPr>
              <a:t>OMEJUJOČA PREPRIČANJA - PRIGANJALCI – VAJA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600">
                <a:solidFill>
                  <a:srgbClr val="000000"/>
                </a:solidFill>
                <a:latin typeface="Arial" panose="020B0604020202020204" pitchFamily="34" charset="0"/>
              </a:rPr>
              <a:t>  NAČILNOSTI   BODI BREZHIBEN!       USTREZI!           POHITI!</a:t>
            </a: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98099F4-A607-4FDD-9A16-D1BBA1761786}"/>
              </a:ext>
            </a:extLst>
          </p:cNvPr>
          <p:cNvGraphicFramePr>
            <a:graphicFrameLocks noGrp="1"/>
          </p:cNvGraphicFramePr>
          <p:nvPr/>
        </p:nvGraphicFramePr>
        <p:xfrm>
          <a:off x="2566988" y="1196975"/>
          <a:ext cx="6456362" cy="5337176"/>
        </p:xfrm>
        <a:graphic>
          <a:graphicData uri="http://schemas.openxmlformats.org/drawingml/2006/table">
            <a:tbl>
              <a:tblPr/>
              <a:tblGrid>
                <a:gridCol w="15462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175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27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23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3818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7946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6188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 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delo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sl-SI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osebno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8392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delegiranje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5824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tempo 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800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reči "ne"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66336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Timsko vodenje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kot član tima</a:t>
                      </a:r>
                      <a:endParaRPr kumimoji="0" lang="sl-SI" alt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itchFamily="18" charset="0"/>
                          <a:cs typeface="Arial" charset="0"/>
                        </a:rPr>
                        <a:t>kot vodja tima</a:t>
                      </a:r>
                      <a:endParaRPr kumimoji="0" lang="sl-SI" altLang="sl-SI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2000"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b="1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tabLst>
                          <a:tab pos="809625" algn="l"/>
                        </a:tabLst>
                        <a:defRPr sz="1700">
                          <a:solidFill>
                            <a:schemeClr val="tx2"/>
                          </a:solidFill>
                          <a:latin typeface="Times New Roman" pitchFamily="18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tabLst>
                          <a:tab pos="809625" algn="l"/>
                        </a:tabLst>
                        <a:defRPr sz="1400">
                          <a:solidFill>
                            <a:schemeClr val="tx2"/>
                          </a:solidFill>
                          <a:latin typeface="Arial Narrow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809625" algn="l"/>
                        </a:tabLst>
                      </a:pPr>
                      <a:r>
                        <a:rPr kumimoji="0" lang="en-US" altLang="sl-SI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ea typeface="Times New Roman" pitchFamily="18" charset="0"/>
                          <a:cs typeface="Arial" charset="0"/>
                        </a:rPr>
                        <a:t> </a:t>
                      </a:r>
                      <a:endParaRPr kumimoji="0" lang="sl-SI" altLang="sl-SI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itchFamily="18" charset="0"/>
                        <a:cs typeface="Arial" charset="0"/>
                      </a:endParaRPr>
                    </a:p>
                  </a:txBody>
                  <a:tcPr marL="44450" marR="4445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0342" name="Rectangle 1">
            <a:extLst>
              <a:ext uri="{FF2B5EF4-FFF2-40B4-BE49-F238E27FC236}">
                <a16:creationId xmlns:a16="http://schemas.microsoft.com/office/drawing/2014/main" id="{8F00FCEE-C0C2-4A94-BE39-AA10355D8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68651" y="19060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tabLst>
                <a:tab pos="809625" algn="l"/>
              </a:tabLst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tabLst>
                <a:tab pos="809625" algn="l"/>
              </a:tabLst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350" y="1541929"/>
            <a:ext cx="6056050" cy="387797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200" b="1" i="0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0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B9C1E19D-A6F6-452D-A07B-EFC0788A68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5600" y="914400"/>
            <a:ext cx="6400800" cy="4505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0471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>
            <a:extLst>
              <a:ext uri="{FF2B5EF4-FFF2-40B4-BE49-F238E27FC236}">
                <a16:creationId xmlns:a16="http://schemas.microsoft.com/office/drawing/2014/main" id="{C5CDD94B-B9E8-4015-8280-8223021AD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"/>
            <a:ext cx="8497888" cy="650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36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– </a:t>
            </a:r>
            <a:r>
              <a:rPr lang="en-US" altLang="sl-SI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PRIGANJALCI</a:t>
            </a:r>
            <a:endParaRPr lang="sl-SI" altLang="sl-SI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6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USTREŽLJIVEC! (Please everybody)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          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Pomembno je, da sem prijazen.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Pomembno je, da me vsi sprejemajo.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Konflikti so grozni.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Nikogar ne smem prizadeti.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Vedno moram biti na voljo za druge.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2339" name="Rectangle 1">
            <a:extLst>
              <a:ext uri="{FF2B5EF4-FFF2-40B4-BE49-F238E27FC236}">
                <a16:creationId xmlns:a16="http://schemas.microsoft.com/office/drawing/2014/main" id="{4AE2998E-98A2-41AA-8201-CD58439AFE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2340" name="Picture 4">
            <a:extLst>
              <a:ext uri="{FF2B5EF4-FFF2-40B4-BE49-F238E27FC236}">
                <a16:creationId xmlns:a16="http://schemas.microsoft.com/office/drawing/2014/main" id="{4DAFF255-CD6F-4D43-B96D-D44F17265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5357814"/>
            <a:ext cx="1985963" cy="148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1">
            <a:extLst>
              <a:ext uri="{FF2B5EF4-FFF2-40B4-BE49-F238E27FC236}">
                <a16:creationId xmlns:a16="http://schemas.microsoft.com/office/drawing/2014/main" id="{3323337D-8690-4766-B5CE-4DA37D7D89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"/>
            <a:ext cx="849788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– PRIGANJALCI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HITREC: pohiti! (Hurry up)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</a:t>
            </a:r>
            <a:r>
              <a:rPr lang="pt-BR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Takoj se moram lotiti tega.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Kdor počiva, zarjavi.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pl-PL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Bolje, da to že takoj storim sam.</a:t>
            </a: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br>
              <a:rPr lang="pl-PL" altLang="sl-SI" sz="2400">
                <a:solidFill>
                  <a:srgbClr val="330066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l-SI" altLang="sl-SI" sz="2400" b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363" name="Rectangle 1">
            <a:extLst>
              <a:ext uri="{FF2B5EF4-FFF2-40B4-BE49-F238E27FC236}">
                <a16:creationId xmlns:a16="http://schemas.microsoft.com/office/drawing/2014/main" id="{23F8E7DA-6396-4A77-989C-7F5CCBF5EF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3364" name="Picture 4">
            <a:extLst>
              <a:ext uri="{FF2B5EF4-FFF2-40B4-BE49-F238E27FC236}">
                <a16:creationId xmlns:a16="http://schemas.microsoft.com/office/drawing/2014/main" id="{479D90D1-A2F6-4C6B-AFAA-EF093889B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3957638"/>
            <a:ext cx="3455988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1">
            <a:extLst>
              <a:ext uri="{FF2B5EF4-FFF2-40B4-BE49-F238E27FC236}">
                <a16:creationId xmlns:a16="http://schemas.microsoft.com/office/drawing/2014/main" id="{A11B510F-A788-42D8-AA9F-369D28D99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0"/>
            <a:ext cx="8497888" cy="640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 defTabSz="914400" eaLnBrk="0" fontAlgn="base" hangingPunct="0">
              <a:spcAft>
                <a:spcPct val="0"/>
              </a:spcAft>
              <a:buClr>
                <a:srgbClr val="669999"/>
              </a:buClr>
              <a:buNone/>
            </a:pPr>
            <a:r>
              <a:rPr lang="en-US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- NAŠI PRIGANJALCI 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Opazujte priganjalce pri sebi, v odnosu nase in v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odnosu do sodelavcev oz. drugih, ki jim postavljate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zahteve.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Bodi brezhiben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Dejanja vodita načeli popolnosti in natančnosti.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mora vse ujemati do najmanjše podrobnosti, tudi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zunanji izgled mora biti brezhiben?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Mislite, da vam nihče ne more dokazati napake?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Toda: Nihče ni popoln!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4387" name="Rectangle 1">
            <a:extLst>
              <a:ext uri="{FF2B5EF4-FFF2-40B4-BE49-F238E27FC236}">
                <a16:creationId xmlns:a16="http://schemas.microsoft.com/office/drawing/2014/main" id="{525DBB08-5562-4189-8319-C104105710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580BD0CC-8E34-4EE9-AD31-6A47B10FB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0980" y="4365523"/>
            <a:ext cx="2202425" cy="2172929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">
            <a:extLst>
              <a:ext uri="{FF2B5EF4-FFF2-40B4-BE49-F238E27FC236}">
                <a16:creationId xmlns:a16="http://schemas.microsoft.com/office/drawing/2014/main" id="{C4FFFBFB-A845-4442-8562-5955E93D7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"/>
            <a:ext cx="8497888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 defTabSz="914400" eaLnBrk="0" fontAlgn="base" hangingPunct="0">
              <a:spcAft>
                <a:spcPct val="0"/>
              </a:spcAft>
              <a:buClr>
                <a:srgbClr val="669999"/>
              </a:buClr>
            </a:pPr>
            <a:r>
              <a:rPr lang="sl-SI" altLang="sl-SI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- NAŠI PRIGANJALCI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Ustrezi mi (Dobra deklica)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 se počutite odgovorni za to, da se vsi počutijo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dobro?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Ali so vam drugi pomembnejši kot vi sami?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Samo nikar sporov in slabega razpoloženja?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CC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Toda: Ravnati tako, da bi vedno ustregli drugim ...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5411" name="Rectangle 1">
            <a:extLst>
              <a:ext uri="{FF2B5EF4-FFF2-40B4-BE49-F238E27FC236}">
                <a16:creationId xmlns:a16="http://schemas.microsoft.com/office/drawing/2014/main" id="{3FB0E7F4-1E78-47C4-89D0-A22CDDEE81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5412" name="Picture 4">
            <a:extLst>
              <a:ext uri="{FF2B5EF4-FFF2-40B4-BE49-F238E27FC236}">
                <a16:creationId xmlns:a16="http://schemas.microsoft.com/office/drawing/2014/main" id="{83B49387-2FA0-464D-B129-0376EE0B0A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575" y="4354513"/>
            <a:ext cx="2387600" cy="238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>
            <a:extLst>
              <a:ext uri="{FF2B5EF4-FFF2-40B4-BE49-F238E27FC236}">
                <a16:creationId xmlns:a16="http://schemas.microsoft.com/office/drawing/2014/main" id="{8BE8ADD4-55A7-4B29-B2E4-ABF2C64BF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 sz="3600">
                <a:latin typeface="Arial" panose="020B0604020202020204" pitchFamily="34" charset="0"/>
                <a:cs typeface="Arial" panose="020B0604020202020204" pitchFamily="34" charset="0"/>
              </a:rPr>
              <a:t>S   t   r   a   h</a:t>
            </a:r>
          </a:p>
        </p:txBody>
      </p:sp>
      <p:sp>
        <p:nvSpPr>
          <p:cNvPr id="123907" name="Rectangle 3">
            <a:extLst>
              <a:ext uri="{FF2B5EF4-FFF2-40B4-BE49-F238E27FC236}">
                <a16:creationId xmlns:a16="http://schemas.microsoft.com/office/drawing/2014/main" id="{112C8348-109B-472B-921B-47FE7DC840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1341439"/>
            <a:ext cx="6059488" cy="4789487"/>
          </a:xfrm>
        </p:spPr>
        <p:txBody>
          <a:bodyPr/>
          <a:lstStyle/>
          <a:p>
            <a:pPr eaLnBrk="1" hangingPunct="1"/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Strah in ustvarjalnost se medsebojno izključujeta. </a:t>
            </a:r>
          </a:p>
          <a:p>
            <a:pPr eaLnBrk="1" hangingPunct="1"/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Strah moral služiti kot odskočna deska za iskanje rešitev.</a:t>
            </a:r>
          </a:p>
          <a:p>
            <a:pPr eaLnBrk="1" hangingPunct="1"/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Strah povzroči, da se ljudje začnemo izogibati dolžnostim. </a:t>
            </a:r>
          </a:p>
          <a:p>
            <a:pPr eaLnBrk="1" hangingPunct="1"/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Energija ljudi se tako porabi zato, da se barka ne ziblje, namesto, da bi je premikali naprej.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Rešitev:</a:t>
            </a:r>
            <a:r>
              <a:rPr lang="sl-SI" altLang="sl-SI" sz="2400" u="sng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Priznati si morate stvari, ki se jih bojite. Ko strah potegnete na dan, se rad razblini. Potem naredimo prav to, česa nas je strah.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(VI. stopnja – vzlet)</a:t>
            </a:r>
            <a:endParaRPr lang="en-US" altLang="sl-SI" sz="24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endParaRPr lang="sl-SI" altLang="sl-SI">
              <a:solidFill>
                <a:srgbClr val="FF0000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172D13C7-E623-4046-9032-2E182D97D3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219" y="118585"/>
            <a:ext cx="3264309" cy="384381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">
            <a:extLst>
              <a:ext uri="{FF2B5EF4-FFF2-40B4-BE49-F238E27FC236}">
                <a16:creationId xmlns:a16="http://schemas.microsoft.com/office/drawing/2014/main" id="{F4347F96-DF93-402B-BDCB-6BFA74AD17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"/>
            <a:ext cx="9144000" cy="75533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  <a:p>
            <a:pPr marL="742950" lvl="1" indent="-285750"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itchFamily="2" charset="2"/>
              <a:buChar char="l"/>
              <a:defRPr/>
            </a:pPr>
            <a:r>
              <a:rPr lang="en-US" altLang="sl-SI" sz="3600" b="1" dirty="0">
                <a:solidFill>
                  <a:srgbClr val="3333FF"/>
                </a:solidFill>
                <a:latin typeface="Arial" charset="0"/>
                <a:cs typeface="Arial" charset="0"/>
              </a:rPr>
              <a:t>OMEJUJOČA PREPRIČANJA - NAŠI PRIGANJALCI </a:t>
            </a:r>
            <a:endParaRPr lang="sl-SI" altLang="sl-SI" sz="3600" b="1" dirty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sl-SI" altLang="sl-SI" sz="2800" b="1" dirty="0">
                <a:solidFill>
                  <a:srgbClr val="FF0000"/>
                </a:solidFill>
                <a:latin typeface="Arial" charset="0"/>
                <a:cs typeface="Arial" charset="0"/>
              </a:rPr>
              <a:t>Pohiti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Ali se </a:t>
            </a: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vam</a:t>
            </a:r>
            <a:r>
              <a:rPr lang="en-US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vedno mudi</a:t>
            </a:r>
            <a:r>
              <a:rPr lang="en-US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?</a:t>
            </a:r>
            <a:endParaRPr lang="sl-SI" altLang="sl-SI" sz="2400" b="1" dirty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en-US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Ali </a:t>
            </a: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poskušate opraviti čim več nalog naenkrat</a:t>
            </a:r>
            <a:r>
              <a:rPr lang="en-US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?</a:t>
            </a:r>
            <a:endParaRPr lang="sl-SI" altLang="sl-SI" sz="2400" b="1" dirty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 </a:t>
            </a:r>
            <a:r>
              <a:rPr lang="pt-BR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Ali </a:t>
            </a: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mislite</a:t>
            </a:r>
            <a:r>
              <a:rPr lang="pt-BR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, da </a:t>
            </a:r>
            <a:r>
              <a:rPr lang="sl-SI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zmorete vse</a:t>
            </a:r>
            <a:r>
              <a:rPr lang="pt-BR" altLang="sl-SI" sz="2400" b="1" dirty="0">
                <a:solidFill>
                  <a:srgbClr val="3333FF"/>
                </a:solidFill>
                <a:latin typeface="Arial" charset="0"/>
                <a:cs typeface="Arial" charset="0"/>
              </a:rPr>
              <a:t>?</a:t>
            </a:r>
            <a:endParaRPr lang="sl-SI" altLang="sl-SI" sz="2400" b="1" dirty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sz="2400" b="1" dirty="0">
              <a:solidFill>
                <a:srgbClr val="3333FF"/>
              </a:solidFill>
              <a:latin typeface="Arial" charset="0"/>
              <a:cs typeface="Arial" charset="0"/>
            </a:endParaRPr>
          </a:p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r>
              <a:rPr lang="sl-SI" altLang="sl-SI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Toda: Hiti počasi</a:t>
            </a:r>
            <a:r>
              <a:rPr lang="it-IT" altLang="sl-SI" sz="2400" b="1" dirty="0">
                <a:solidFill>
                  <a:srgbClr val="FF0000"/>
                </a:solidFill>
                <a:latin typeface="Arial" charset="0"/>
                <a:cs typeface="Arial" charset="0"/>
              </a:rPr>
              <a:t>!</a:t>
            </a: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algn="ctr"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endParaRPr lang="sl-SI" altLang="sl-SI" sz="2400" b="1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Arial" charset="0"/>
              </a:rPr>
              <a:t>Načrtujte svoj čas </a:t>
            </a:r>
            <a:r>
              <a:rPr lang="sl-SI" altLang="sl-SI" sz="2400" b="1" dirty="0">
                <a:solidFill>
                  <a:srgbClr val="FF0000"/>
                </a:solidFill>
                <a:latin typeface="Arial" charset="0"/>
              </a:rPr>
              <a:t>(določite prioritete, ABC metoda, metoda salame ali rezin)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Arial" charset="0"/>
              </a:rPr>
              <a:t>Ne delajte več stvari hkrati, določite premore (po eni uri dela/učenja odmor, ne več kot 5 minut)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FF"/>
                </a:solidFill>
                <a:latin typeface="Arial" charset="0"/>
              </a:rPr>
              <a:t>Jejte med odmorom in pijte vodo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sz="3600" b="1" dirty="0">
              <a:solidFill>
                <a:srgbClr val="33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46435" name="Rectangle 1">
            <a:extLst>
              <a:ext uri="{FF2B5EF4-FFF2-40B4-BE49-F238E27FC236}">
                <a16:creationId xmlns:a16="http://schemas.microsoft.com/office/drawing/2014/main" id="{464499C6-D71C-4FFF-8635-7666CE130E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73328626-62FC-4C8B-8210-CA4D61D033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8530" y="1573162"/>
            <a:ext cx="2851354" cy="2851354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1">
            <a:extLst>
              <a:ext uri="{FF2B5EF4-FFF2-40B4-BE49-F238E27FC236}">
                <a16:creationId xmlns:a16="http://schemas.microsoft.com/office/drawing/2014/main" id="{7F753EA5-AFA8-4736-A58F-B1CFCD2F8F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0"/>
            <a:ext cx="8497888" cy="696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 algn="ctr" defTabSz="914400" eaLnBrk="0" fontAlgn="base" hangingPunct="0">
              <a:spcAft>
                <a:spcPct val="0"/>
              </a:spcAft>
              <a:buClr>
                <a:srgbClr val="669999"/>
              </a:buClr>
              <a:buNone/>
            </a:pPr>
            <a:r>
              <a:rPr lang="sl-SI" altLang="sl-SI" sz="36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 PREPRIČANJA - PRIGANJALCI IN DELOVNI SLOG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 KOD IMAM SVOJ DELOVNI SLOG?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Priganjalci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pogosto nastanejo zaradi izkušenj v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otroštvu.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Bodi brezhiben!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Kakovost namesto količine.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Napake so neoprostljive.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Delo lahko zaradi nenehnih kontrol traja dlje.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36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7459" name="Rectangle 1">
            <a:extLst>
              <a:ext uri="{FF2B5EF4-FFF2-40B4-BE49-F238E27FC236}">
                <a16:creationId xmlns:a16="http://schemas.microsoft.com/office/drawing/2014/main" id="{7C719F65-FFC7-44CD-A214-AB77B62A23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47460" name="Picture 4">
            <a:extLst>
              <a:ext uri="{FF2B5EF4-FFF2-40B4-BE49-F238E27FC236}">
                <a16:creationId xmlns:a16="http://schemas.microsoft.com/office/drawing/2014/main" id="{AC8AFD40-AFC5-4A67-AFEF-0A0C8AE21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9964" y="3484564"/>
            <a:ext cx="2447925" cy="158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1">
            <a:extLst>
              <a:ext uri="{FF2B5EF4-FFF2-40B4-BE49-F238E27FC236}">
                <a16:creationId xmlns:a16="http://schemas.microsoft.com/office/drawing/2014/main" id="{CDB63E12-4D50-43A9-839F-288E8AE187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0"/>
            <a:ext cx="8497888" cy="840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lvl="1" defTabSz="914400" eaLnBrk="0" fontAlgn="base" hangingPunct="0">
              <a:spcAft>
                <a:spcPct val="0"/>
              </a:spcAft>
              <a:buClr>
                <a:srgbClr val="669999"/>
              </a:buClr>
              <a:buNone/>
            </a:pPr>
            <a:r>
              <a:rPr lang="en-US" altLang="sl-SI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OMEJUJOČA</a:t>
            </a:r>
            <a:r>
              <a:rPr lang="en-US" altLang="sl-SI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l-SI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PREPRIČANJA</a:t>
            </a:r>
            <a:r>
              <a:rPr lang="en-US" altLang="sl-SI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altLang="sl-SI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NAŠI</a:t>
            </a:r>
            <a:r>
              <a:rPr lang="en-US" altLang="sl-SI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sl-SI" sz="36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PRIGANJALCI</a:t>
            </a:r>
            <a:r>
              <a:rPr lang="en-US" altLang="sl-SI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sl-SI" altLang="sl-SI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it-IT" altLang="sl-SI" sz="3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sl-SI" altLang="sl-SI" sz="36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3600" dirty="0">
                <a:solidFill>
                  <a:srgbClr val="CC3300"/>
                </a:solidFill>
              </a:rPr>
              <a:t>Ustrezi mi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3600" dirty="0">
                <a:solidFill>
                  <a:srgbClr val="0000CC"/>
                </a:solidFill>
              </a:rPr>
              <a:t> Prilagajanje strankam.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3600" dirty="0">
                <a:solidFill>
                  <a:srgbClr val="0000CC"/>
                </a:solidFill>
              </a:rPr>
              <a:t> Nedoslednost.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3600" dirty="0">
                <a:solidFill>
                  <a:srgbClr val="0000CC"/>
                </a:solidFill>
              </a:rPr>
              <a:t> Premalo poglabljanja v naloge.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3600" dirty="0">
                <a:solidFill>
                  <a:srgbClr val="0000CC"/>
                </a:solidFill>
              </a:rPr>
              <a:t> Težko reče "ne".</a:t>
            </a: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3600" dirty="0">
                <a:solidFill>
                  <a:srgbClr val="CC3300"/>
                </a:solidFill>
              </a:rPr>
              <a:t>Vaja: Naučite se reči ne s pomočjo vrnitvenega sporočila v obliki sendviča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3600" dirty="0">
              <a:solidFill>
                <a:srgbClr val="330066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36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48483" name="Rectangle 1">
            <a:extLst>
              <a:ext uri="{FF2B5EF4-FFF2-40B4-BE49-F238E27FC236}">
                <a16:creationId xmlns:a16="http://schemas.microsoft.com/office/drawing/2014/main" id="{44D8A72B-C669-4E1A-81DD-27673C67CC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689B9118-7CB1-45DF-A42D-854BD4C51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7583" y="1747458"/>
            <a:ext cx="3422301" cy="28835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1">
            <a:extLst>
              <a:ext uri="{FF2B5EF4-FFF2-40B4-BE49-F238E27FC236}">
                <a16:creationId xmlns:a16="http://schemas.microsoft.com/office/drawing/2014/main" id="{0FF3A12F-EB65-4300-8C20-6A213FEB22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666751"/>
            <a:ext cx="6119812" cy="614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3600">
                <a:solidFill>
                  <a:srgbClr val="0000FF"/>
                </a:solidFill>
              </a:rPr>
              <a:t>ČUSTVENI VAMPIRJI 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1800">
              <a:solidFill>
                <a:srgbClr val="3333FF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400">
                <a:solidFill>
                  <a:srgbClr val="0000CC"/>
                </a:solidFill>
              </a:rPr>
              <a:t>Kako se ubraniti pred tatovi energije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400" b="1">
                <a:solidFill>
                  <a:srgbClr val="0000CC"/>
                </a:solidFill>
              </a:rPr>
              <a:t>ameriški psiholog Albert J. Bernstein -  </a:t>
            </a:r>
            <a:r>
              <a:rPr lang="sl-SI" altLang="sl-SI" sz="2400" b="1" i="1">
                <a:solidFill>
                  <a:srgbClr val="0000CC"/>
                </a:solidFill>
              </a:rPr>
              <a:t>Čustveni vampirji</a:t>
            </a:r>
            <a:r>
              <a:rPr lang="sl-SI" altLang="sl-SI" sz="2400" b="1">
                <a:solidFill>
                  <a:srgbClr val="0000CC"/>
                </a:solidFill>
              </a:rPr>
              <a:t>, ki je izšla tudi v slovenskem prevodu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400">
                <a:solidFill>
                  <a:srgbClr val="FF0000"/>
                </a:solidFill>
              </a:rPr>
              <a:t>Ali bo po moje – ali pa pojdi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400">
              <a:solidFill>
                <a:srgbClr val="0000CC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400">
                <a:solidFill>
                  <a:srgbClr val="0000CC"/>
                </a:solidFill>
              </a:rPr>
              <a:t> </a:t>
            </a:r>
            <a:r>
              <a:rPr lang="sl-SI" altLang="sl-SI" sz="2400" b="1">
                <a:solidFill>
                  <a:srgbClr val="0000CC"/>
                </a:solidFill>
              </a:rPr>
              <a:t>Vso svojo </a:t>
            </a:r>
            <a:r>
              <a:rPr lang="sl-SI" altLang="sl-SI" sz="2400">
                <a:solidFill>
                  <a:srgbClr val="FF0000"/>
                </a:solidFill>
              </a:rPr>
              <a:t>energijo usmerijo v spreminjanje okolice </a:t>
            </a:r>
            <a:r>
              <a:rPr lang="sl-SI" altLang="sl-SI" sz="2400" b="1">
                <a:solidFill>
                  <a:srgbClr val="0000CC"/>
                </a:solidFill>
              </a:rPr>
              <a:t>–  to jim ne uspe vedno,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400" b="1">
                <a:solidFill>
                  <a:srgbClr val="0000CC"/>
                </a:solidFill>
              </a:rPr>
              <a:t>energijo preusmerijo </a:t>
            </a:r>
            <a:r>
              <a:rPr lang="sl-SI" altLang="sl-SI" sz="2400">
                <a:solidFill>
                  <a:srgbClr val="FF0000"/>
                </a:solidFill>
              </a:rPr>
              <a:t>v prelaganje krivde in odgovornosti na okolico</a:t>
            </a:r>
            <a:r>
              <a:rPr lang="sl-SI" altLang="sl-SI" sz="2400" b="1">
                <a:solidFill>
                  <a:srgbClr val="0000CC"/>
                </a:solidFill>
              </a:rPr>
              <a:t>, usodo ali neustrezne okoliščine.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400">
                <a:solidFill>
                  <a:srgbClr val="FF0000"/>
                </a:solidFill>
              </a:rPr>
              <a:t>Iz slabih izkušenj se ne naučijo ničesar.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400" b="1">
              <a:solidFill>
                <a:srgbClr val="0000FF"/>
              </a:solidFill>
            </a:endParaRPr>
          </a:p>
        </p:txBody>
      </p:sp>
      <p:sp>
        <p:nvSpPr>
          <p:cNvPr id="149507" name="Rectangle 1">
            <a:extLst>
              <a:ext uri="{FF2B5EF4-FFF2-40B4-BE49-F238E27FC236}">
                <a16:creationId xmlns:a16="http://schemas.microsoft.com/office/drawing/2014/main" id="{4A7672AB-F12F-4AA1-B38B-6D2C593176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b="1">
              <a:solidFill>
                <a:srgbClr val="0000FF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1200" b="1">
                <a:solidFill>
                  <a:srgbClr val="0000FF"/>
                </a:solidFill>
              </a:rPr>
              <a:t>.</a:t>
            </a:r>
            <a:r>
              <a:rPr lang="sl-SI" altLang="sl-SI" sz="1800" b="1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1800" b="1">
              <a:solidFill>
                <a:srgbClr val="000000"/>
              </a:solidFill>
            </a:endParaRPr>
          </a:p>
        </p:txBody>
      </p:sp>
      <p:pic>
        <p:nvPicPr>
          <p:cNvPr id="149508" name="Picture 2">
            <a:extLst>
              <a:ext uri="{FF2B5EF4-FFF2-40B4-BE49-F238E27FC236}">
                <a16:creationId xmlns:a16="http://schemas.microsoft.com/office/drawing/2014/main" id="{1456B9A7-3D6A-48B9-889E-441A4B17E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80963"/>
            <a:ext cx="2286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1">
            <a:extLst>
              <a:ext uri="{FF2B5EF4-FFF2-40B4-BE49-F238E27FC236}">
                <a16:creationId xmlns:a16="http://schemas.microsoft.com/office/drawing/2014/main" id="{7FE40344-CE2B-4770-B90D-0E8FCCBD9D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476251"/>
            <a:ext cx="7345363" cy="51398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3600">
                <a:solidFill>
                  <a:srgbClr val="0000FF"/>
                </a:solidFill>
              </a:rPr>
              <a:t>ČUSTVENI VAMPIRJI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400">
              <a:solidFill>
                <a:srgbClr val="FF0000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800">
                <a:solidFill>
                  <a:srgbClr val="FF0000"/>
                </a:solidFill>
              </a:rPr>
              <a:t>Zaščita: včasih je bolje zbežati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400" b="1">
              <a:solidFill>
                <a:prstClr val="black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400">
                <a:solidFill>
                  <a:srgbClr val="FF0000"/>
                </a:solidFill>
              </a:rPr>
              <a:t>Čustvene vampirje je nemogoče nasititi.</a:t>
            </a:r>
            <a:r>
              <a:rPr lang="sl-SI" altLang="sl-SI" sz="2400">
                <a:solidFill>
                  <a:srgbClr val="0000CC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400">
              <a:solidFill>
                <a:srgbClr val="0000CC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400">
                <a:solidFill>
                  <a:srgbClr val="0000CC"/>
                </a:solidFill>
              </a:rPr>
              <a:t>Čustveni vampirji so izkušeni hipnotizerji.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400">
              <a:solidFill>
                <a:srgbClr val="0000CC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400">
                <a:solidFill>
                  <a:srgbClr val="0000CC"/>
                </a:solidFill>
              </a:rPr>
              <a:t>Edini način, kako se lahko čustveni vampirji česa naučijo, je, </a:t>
            </a:r>
            <a:r>
              <a:rPr lang="sl-SI" altLang="sl-SI" sz="2400">
                <a:solidFill>
                  <a:srgbClr val="FF0000"/>
                </a:solidFill>
              </a:rPr>
              <a:t>da se soočijo s posledicami svojih dejanj.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400">
              <a:solidFill>
                <a:srgbClr val="0000CC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2400">
                <a:solidFill>
                  <a:srgbClr val="0000CC"/>
                </a:solidFill>
              </a:rPr>
              <a:t>Če želite pri njih kaj doseči, morate vedno paziti kaj, kdaj in kako nekaj rečete. </a:t>
            </a:r>
          </a:p>
        </p:txBody>
      </p:sp>
      <p:sp>
        <p:nvSpPr>
          <p:cNvPr id="150531" name="Rectangle 1">
            <a:extLst>
              <a:ext uri="{FF2B5EF4-FFF2-40B4-BE49-F238E27FC236}">
                <a16:creationId xmlns:a16="http://schemas.microsoft.com/office/drawing/2014/main" id="{CEC5EE12-A96C-4480-A45C-EDD9EE85AD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2000" b="1">
              <a:solidFill>
                <a:srgbClr val="0000FF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r>
              <a:rPr lang="sl-SI" altLang="sl-SI" sz="1200" b="1">
                <a:solidFill>
                  <a:srgbClr val="0000FF"/>
                </a:solidFill>
              </a:rPr>
              <a:t>.</a:t>
            </a:r>
            <a:r>
              <a:rPr lang="sl-SI" altLang="sl-SI" sz="1800" b="1">
                <a:solidFill>
                  <a:srgbClr val="000000"/>
                </a:solidFill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None/>
            </a:pPr>
            <a:endParaRPr lang="sl-SI" altLang="sl-SI" sz="1800" b="1">
              <a:solidFill>
                <a:srgbClr val="000000"/>
              </a:solidFill>
            </a:endParaRPr>
          </a:p>
        </p:txBody>
      </p:sp>
      <p:pic>
        <p:nvPicPr>
          <p:cNvPr id="150532" name="Picture 1">
            <a:extLst>
              <a:ext uri="{FF2B5EF4-FFF2-40B4-BE49-F238E27FC236}">
                <a16:creationId xmlns:a16="http://schemas.microsoft.com/office/drawing/2014/main" id="{F386E2A3-883C-4416-9827-1359438AE5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3113" y="19050"/>
            <a:ext cx="2108200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">
            <a:extLst>
              <a:ext uri="{FF2B5EF4-FFF2-40B4-BE49-F238E27FC236}">
                <a16:creationId xmlns:a16="http://schemas.microsoft.com/office/drawing/2014/main" id="{6DAF3DA2-F360-47ED-81B4-80D52BC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844676"/>
            <a:ext cx="7561263" cy="4894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ZAKAJ REČI NE? 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36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Poveš svoje stališče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Zaščitiš sebe pred nasiljem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Postaviš meje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Jasna pravila odnosa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Meje dajo varnost 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Samospoštovanje – da te ne izkoriščajo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Da drugi sam naredi, neha z…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Da drugi prevzame odgovornost</a:t>
            </a:r>
          </a:p>
          <a:p>
            <a:pPr marL="342900" indent="-3429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defRPr/>
            </a:pPr>
            <a:r>
              <a:rPr lang="sl-SI" altLang="sl-SI" sz="2400" dirty="0">
                <a:solidFill>
                  <a:srgbClr val="0000FF"/>
                </a:solidFill>
                <a:latin typeface="Arial" panose="020B0604020202020204" pitchFamily="34" charset="0"/>
              </a:rPr>
              <a:t>…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24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51555" name="Rectangle 1">
            <a:extLst>
              <a:ext uri="{FF2B5EF4-FFF2-40B4-BE49-F238E27FC236}">
                <a16:creationId xmlns:a16="http://schemas.microsoft.com/office/drawing/2014/main" id="{1E7AA4EA-90AD-4DC5-8007-CD42A75704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1556" name="Slika 1">
            <a:extLst>
              <a:ext uri="{FF2B5EF4-FFF2-40B4-BE49-F238E27FC236}">
                <a16:creationId xmlns:a16="http://schemas.microsoft.com/office/drawing/2014/main" id="{A485C343-5C8A-44AE-8994-63FF8D9B0D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75" y="423863"/>
            <a:ext cx="150495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">
            <a:extLst>
              <a:ext uri="{FF2B5EF4-FFF2-40B4-BE49-F238E27FC236}">
                <a16:creationId xmlns:a16="http://schemas.microsoft.com/office/drawing/2014/main" id="{C407BD58-97F6-43BC-A241-9B646DD2C5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1412875"/>
            <a:ext cx="684212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KAKO REČI NE?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1800">
              <a:solidFill>
                <a:srgbClr val="3333FF"/>
              </a:solidFill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CC"/>
                </a:solidFill>
              </a:rPr>
              <a:t>Kako reči ne - </a:t>
            </a:r>
            <a:r>
              <a:rPr lang="nb-NO" altLang="sl-SI" sz="2400">
                <a:solidFill>
                  <a:srgbClr val="0000CC"/>
                </a:solidFill>
              </a:rPr>
              <a:t>VRNITVENO SPOROČILO</a:t>
            </a:r>
            <a:r>
              <a:rPr lang="sl-SI" altLang="sl-SI" sz="2400">
                <a:solidFill>
                  <a:srgbClr val="0000CC"/>
                </a:solidFill>
              </a:rPr>
              <a:t> v obliki sendviča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2579" name="Rectangle 1">
            <a:extLst>
              <a:ext uri="{FF2B5EF4-FFF2-40B4-BE49-F238E27FC236}">
                <a16:creationId xmlns:a16="http://schemas.microsoft.com/office/drawing/2014/main" id="{19933327-126A-4CEF-9761-C1C1D4DCE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2580" name="Picture 4">
            <a:extLst>
              <a:ext uri="{FF2B5EF4-FFF2-40B4-BE49-F238E27FC236}">
                <a16:creationId xmlns:a16="http://schemas.microsoft.com/office/drawing/2014/main" id="{3D4DEF34-6293-4FEA-9D5F-A9EC6ACB3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644901"/>
            <a:ext cx="3141662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1">
            <a:extLst>
              <a:ext uri="{FF2B5EF4-FFF2-40B4-BE49-F238E27FC236}">
                <a16:creationId xmlns:a16="http://schemas.microsoft.com/office/drawing/2014/main" id="{87A6863A-7378-42CA-AF5E-23D80F7C8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8064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N  L  P</a:t>
            </a:r>
            <a:endParaRPr lang="sl-SI" altLang="sl-SI" sz="36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3603" name="Rectangle 1">
            <a:extLst>
              <a:ext uri="{FF2B5EF4-FFF2-40B4-BE49-F238E27FC236}">
                <a16:creationId xmlns:a16="http://schemas.microsoft.com/office/drawing/2014/main" id="{EA9813C7-387C-46BF-855F-D0E78F5B5A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04" name="Rectangle 1">
            <a:extLst>
              <a:ext uri="{FF2B5EF4-FFF2-40B4-BE49-F238E27FC236}">
                <a16:creationId xmlns:a16="http://schemas.microsoft.com/office/drawing/2014/main" id="{08A0AA26-7A45-427C-870D-3ACAC9D52A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66989" y="1484314"/>
            <a:ext cx="705802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lvl="1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</a:rPr>
              <a:t>Nasproti priganjalcev imamo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</a:rPr>
              <a:t>spodbujevalce  - motivatorje</a:t>
            </a:r>
          </a:p>
          <a:p>
            <a:pPr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3333FF"/>
              </a:solidFill>
              <a:latin typeface="Arial" panose="020B0604020202020204" pitchFamily="34" charset="0"/>
            </a:endParaRPr>
          </a:p>
          <a:p>
            <a:pPr lvl="1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3333FF"/>
                </a:solidFill>
                <a:latin typeface="Arial" panose="020B0604020202020204" pitchFamily="34" charset="0"/>
              </a:rPr>
              <a:t>Bodimo pozorni na njihove znake spodbujanja in motiviranja</a:t>
            </a:r>
          </a:p>
        </p:txBody>
      </p:sp>
      <p:pic>
        <p:nvPicPr>
          <p:cNvPr id="153605" name="Picture 5">
            <a:extLst>
              <a:ext uri="{FF2B5EF4-FFF2-40B4-BE49-F238E27FC236}">
                <a16:creationId xmlns:a16="http://schemas.microsoft.com/office/drawing/2014/main" id="{FE7A604D-858B-461D-B0D8-A3A4699CB1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206875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1">
            <a:extLst>
              <a:ext uri="{FF2B5EF4-FFF2-40B4-BE49-F238E27FC236}">
                <a16:creationId xmlns:a16="http://schemas.microsoft.com/office/drawing/2014/main" id="{BECC25EC-07B5-4F22-B72C-C2FFCD93B2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4"/>
            <a:ext cx="8064500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dirty="0">
                <a:solidFill>
                  <a:srgbClr val="0000FF"/>
                </a:solidFill>
                <a:latin typeface="Arial" panose="020B0604020202020204" pitchFamily="34" charset="0"/>
              </a:rPr>
              <a:t>KOLIKO ČESA V ŽIVLJENJU (V RAZMISLEK)?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600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800" b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800" b="0" dirty="0">
                <a:solidFill>
                  <a:srgbClr val="0000CC"/>
                </a:solidFill>
                <a:latin typeface="Arial" panose="020B0604020202020204" pitchFamily="34" charset="0"/>
              </a:rPr>
              <a:t>Kozarec poln vode – </a:t>
            </a:r>
            <a:r>
              <a:rPr lang="sl-SI" altLang="sl-SI" sz="2800" b="0" dirty="0">
                <a:solidFill>
                  <a:srgbClr val="FF0000"/>
                </a:solidFill>
                <a:latin typeface="Arial" panose="020B0604020202020204" pitchFamily="34" charset="0"/>
              </a:rPr>
              <a:t>prispodoba človek pod stresom</a:t>
            </a:r>
            <a:r>
              <a:rPr lang="sl-SI" altLang="sl-SI" sz="2800" b="0" dirty="0">
                <a:solidFill>
                  <a:srgbClr val="0000CC"/>
                </a:solidFill>
                <a:latin typeface="Arial" panose="020B0604020202020204" pitchFamily="34" charset="0"/>
              </a:rPr>
              <a:t>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800" b="0" dirty="0">
                <a:solidFill>
                  <a:srgbClr val="0000CC"/>
                </a:solidFill>
                <a:latin typeface="Arial" panose="020B0604020202020204" pitchFamily="34" charset="0"/>
              </a:rPr>
              <a:t>Prava teža kozarca sploh ni pomembna.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800" b="0" dirty="0">
                <a:solidFill>
                  <a:srgbClr val="FF0000"/>
                </a:solidFill>
                <a:latin typeface="Arial" panose="020B0604020202020204" pitchFamily="34" charset="0"/>
              </a:rPr>
              <a:t>Odvisna je od tega, kako dolgo ga držim.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800" b="0" dirty="0">
                <a:solidFill>
                  <a:srgbClr val="0000CC"/>
                </a:solidFill>
                <a:latin typeface="Arial" panose="020B0604020202020204" pitchFamily="34" charset="0"/>
              </a:rPr>
              <a:t>Le minuto – ni težav.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800" b="0" dirty="0">
                <a:solidFill>
                  <a:srgbClr val="0000CC"/>
                </a:solidFill>
                <a:latin typeface="Arial" panose="020B0604020202020204" pitchFamily="34" charset="0"/>
              </a:rPr>
              <a:t>En dan - roka bo otrpnila in ohromela.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800" b="0" dirty="0">
                <a:solidFill>
                  <a:srgbClr val="FF0000"/>
                </a:solidFill>
                <a:latin typeface="Arial" panose="020B0604020202020204" pitchFamily="34" charset="0"/>
              </a:rPr>
              <a:t>Uravnovešenost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6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4627" name="Rectangle 1">
            <a:extLst>
              <a:ext uri="{FF2B5EF4-FFF2-40B4-BE49-F238E27FC236}">
                <a16:creationId xmlns:a16="http://schemas.microsoft.com/office/drawing/2014/main" id="{3FB913C8-1AE8-4AC6-98CF-F0148460B5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4628" name="Picture 2">
            <a:extLst>
              <a:ext uri="{FF2B5EF4-FFF2-40B4-BE49-F238E27FC236}">
                <a16:creationId xmlns:a16="http://schemas.microsoft.com/office/drawing/2014/main" id="{2142D466-D4F1-4E7A-96C0-81D1DC99C7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5275" y="1993900"/>
            <a:ext cx="2165350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1">
            <a:extLst>
              <a:ext uri="{FF2B5EF4-FFF2-40B4-BE49-F238E27FC236}">
                <a16:creationId xmlns:a16="http://schemas.microsoft.com/office/drawing/2014/main" id="{DC548C29-1F1D-42C6-B4C7-7020A2DF8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4"/>
            <a:ext cx="80645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FF0000"/>
                </a:solidFill>
                <a:latin typeface="Arial" panose="020B0604020202020204" pitchFamily="34" charset="0"/>
              </a:rPr>
              <a:t>KOLIKO ČESA V ŽIVLJENJU? </a:t>
            </a:r>
            <a:endParaRPr lang="sl-SI" altLang="sl-SI" sz="36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b="0" u="sng">
                <a:solidFill>
                  <a:srgbClr val="0000FF"/>
                </a:solidFill>
                <a:latin typeface="Arial" panose="020B0604020202020204" pitchFamily="34" charset="0"/>
              </a:rPr>
              <a:t>Skrbi</a:t>
            </a:r>
            <a:r>
              <a:rPr lang="sl-SI" altLang="sl-SI" sz="36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sl-SI" altLang="sl-SI" sz="3600" b="0">
                <a:solidFill>
                  <a:srgbClr val="0000CC"/>
                </a:solidFill>
                <a:latin typeface="Arial" panose="020B0604020202020204" pitchFamily="34" charset="0"/>
              </a:rPr>
              <a:t>podobno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b="0">
                <a:solidFill>
                  <a:srgbClr val="0000CC"/>
                </a:solidFill>
                <a:latin typeface="Arial" panose="020B0604020202020204" pitchFamily="34" charset="0"/>
              </a:rPr>
              <a:t>Če bomo o njih premišljevali ves dan, bomo otrdeli, nesposobni kaj ukreniti. </a:t>
            </a:r>
            <a:r>
              <a:rPr lang="sl-SI" altLang="sl-SI" sz="3600" b="0" u="sng">
                <a:solidFill>
                  <a:srgbClr val="FF0000"/>
                </a:solidFill>
                <a:latin typeface="Arial" panose="020B0604020202020204" pitchFamily="34" charset="0"/>
              </a:rPr>
              <a:t>Rešitev: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b="0">
                <a:solidFill>
                  <a:srgbClr val="0000CC"/>
                </a:solidFill>
                <a:latin typeface="Arial" panose="020B0604020202020204" pitchFamily="34" charset="0"/>
              </a:rPr>
              <a:t>Kozarec odložite na mizo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 b="0">
                <a:solidFill>
                  <a:srgbClr val="0000CC"/>
                </a:solidFill>
                <a:latin typeface="Arial" panose="020B0604020202020204" pitchFamily="34" charset="0"/>
              </a:rPr>
              <a:t>Težave - jih skušajmo rešiti čim prej, kajti čim dlje bomo z rešitvijo odlašali, tem večje bodo in bolj nas bodo bremenile, čeprav se same po sebi ne bodo povečevale.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6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5651" name="Rectangle 1">
            <a:extLst>
              <a:ext uri="{FF2B5EF4-FFF2-40B4-BE49-F238E27FC236}">
                <a16:creationId xmlns:a16="http://schemas.microsoft.com/office/drawing/2014/main" id="{BBAD5905-9FBC-4E00-B18C-FCD8CDA980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5652" name="Picture 2">
            <a:extLst>
              <a:ext uri="{FF2B5EF4-FFF2-40B4-BE49-F238E27FC236}">
                <a16:creationId xmlns:a16="http://schemas.microsoft.com/office/drawing/2014/main" id="{1B07FBFF-1F72-4486-8548-569EBE1EA1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688" y="2827339"/>
            <a:ext cx="19431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5653" name="Picture 6" descr="https://encrypted-tbn2.gstatic.com/images?q=tbn:ANd9GcSCR8ixyJQwv8DpL_ztxgO_MrwKins4m0vf8S95mfM66tFdP1ol_ee_Ng">
            <a:hlinkClick r:id="rId3"/>
            <a:extLst>
              <a:ext uri="{FF2B5EF4-FFF2-40B4-BE49-F238E27FC236}">
                <a16:creationId xmlns:a16="http://schemas.microsoft.com/office/drawing/2014/main" id="{EE23A94F-7A9C-4204-8B51-D86107B14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8463" y="188913"/>
            <a:ext cx="10795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>
            <a:extLst>
              <a:ext uri="{FF2B5EF4-FFF2-40B4-BE49-F238E27FC236}">
                <a16:creationId xmlns:a16="http://schemas.microsoft.com/office/drawing/2014/main" id="{876BCFF0-6608-4BAD-AD86-DA718149D9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 sz="4000"/>
              <a:t>I n e r c i j a</a:t>
            </a:r>
          </a:p>
        </p:txBody>
      </p:sp>
      <p:sp>
        <p:nvSpPr>
          <p:cNvPr id="125955" name="Rectangle 3">
            <a:extLst>
              <a:ext uri="{FF2B5EF4-FFF2-40B4-BE49-F238E27FC236}">
                <a16:creationId xmlns:a16="http://schemas.microsoft.com/office/drawing/2014/main" id="{90399FBE-734B-4B55-9385-14C82A5596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9" y="1125538"/>
            <a:ext cx="6624637" cy="5732462"/>
          </a:xfrm>
        </p:spPr>
        <p:txBody>
          <a:bodyPr/>
          <a:lstStyle/>
          <a:p>
            <a:pPr eaLnBrk="1" hangingPunct="1"/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Četrta ovira: Inercija – </a:t>
            </a:r>
            <a:r>
              <a:rPr lang="sl-SI" altLang="sl-SI" sz="2400" b="0">
                <a:latin typeface="Arial" panose="020B0604020202020204" pitchFamily="34" charset="0"/>
                <a:cs typeface="Arial" panose="020B0604020202020204" pitchFamily="34" charset="0"/>
              </a:rPr>
              <a:t>Ljudje vprašajo: »Kaj je narobe z načinom, ki ga uporabljamo sedaj?«</a:t>
            </a:r>
          </a:p>
          <a:p>
            <a:pPr eaLnBrk="1" hangingPunct="1"/>
            <a:r>
              <a:rPr lang="sl-SI" altLang="sl-SI" sz="24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Posameznik ali organizacija,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 se upira spremembam, se v bistvu upira naravi</a:t>
            </a:r>
            <a:r>
              <a:rPr lang="sl-SI" altLang="sl-SI" sz="2400" b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v kateri se vse spreminja.</a:t>
            </a:r>
            <a:r>
              <a:rPr lang="sl-SI" altLang="sl-SI" sz="2400" b="0">
                <a:latin typeface="Arial" panose="020B0604020202020204" pitchFamily="34" charset="0"/>
                <a:cs typeface="Arial" panose="020B0604020202020204" pitchFamily="34" charset="0"/>
              </a:rPr>
              <a:t> Tisti, ki se obotavlja, je pogubljen, saj zaostaja za časom v katerem živi.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Rešitev: </a:t>
            </a:r>
            <a:r>
              <a:rPr lang="sl-SI" altLang="sl-SI" sz="2400" b="0">
                <a:latin typeface="Arial" panose="020B0604020202020204" pitchFamily="34" charset="0"/>
                <a:cs typeface="Arial" panose="020B0604020202020204" pitchFamily="34" charset="0"/>
              </a:rPr>
              <a:t>Uporaba novih informacij, ki jih vodijo brezčasne resnice, zahteva neprestano gibanje in se upira stagnaciji. Pri tem je energija, kot gonilno sredstvo proti inerciji izjemnega pomena. </a:t>
            </a: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Preprosto pravilo za uspeh: vztrajajte in naredite, kar ste si zastavili</a:t>
            </a:r>
            <a:endParaRPr lang="en-US" altLang="sl-SI"/>
          </a:p>
          <a:p>
            <a:pPr eaLnBrk="1" hangingPunct="1"/>
            <a:endParaRPr lang="en-US" altLang="sl-SI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125956" name="Picture 2">
            <a:extLst>
              <a:ext uri="{FF2B5EF4-FFF2-40B4-BE49-F238E27FC236}">
                <a16:creationId xmlns:a16="http://schemas.microsoft.com/office/drawing/2014/main" id="{2EE31D25-6D73-4591-8902-29D0423678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9" y="188914"/>
            <a:ext cx="345305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1">
            <a:extLst>
              <a:ext uri="{FF2B5EF4-FFF2-40B4-BE49-F238E27FC236}">
                <a16:creationId xmlns:a16="http://schemas.microsoft.com/office/drawing/2014/main" id="{891AEB94-0AB0-40FB-A1CC-EA1C594367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836614"/>
            <a:ext cx="7632700" cy="57610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3600" b="1" dirty="0">
                <a:solidFill>
                  <a:srgbClr val="0000FF"/>
                </a:solidFill>
                <a:latin typeface="Arial" charset="0"/>
              </a:rPr>
              <a:t>VREDNOTE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0000CC"/>
              </a:solidFill>
              <a:latin typeface="Times New Roman" pitchFamily="18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dirty="0">
              <a:solidFill>
                <a:srgbClr val="000000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Vrednote so </a:t>
            </a:r>
            <a:r>
              <a:rPr lang="sl-SI" sz="2400" dirty="0">
                <a:solidFill>
                  <a:srgbClr val="FF0000"/>
                </a:solidFill>
                <a:latin typeface="Arial" charset="0"/>
              </a:rPr>
              <a:t>"gonila" 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v življenju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Za to, kar nam je pomembno, smo pripravljeni dati ves svoj čas, denar in energijo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. 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Vrednote si oblikujemo </a:t>
            </a: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v svojem okolju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: družina, šola, družba 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… 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dirty="0">
                <a:solidFill>
                  <a:srgbClr val="0000CC"/>
                </a:solidFill>
                <a:latin typeface="Arial" charset="0"/>
              </a:rPr>
              <a:t>Vrednote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 se 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nanašajo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na</a:t>
            </a:r>
            <a:r>
              <a:rPr lang="en-US" sz="2400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sl-SI" sz="2400" dirty="0">
                <a:solidFill>
                  <a:srgbClr val="0000CC"/>
                </a:solidFill>
                <a:latin typeface="Arial" charset="0"/>
              </a:rPr>
              <a:t>naslednja področja</a:t>
            </a:r>
            <a:r>
              <a:rPr lang="en-US" sz="2400" b="1" dirty="0">
                <a:solidFill>
                  <a:srgbClr val="0000FF"/>
                </a:solidFill>
                <a:latin typeface="Arial" charset="0"/>
              </a:rPr>
              <a:t>: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sl-SI" sz="2400" b="1" dirty="0">
                <a:solidFill>
                  <a:srgbClr val="FF0000"/>
                </a:solidFill>
                <a:latin typeface="Arial" charset="0"/>
              </a:rPr>
              <a:t>jaz, ti (odnosi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) in </a:t>
            </a:r>
            <a:r>
              <a:rPr lang="sl-SI" sz="2400" b="1" dirty="0">
                <a:solidFill>
                  <a:srgbClr val="FF0000"/>
                </a:solidFill>
                <a:latin typeface="Arial" charset="0"/>
              </a:rPr>
              <a:t>stvari (načela</a:t>
            </a:r>
            <a:r>
              <a:rPr lang="en-US" sz="2400" b="1" dirty="0">
                <a:solidFill>
                  <a:srgbClr val="FF0000"/>
                </a:solidFill>
                <a:latin typeface="Arial" charset="0"/>
              </a:rPr>
              <a:t>).</a:t>
            </a:r>
            <a:endParaRPr lang="sl-SI" sz="2400" b="1" dirty="0">
              <a:solidFill>
                <a:srgbClr val="FF0000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0000CC"/>
                </a:solidFill>
                <a:latin typeface="Arial" charset="0"/>
              </a:rPr>
              <a:t> </a:t>
            </a:r>
            <a:endParaRPr lang="sl-SI" sz="2400" dirty="0">
              <a:solidFill>
                <a:srgbClr val="0000CC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0000CC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33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56675" name="Rectangle 1">
            <a:extLst>
              <a:ext uri="{FF2B5EF4-FFF2-40B4-BE49-F238E27FC236}">
                <a16:creationId xmlns:a16="http://schemas.microsoft.com/office/drawing/2014/main" id="{60C140CE-CCD7-4413-BFD5-10B2A8000E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6676" name="Picture 14">
            <a:extLst>
              <a:ext uri="{FF2B5EF4-FFF2-40B4-BE49-F238E27FC236}">
                <a16:creationId xmlns:a16="http://schemas.microsoft.com/office/drawing/2014/main" id="{FF478212-B2A0-405E-B654-1427E59612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6" y="5013325"/>
            <a:ext cx="460851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1">
            <a:extLst>
              <a:ext uri="{FF2B5EF4-FFF2-40B4-BE49-F238E27FC236}">
                <a16:creationId xmlns:a16="http://schemas.microsoft.com/office/drawing/2014/main" id="{9DDDA4EB-D534-49BE-9328-CBBF527A6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836613"/>
            <a:ext cx="7632700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VREDNOTE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180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b="0">
                <a:solidFill>
                  <a:srgbClr val="0000FF"/>
                </a:solidFill>
                <a:latin typeface="Arial" panose="020B0604020202020204" pitchFamily="34" charset="0"/>
              </a:rPr>
              <a:t>Ta tri področja ustvarijo naslednjo piramido: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1800">
                <a:solidFill>
                  <a:srgbClr val="0000CC"/>
                </a:solidFill>
              </a:rPr>
              <a:t> </a:t>
            </a: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57699" name="Rectangle 1">
            <a:extLst>
              <a:ext uri="{FF2B5EF4-FFF2-40B4-BE49-F238E27FC236}">
                <a16:creationId xmlns:a16="http://schemas.microsoft.com/office/drawing/2014/main" id="{7E90A0AE-1A29-428E-93B1-838F63C34F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57700" name="Picture 4">
            <a:extLst>
              <a:ext uri="{FF2B5EF4-FFF2-40B4-BE49-F238E27FC236}">
                <a16:creationId xmlns:a16="http://schemas.microsoft.com/office/drawing/2014/main" id="{836C590A-C4BA-42C8-8E25-6F0711236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4" y="2425700"/>
            <a:ext cx="5260975" cy="200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1">
            <a:extLst>
              <a:ext uri="{FF2B5EF4-FFF2-40B4-BE49-F238E27FC236}">
                <a16:creationId xmlns:a16="http://schemas.microsoft.com/office/drawing/2014/main" id="{23CB5CD4-A112-4245-B494-F20F0D4EDE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40013" y="836614"/>
            <a:ext cx="7632700" cy="550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VREDNOTE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pl-PL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>
                <a:solidFill>
                  <a:srgbClr val="0000CC"/>
                </a:solidFill>
                <a:latin typeface="Arial" panose="020B0604020202020204" pitchFamily="34" charset="0"/>
              </a:rPr>
              <a:t>HIERARHIJA VREDNOT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a) Napišite deset (10) vrednot, ki jih imate pri delu ali  v privatnem življenju.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b) Izberite 5 vrednot, ki so za vas osrednjega pomena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	1.	_______________________________________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	2.	_______________________________________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	3.	_______________________________________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	4.	_______________________________________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	5.	_______________________________________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000" b="0">
                <a:solidFill>
                  <a:srgbClr val="0000CC"/>
                </a:solidFill>
                <a:latin typeface="Arial" panose="020B0604020202020204" pitchFamily="34" charset="0"/>
              </a:rPr>
              <a:t>c) Preverite hierarhijo vrednot na naslednji način:</a:t>
            </a:r>
            <a:endParaRPr lang="sl-SI" altLang="sl-SI" sz="20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1">
            <a:extLst>
              <a:ext uri="{FF2B5EF4-FFF2-40B4-BE49-F238E27FC236}">
                <a16:creationId xmlns:a16="http://schemas.microsoft.com/office/drawing/2014/main" id="{F3BC00E0-9188-4FB9-8171-EB7B15D28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6" y="836613"/>
            <a:ext cx="8785225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FF"/>
                </a:solidFill>
                <a:latin typeface="Arial" panose="020B0604020202020204" pitchFamily="34" charset="0"/>
              </a:rPr>
              <a:t>CILJI IN VREDNOTE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b="0">
              <a:solidFill>
                <a:srgbClr val="0000CC"/>
              </a:solidFill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sl-SI" sz="1800">
                <a:solidFill>
                  <a:srgbClr val="0000CC"/>
                </a:solidFill>
                <a:latin typeface="Arial" panose="020B0604020202020204" pitchFamily="34" charset="0"/>
              </a:rPr>
              <a:t>a) 	</a:t>
            </a: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Izberite 4 cilje in jih zapišite v obliki kratkih stavkov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sl-SI" sz="1800" b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sl-SI" sz="1800" b="0">
                <a:solidFill>
                  <a:srgbClr val="0000CC"/>
                </a:solidFill>
                <a:latin typeface="Arial" panose="020B0604020202020204" pitchFamily="34" charset="0"/>
              </a:rPr>
              <a:t>	</a:t>
            </a:r>
            <a:r>
              <a:rPr lang="en-US" altLang="sl-SI" sz="1800" b="0">
                <a:solidFill>
                  <a:srgbClr val="0000CC"/>
                </a:solidFill>
                <a:latin typeface="Arial" panose="020B0604020202020204" pitchFamily="34" charset="0"/>
              </a:rPr>
              <a:t>1.  ___________________________________________________________________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1800" b="0">
                <a:solidFill>
                  <a:srgbClr val="0000CC"/>
                </a:solidFill>
                <a:latin typeface="Arial" panose="020B0604020202020204" pitchFamily="34" charset="0"/>
              </a:rPr>
              <a:t>	2.  ___________________________________________________________________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1800" b="0">
                <a:solidFill>
                  <a:srgbClr val="0000CC"/>
                </a:solidFill>
                <a:latin typeface="Arial" panose="020B0604020202020204" pitchFamily="34" charset="0"/>
              </a:rPr>
              <a:t>	3.  ___________________________________________________________________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1800" b="0">
                <a:solidFill>
                  <a:srgbClr val="0000CC"/>
                </a:solidFill>
                <a:latin typeface="Arial" panose="020B0604020202020204" pitchFamily="34" charset="0"/>
              </a:rPr>
              <a:t>	4.  ___________________________________________________________________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sp>
        <p:nvSpPr>
          <p:cNvPr id="161795" name="Rectangle 1">
            <a:extLst>
              <a:ext uri="{FF2B5EF4-FFF2-40B4-BE49-F238E27FC236}">
                <a16:creationId xmlns:a16="http://schemas.microsoft.com/office/drawing/2014/main" id="{A65E1421-3CA0-4146-8A2F-E030F6E954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2">
            <a:extLst>
              <a:ext uri="{FF2B5EF4-FFF2-40B4-BE49-F238E27FC236}">
                <a16:creationId xmlns:a16="http://schemas.microsoft.com/office/drawing/2014/main" id="{4A90F385-836E-40A5-AADA-46C9ECD9D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19288" y="620713"/>
            <a:ext cx="6985000" cy="5903912"/>
          </a:xfrm>
        </p:spPr>
        <p:txBody>
          <a:bodyPr/>
          <a:lstStyle/>
          <a:p>
            <a:pPr algn="ctr" eaLnBrk="1" hangingPunct="1"/>
            <a:br>
              <a:rPr lang="sl-SI" altLang="sl-SI"/>
            </a:br>
            <a:r>
              <a:rPr lang="sl-SI" altLang="sl-SI" sz="3200">
                <a:latin typeface="Arial" panose="020B0604020202020204" pitchFamily="34" charset="0"/>
                <a:cs typeface="Arial" panose="020B0604020202020204" pitchFamily="34" charset="0"/>
              </a:rPr>
              <a:t>Česar se bojimo pri realizaciji cilja?</a:t>
            </a:r>
            <a:br>
              <a:rPr lang="sl-SI" altLang="sl-SI" sz="32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Da časovno ne bodo zmogli (</a:t>
            </a:r>
            <a:r>
              <a:rPr lang="sl-SI" altLang="sl-SI" sz="2400" u="sng">
                <a:latin typeface="Arial" panose="020B0604020202020204" pitchFamily="34" charset="0"/>
                <a:cs typeface="Arial" panose="020B0604020202020204" pitchFamily="34" charset="0"/>
              </a:rPr>
              <a:t>priprava načrtov</a:t>
            </a: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: dnevnega, tedenskega, mesečnega, letnega, študijski načrt)</a:t>
            </a:r>
            <a:b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Postopnost v naravi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in “Metoda rezanje salame, ali metoda rezin”</a:t>
            </a:r>
            <a:b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Strah pred ocenjevanjem: samopodoba, kakovost</a:t>
            </a:r>
            <a:b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 u="sng">
                <a:latin typeface="Arial" panose="020B0604020202020204" pitchFamily="34" charset="0"/>
                <a:cs typeface="Arial" panose="020B0604020202020204" pitchFamily="34" charset="0"/>
              </a:rPr>
              <a:t>Proaktivno delovanje (Ustvarjam, torej sem – Dokler prispevam, do takrat živim)</a:t>
            </a:r>
            <a:b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Obvladovanje emocij (negativna čustva)</a:t>
            </a:r>
            <a:b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Spodbujanje k pozitivni življenjski drži in etičnosti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(vizualizacija)</a:t>
            </a:r>
            <a:b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sl-SI" altLang="sl-SI" sz="1800"/>
            </a:br>
            <a:br>
              <a:rPr lang="sl-SI" altLang="sl-SI" sz="1800"/>
            </a:br>
            <a:endParaRPr lang="en-GB" altLang="sl-SI" sz="1800"/>
          </a:p>
        </p:txBody>
      </p:sp>
      <p:pic>
        <p:nvPicPr>
          <p:cNvPr id="162819" name="Picture 2" descr="http://www.e-vitamin.si/zdrava-hrana/jabolko.jpg">
            <a:extLst>
              <a:ext uri="{FF2B5EF4-FFF2-40B4-BE49-F238E27FC236}">
                <a16:creationId xmlns:a16="http://schemas.microsoft.com/office/drawing/2014/main" id="{A7CA7124-EB3D-4716-9317-3459B6443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600" y="120650"/>
            <a:ext cx="1695450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1">
            <a:extLst>
              <a:ext uri="{FF2B5EF4-FFF2-40B4-BE49-F238E27FC236}">
                <a16:creationId xmlns:a16="http://schemas.microsoft.com/office/drawing/2014/main" id="{068224A7-4413-4F00-BBDA-C5182B757FD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1" y="115888"/>
            <a:ext cx="8208963" cy="68818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36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Vztrajnost</a:t>
            </a: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33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Proti koncu, ko se nam ne da ali</a:t>
            </a:r>
            <a:b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ko teče zadnja minuta proti cilju,</a:t>
            </a:r>
            <a:b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a energija pojenja …</a:t>
            </a:r>
            <a:b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sl-SI" altLang="sl-SI" sz="2000" kern="0" dirty="0">
                <a:solidFill>
                  <a:srgbClr val="0000CC"/>
                </a:solidFill>
                <a:latin typeface="Times New Roman"/>
              </a:rPr>
              <a:t> </a:t>
            </a:r>
            <a:br>
              <a:rPr lang="sl-SI" altLang="sl-SI" sz="2000" kern="0" dirty="0">
                <a:solidFill>
                  <a:srgbClr val="0000CC"/>
                </a:solidFill>
                <a:latin typeface="Times New Roman"/>
              </a:rPr>
            </a:br>
            <a:endParaRPr lang="sl-SI" altLang="sl-SI" sz="2400" b="1" kern="0" dirty="0">
              <a:solidFill>
                <a:srgbClr val="0000CC"/>
              </a:solidFill>
              <a:latin typeface="Arial" panose="020B0604020202020204" pitchFamily="34" charset="0"/>
              <a:cs typeface="Arial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  <a:t>Kadar se zdi, da je ni reči, ki bi pomagala, grem in opazujem kamnoseka, </a:t>
            </a:r>
            <a:br>
              <a:rPr lang="en-US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sl-SI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  <a:t>ki lahko tudi stokrat udari po svoji skali, ne da bi se pokazala najmanjša poč.</a:t>
            </a:r>
            <a:br>
              <a:rPr lang="en-US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sl-SI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  <a:t>A pod sto prvim udarcem se bo preklala na pol, in vem, da tega ni storil ta udarec – ampak tudi vsi prejšnji.</a:t>
            </a:r>
            <a:br>
              <a:rPr lang="en-US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</a:br>
            <a:r>
              <a:rPr lang="sl-SI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  <a:t>Neznani avtor</a:t>
            </a:r>
            <a:br>
              <a:rPr lang="sl-SI" altLang="sl-SI" sz="2400" b="1" i="1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</a:br>
            <a:br>
              <a:rPr lang="sl-SI" altLang="sl-SI" sz="2400" b="1" kern="0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</a:br>
            <a:endParaRPr lang="sl-SI" altLang="sl-SI" b="1" dirty="0">
              <a:solidFill>
                <a:srgbClr val="0000FF"/>
              </a:solidFill>
              <a:latin typeface="Arial" charset="0"/>
            </a:endParaRPr>
          </a:p>
          <a:p>
            <a:pPr defTabSz="9144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itchFamily="2" charset="2"/>
              <a:buChar char="l"/>
              <a:defRPr/>
            </a:pPr>
            <a:endParaRPr lang="sl-SI" altLang="sl-SI" b="1" dirty="0">
              <a:solidFill>
                <a:srgbClr val="330066"/>
              </a:solidFill>
              <a:latin typeface="Times New Roman" pitchFamily="18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FF"/>
              </a:solidFill>
              <a:latin typeface="Arial" charset="0"/>
            </a:endParaRPr>
          </a:p>
        </p:txBody>
      </p:sp>
      <p:sp>
        <p:nvSpPr>
          <p:cNvPr id="164867" name="Rectangle 1">
            <a:extLst>
              <a:ext uri="{FF2B5EF4-FFF2-40B4-BE49-F238E27FC236}">
                <a16:creationId xmlns:a16="http://schemas.microsoft.com/office/drawing/2014/main" id="{D8C3FEE7-38D2-45BD-967C-1547677AA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4868" name="Picture 2">
            <a:extLst>
              <a:ext uri="{FF2B5EF4-FFF2-40B4-BE49-F238E27FC236}">
                <a16:creationId xmlns:a16="http://schemas.microsoft.com/office/drawing/2014/main" id="{FC8FEEFF-A100-47B7-9C2F-CCE9A8957A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6950" y="30163"/>
            <a:ext cx="1835150" cy="2597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1">
            <a:extLst>
              <a:ext uri="{FF2B5EF4-FFF2-40B4-BE49-F238E27FC236}">
                <a16:creationId xmlns:a16="http://schemas.microsoft.com/office/drawing/2014/main" id="{BEEFB66A-ED1A-4109-B026-4A0D0066A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63750" y="692150"/>
            <a:ext cx="8064500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60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3200">
                <a:solidFill>
                  <a:srgbClr val="0000CC"/>
                </a:solidFill>
              </a:rPr>
              <a:t>WALT DISNEY STRATEGIJA KREATIVNOSTI</a:t>
            </a:r>
            <a:endParaRPr lang="sl-SI" altLang="sl-SI" sz="320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nb-NO" altLang="sl-SI" sz="2400">
                <a:solidFill>
                  <a:srgbClr val="0000CC"/>
                </a:solidFill>
              </a:rPr>
              <a:t>S</a:t>
            </a:r>
            <a:r>
              <a:rPr lang="sl-SI" altLang="sl-SI" sz="2400">
                <a:solidFill>
                  <a:srgbClr val="0000CC"/>
                </a:solidFill>
              </a:rPr>
              <a:t> </a:t>
            </a:r>
            <a:r>
              <a:rPr lang="nb-NO" altLang="sl-SI" sz="2400">
                <a:solidFill>
                  <a:srgbClr val="0000CC"/>
                </a:solidFill>
              </a:rPr>
              <a:t>trategija kreativnosti in fiziologija</a:t>
            </a:r>
            <a:endParaRPr lang="sl-SI" altLang="sl-SI" sz="240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</a:rPr>
              <a:t> </a:t>
            </a:r>
            <a:r>
              <a:rPr lang="nb-NO" altLang="sl-SI" sz="2400">
                <a:solidFill>
                  <a:srgbClr val="0000CC"/>
                </a:solidFill>
              </a:rPr>
              <a:t>Kreativen ciklus za oceno načrta</a:t>
            </a:r>
            <a:endParaRPr lang="sl-SI" altLang="sl-SI" sz="240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r>
              <a:rPr lang="sl-SI" altLang="sl-SI" sz="2400">
                <a:solidFill>
                  <a:srgbClr val="0000CC"/>
                </a:solidFill>
              </a:rPr>
              <a:t> </a:t>
            </a:r>
            <a:r>
              <a:rPr lang="nb-NO" altLang="sl-SI" sz="2400">
                <a:solidFill>
                  <a:srgbClr val="0000CC"/>
                </a:solidFill>
              </a:rPr>
              <a:t>Načrtovanje po W. Disney strategiji </a:t>
            </a:r>
            <a:endParaRPr lang="sl-SI" altLang="sl-SI" sz="240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240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>
                <a:solidFill>
                  <a:srgbClr val="0000CC"/>
                </a:solidFill>
              </a:rPr>
              <a:t>Uči se tako, kot da boš živel večno!</a:t>
            </a:r>
            <a:endParaRPr lang="sl-SI" altLang="sl-SI" sz="24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5891" name="Rectangle 1">
            <a:extLst>
              <a:ext uri="{FF2B5EF4-FFF2-40B4-BE49-F238E27FC236}">
                <a16:creationId xmlns:a16="http://schemas.microsoft.com/office/drawing/2014/main" id="{84DC47C6-4355-4BB6-A1CC-404041A60E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5892" name="Picture 4">
            <a:extLst>
              <a:ext uri="{FF2B5EF4-FFF2-40B4-BE49-F238E27FC236}">
                <a16:creationId xmlns:a16="http://schemas.microsoft.com/office/drawing/2014/main" id="{A51EBF5F-9B71-4DC6-84C6-260BC0B72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808038"/>
            <a:ext cx="1828800" cy="249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1">
            <a:extLst>
              <a:ext uri="{FF2B5EF4-FFF2-40B4-BE49-F238E27FC236}">
                <a16:creationId xmlns:a16="http://schemas.microsoft.com/office/drawing/2014/main" id="{18CF1D3D-764D-49C1-B97E-0FC03158F0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836613"/>
            <a:ext cx="7921625" cy="624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3600" dirty="0">
                <a:solidFill>
                  <a:srgbClr val="0000CC"/>
                </a:solidFill>
              </a:rPr>
              <a:t>WALT DISNEY STRATEGIJA KREATIVNOSTI</a:t>
            </a:r>
            <a:endParaRPr lang="sl-SI" altLang="sl-SI" sz="3600" dirty="0">
              <a:solidFill>
                <a:srgbClr val="0000CC"/>
              </a:solidFill>
            </a:endParaRPr>
          </a:p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2400" dirty="0">
                <a:solidFill>
                  <a:srgbClr val="0000CC"/>
                </a:solidFill>
              </a:rPr>
              <a:t>Načrtovanje po W. Disney strategiji </a:t>
            </a:r>
            <a:endParaRPr lang="sl-SI" altLang="sl-SI" sz="24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4. KORAKI: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endParaRPr lang="sl-SI" altLang="sl-SI" sz="2400" dirty="0">
              <a:solidFill>
                <a:srgbClr val="0000CC"/>
              </a:solidFill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1. SANJAČ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2. REALIST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3. ANALITIK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sl-SI" altLang="sl-SI" sz="2400" dirty="0">
                <a:solidFill>
                  <a:srgbClr val="0000CC"/>
                </a:solidFill>
              </a:rPr>
              <a:t>4. SANJAČ/USTVARJALEC</a:t>
            </a: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</a:pPr>
            <a:endParaRPr lang="sl-SI" altLang="sl-SI" sz="1800" dirty="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6915" name="Rectangle 1">
            <a:extLst>
              <a:ext uri="{FF2B5EF4-FFF2-40B4-BE49-F238E27FC236}">
                <a16:creationId xmlns:a16="http://schemas.microsoft.com/office/drawing/2014/main" id="{74666C91-4E90-40AB-85F1-34C3D21E51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EF96F183-69F9-46C8-A028-FE0973FF8B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4167" y="2751866"/>
            <a:ext cx="3690736" cy="2639117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1">
            <a:extLst>
              <a:ext uri="{FF2B5EF4-FFF2-40B4-BE49-F238E27FC236}">
                <a16:creationId xmlns:a16="http://schemas.microsoft.com/office/drawing/2014/main" id="{B2D5AEF1-99E7-4B70-A48F-F5DD9F1D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260351"/>
            <a:ext cx="8497888" cy="6278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36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CC"/>
                </a:solidFill>
                <a:latin typeface="Arial" panose="020B0604020202020204" pitchFamily="34" charset="0"/>
              </a:rPr>
              <a:t>DISNEY STRATEGIJA REATIVNOSTI - 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KREATIVNI CILKUS ZA NAČRTOVANJE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b="0">
                <a:solidFill>
                  <a:srgbClr val="0000CC"/>
                </a:solidFill>
                <a:latin typeface="Arial" panose="020B0604020202020204" pitchFamily="34" charset="0"/>
              </a:rPr>
              <a:t>I.	</a:t>
            </a: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SANJAČ (DREAMER)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	- vizionar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	- vidi "Big Picture"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	- verjame, da je vse mogoče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II.	REALIST (REALIST)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	- dejanja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	- koraki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	- deluje "kot da bi" ("As if") cilj bilo mogoče uresničiti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III.	KRITIK (CRITIC)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	- logika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	- ugotavlja, kaj manjka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	- sprašuje "kaj če" ("what if") se problemi pojavijo </a:t>
            </a:r>
            <a:endParaRPr lang="sl-SI" altLang="sl-SI" sz="1800">
              <a:solidFill>
                <a:srgbClr val="0000CC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67939" name="Rectangle 1">
            <a:extLst>
              <a:ext uri="{FF2B5EF4-FFF2-40B4-BE49-F238E27FC236}">
                <a16:creationId xmlns:a16="http://schemas.microsoft.com/office/drawing/2014/main" id="{26FDAD38-E91D-45F9-BA04-77F8F84623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67940" name="Picture 2">
            <a:extLst>
              <a:ext uri="{FF2B5EF4-FFF2-40B4-BE49-F238E27FC236}">
                <a16:creationId xmlns:a16="http://schemas.microsoft.com/office/drawing/2014/main" id="{32FD4AC8-5F16-4E47-AF73-2C2DA59C52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263" y="2338389"/>
            <a:ext cx="29337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1">
            <a:extLst>
              <a:ext uri="{FF2B5EF4-FFF2-40B4-BE49-F238E27FC236}">
                <a16:creationId xmlns:a16="http://schemas.microsoft.com/office/drawing/2014/main" id="{A4055423-C075-4A1D-8448-7843877105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8963" name="Pravokotnik 2">
            <a:extLst>
              <a:ext uri="{FF2B5EF4-FFF2-40B4-BE49-F238E27FC236}">
                <a16:creationId xmlns:a16="http://schemas.microsoft.com/office/drawing/2014/main" id="{D0CAD179-4222-432E-8EC1-9A8773886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15889"/>
            <a:ext cx="8351837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DISNEY </a:t>
            </a:r>
            <a:r>
              <a:rPr lang="it-IT" altLang="sl-SI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STRATEGIJA</a:t>
            </a:r>
            <a:r>
              <a:rPr lang="it-IT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 - </a:t>
            </a:r>
            <a:r>
              <a:rPr lang="it-IT" altLang="sl-SI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KREATIVNI</a:t>
            </a:r>
            <a:r>
              <a:rPr lang="it-IT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it-IT" altLang="sl-SI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CIKLUS</a:t>
            </a:r>
            <a:r>
              <a:rPr lang="it-IT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 ZA </a:t>
            </a:r>
            <a:r>
              <a:rPr lang="it-IT" altLang="sl-SI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OCENO</a:t>
            </a:r>
            <a:r>
              <a:rPr lang="it-IT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 </a:t>
            </a:r>
            <a:r>
              <a:rPr lang="it-IT" altLang="sl-SI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NAČRTA</a:t>
            </a:r>
            <a:endParaRPr lang="sl-SI" altLang="sl-SI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it-IT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I.	</a:t>
            </a: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SANJAČ (</a:t>
            </a:r>
            <a:r>
              <a:rPr lang="sl-SI" altLang="sl-SI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DREAMER</a:t>
            </a: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	"ŽELIM" faza ("</a:t>
            </a:r>
            <a:r>
              <a:rPr lang="sl-SI" altLang="sl-SI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WANT</a:t>
            </a: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 TO")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	določi natančen cilj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	ugotovi koristnost načrta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II.	REALIST (REALIST)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	"KAKO" faza ("HOW TO")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	poskrbeti, da je napredek merljiv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	določi časovni okvir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	poskrbi, da obstaja ustrezna oseba ali skupina, ki lahko načrt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              uresniči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III.	KRITIK (</a:t>
            </a:r>
            <a:r>
              <a:rPr lang="sl-SI" altLang="sl-SI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CRITIC</a:t>
            </a: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	"MOŽNOST ZA" faza ("</a:t>
            </a:r>
            <a:r>
              <a:rPr lang="sl-SI" altLang="sl-SI" sz="1800" dirty="0" err="1">
                <a:solidFill>
                  <a:srgbClr val="0000CC"/>
                </a:solidFill>
                <a:latin typeface="Arial" panose="020B0604020202020204" pitchFamily="34" charset="0"/>
              </a:rPr>
              <a:t>CHANCE</a:t>
            </a: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 TO")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	določi kontekst, v katerem se lahko načrt uspešno izpelje in v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              katerem bi to  bilo težavno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	preveri, če je načrt "ekološko" sprejemljiv in tudi če ni, poskrbi, da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dirty="0">
                <a:solidFill>
                  <a:srgbClr val="0000CC"/>
                </a:solidFill>
                <a:latin typeface="Arial" panose="020B0604020202020204" pitchFamily="34" charset="0"/>
              </a:rPr>
              <a:t>              se obdržijo pozitivni učinki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FBDA3BD-81F8-442E-9B36-E98CBE8031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9784" y="836584"/>
            <a:ext cx="3912042" cy="2359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FE77D9F6-45E8-4AAF-AEFD-E74E8A72F036}"/>
              </a:ext>
            </a:extLst>
          </p:cNvPr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122238"/>
            <a:ext cx="6059488" cy="1295400"/>
          </a:xfrm>
        </p:spPr>
        <p:txBody>
          <a:bodyPr/>
          <a:lstStyle/>
          <a:p>
            <a:pPr algn="ctr" eaLnBrk="1" hangingPunct="1"/>
            <a:r>
              <a:rPr lang="sl-SI" altLang="sl-SI"/>
              <a:t>Agilna miselnost - </a:t>
            </a:r>
            <a:br>
              <a:rPr lang="sl-SI" altLang="sl-SI"/>
            </a:br>
            <a:r>
              <a:rPr lang="sl-SI" altLang="sl-SI"/>
              <a:t>biti dober in postati boljši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948F87E9-40AA-409F-B820-08C80A29013D}"/>
              </a:ext>
            </a:extLst>
          </p:cNvPr>
          <p:cNvSpPr>
            <a:spLocks noGrp="1" noChangeArrowheads="1"/>
          </p:cNvSpPr>
          <p:nvPr>
            <p:ph type="body" idx="4294967295"/>
          </p:nvPr>
        </p:nvSpPr>
        <p:spPr>
          <a:xfrm>
            <a:off x="1774825" y="1557338"/>
            <a:ext cx="6408738" cy="4608512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Agilna miselnost </a:t>
            </a: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– osredotočenje na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pridobivanje </a:t>
            </a: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novega znanja in veščin </a:t>
            </a:r>
            <a:r>
              <a:rPr lang="sl-SI" altLang="sl-SI" sz="2400" u="sng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Agilni ljudje so prepričani, da lahko svoje talente in sposobnosti z učenjem, vztrajnostjo in  strastjo vedno razvijajo in dopolnjujejo.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l-SI" altLang="sl-SI" sz="2400" u="sng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Fiksna miselnost </a:t>
            </a: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– biti dober – osredotočeni na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razkazovanje znanja in sposobnosti </a:t>
            </a:r>
            <a:r>
              <a:rPr lang="sl-SI" altLang="sl-SI" sz="2400">
                <a:latin typeface="Arial" panose="020B0604020202020204" pitchFamily="34" charset="0"/>
                <a:cs typeface="Arial" panose="020B0604020202020204" pitchFamily="34" charset="0"/>
              </a:rPr>
              <a:t>– omeji njihov uspeh (prepričani so, da so jim talenti in sposobnosti položeni v zibelko). 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r>
              <a:rPr lang="sl-SI" altLang="sl-SI" sz="2400" u="sng">
                <a:latin typeface="Arial" panose="020B0604020202020204" pitchFamily="34" charset="0"/>
                <a:cs typeface="Arial" panose="020B0604020202020204" pitchFamily="34" charset="0"/>
              </a:rPr>
              <a:t>Izpustijo pomembne priložnosti za učenje in razvoj.</a:t>
            </a:r>
          </a:p>
          <a:p>
            <a:pPr algn="ctr" eaLnBrk="1" hangingPunct="1">
              <a:buFont typeface="Wingdings" panose="05000000000000000000" pitchFamily="2" charset="2"/>
              <a:buNone/>
            </a:pPr>
            <a:endParaRPr lang="sl-SI" altLang="sl-SI" sz="2000" u="sng"/>
          </a:p>
        </p:txBody>
      </p:sp>
      <p:pic>
        <p:nvPicPr>
          <p:cNvPr id="128004" name="Picture 2" descr="https://encrypted-tbn3.google.com/images?q=tbn:ANd9GcSBGa4v6TeHq0GZpNna6LclSHbCVBRTa62DCUHb6CdwUsOgofWK7g">
            <a:extLst>
              <a:ext uri="{FF2B5EF4-FFF2-40B4-BE49-F238E27FC236}">
                <a16:creationId xmlns:a16="http://schemas.microsoft.com/office/drawing/2014/main" id="{0970DFD0-6B82-418D-96D4-01897D5FA3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7662" y="188914"/>
            <a:ext cx="3768617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1">
            <a:extLst>
              <a:ext uri="{FF2B5EF4-FFF2-40B4-BE49-F238E27FC236}">
                <a16:creationId xmlns:a16="http://schemas.microsoft.com/office/drawing/2014/main" id="{B0DD5B87-A88E-4AC5-8D70-1F7E76C59E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9987" name="Pravokotnik 1">
            <a:extLst>
              <a:ext uri="{FF2B5EF4-FFF2-40B4-BE49-F238E27FC236}">
                <a16:creationId xmlns:a16="http://schemas.microsoft.com/office/drawing/2014/main" id="{1F1610B3-64C3-4221-BC38-D7F55EEC2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95550" y="1052514"/>
            <a:ext cx="7488238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de-DE" altLang="sl-SI" sz="2800">
                <a:solidFill>
                  <a:srgbClr val="0000CC"/>
                </a:solidFill>
                <a:latin typeface="Arial" panose="020B0604020202020204" pitchFamily="34" charset="0"/>
              </a:rPr>
              <a:t>DISNEY STRATEGIJA - FIZIOLOGIJA</a:t>
            </a:r>
            <a:endParaRPr lang="sl-SI" altLang="sl-SI" sz="28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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SANJAČ   (DREAMER)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- glava navzgor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- oči navzgor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- drža "simetrična" in sproščena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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REALIST   (REALIST)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- glava in oči naravnost in malo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                 naprej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- drža "simetrična" in centrirana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  <a:sym typeface="Wingdings" panose="05000000000000000000" pitchFamily="2" charset="2"/>
              </a:rPr>
              <a:t>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KRITIK   (CRITIC)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- glava in oči navzdol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- drža "pod kotom"</a:t>
            </a: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98213ACC-8061-4D10-936B-2CE661DC42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6067" y="1704535"/>
            <a:ext cx="2627604" cy="32411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1">
            <a:extLst>
              <a:ext uri="{FF2B5EF4-FFF2-40B4-BE49-F238E27FC236}">
                <a16:creationId xmlns:a16="http://schemas.microsoft.com/office/drawing/2014/main" id="{E8CD7983-A2AF-4484-AA98-FCE8A9167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id="{5FFA1A57-DE78-4314-AA17-CE5B8C2DC2E4}"/>
              </a:ext>
            </a:extLst>
          </p:cNvPr>
          <p:cNvSpPr/>
          <p:nvPr/>
        </p:nvSpPr>
        <p:spPr>
          <a:xfrm>
            <a:off x="2208214" y="620713"/>
            <a:ext cx="7991475" cy="60944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3600" b="1" dirty="0">
                <a:solidFill>
                  <a:srgbClr val="FF0000"/>
                </a:solidFill>
                <a:latin typeface="Arial" charset="0"/>
              </a:rPr>
              <a:t>ZAZNAVNI POLOŽAJI – SWISH METODA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ODKRIVANJE NAJLJUBŠEGA ZAZNAVNEGA POLOŽAJA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b="1" i="1" dirty="0">
                <a:solidFill>
                  <a:srgbClr val="0000CC"/>
                </a:solidFill>
                <a:latin typeface="Arial" charset="0"/>
              </a:rPr>
              <a:t>1.	</a:t>
            </a:r>
            <a:r>
              <a:rPr lang="sl-SI" sz="2400" b="1" i="1" dirty="0">
                <a:solidFill>
                  <a:srgbClr val="FF0000"/>
                </a:solidFill>
                <a:latin typeface="Arial" charset="0"/>
              </a:rPr>
              <a:t>Spomni se nekega določenega dogodka, ko si začutil moč (K+)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400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a)	Ali vidiš ta dogodek skozi svoje oči?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        Ali vidiš ta dogodek na filmu, v katerem tudi ti nastopaš kot  igralec?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b="1" i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i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1012" name="Picture 3">
            <a:extLst>
              <a:ext uri="{FF2B5EF4-FFF2-40B4-BE49-F238E27FC236}">
                <a16:creationId xmlns:a16="http://schemas.microsoft.com/office/drawing/2014/main" id="{61B3EC16-6C54-4AE1-9830-C25C004926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363" y="5335589"/>
            <a:ext cx="2398712" cy="137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1">
            <a:extLst>
              <a:ext uri="{FF2B5EF4-FFF2-40B4-BE49-F238E27FC236}">
                <a16:creationId xmlns:a16="http://schemas.microsoft.com/office/drawing/2014/main" id="{0F2C3D61-16F8-47AE-94AB-6540CDB14D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8115" name="Pravokotnik 2">
            <a:extLst>
              <a:ext uri="{FF2B5EF4-FFF2-40B4-BE49-F238E27FC236}">
                <a16:creationId xmlns:a16="http://schemas.microsoft.com/office/drawing/2014/main" id="{680ABAC9-2286-43DD-A6E8-AA7612AD6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0475" y="1196975"/>
            <a:ext cx="7272338" cy="32321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b="1" dirty="0">
                <a:solidFill>
                  <a:srgbClr val="0000CC"/>
                </a:solidFill>
                <a:latin typeface="Arial" charset="0"/>
              </a:rPr>
              <a:t>2. </a:t>
            </a:r>
            <a:r>
              <a:rPr lang="sl-SI" altLang="sl-SI" sz="2400" b="1" dirty="0">
                <a:solidFill>
                  <a:srgbClr val="FF0000"/>
                </a:solidFill>
                <a:latin typeface="Arial" charset="0"/>
              </a:rPr>
              <a:t>Spomni se dogodka, ko si začutil užaljenost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2400" b="1" dirty="0">
                <a:solidFill>
                  <a:srgbClr val="FF0000"/>
                </a:solidFill>
                <a:latin typeface="Arial" charset="0"/>
              </a:rPr>
              <a:t>    (K-)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b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a)	Ali vidiš ta dogodek skozi svoje oči?</a:t>
            </a: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Tx/>
              <a:buAutoNum type="alphaLcParenR" startAt="2"/>
              <a:defRPr/>
            </a:pPr>
            <a:r>
              <a:rPr lang="sl-SI" sz="2400" b="1" i="1" dirty="0">
                <a:solidFill>
                  <a:srgbClr val="0000CC"/>
                </a:solidFill>
                <a:latin typeface="Arial" charset="0"/>
              </a:rPr>
              <a:t>        Ali vidiš ta dogodek na filmu, v katerem tudi ti nastopaš kot  igralec?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400" b="1" dirty="0">
              <a:solidFill>
                <a:srgbClr val="0000CC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b="1" dirty="0">
              <a:solidFill>
                <a:srgbClr val="000000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b="1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72036" name="Picture 1">
            <a:extLst>
              <a:ext uri="{FF2B5EF4-FFF2-40B4-BE49-F238E27FC236}">
                <a16:creationId xmlns:a16="http://schemas.microsoft.com/office/drawing/2014/main" id="{36FCB2E7-4CFF-424E-921F-8E30580E8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138" y="3933826"/>
            <a:ext cx="3352800" cy="218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1">
            <a:extLst>
              <a:ext uri="{FF2B5EF4-FFF2-40B4-BE49-F238E27FC236}">
                <a16:creationId xmlns:a16="http://schemas.microsoft.com/office/drawing/2014/main" id="{B387EA9D-4449-41BB-8D1F-89D2992D2A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3059" name="Pravokotnik 1">
            <a:extLst>
              <a:ext uri="{FF2B5EF4-FFF2-40B4-BE49-F238E27FC236}">
                <a16:creationId xmlns:a16="http://schemas.microsoft.com/office/drawing/2014/main" id="{5FB3AC3B-7DAE-4797-9EE2-D029B008FB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836613"/>
            <a:ext cx="662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FF0000"/>
                </a:solidFill>
                <a:latin typeface="Arial" panose="020B0604020202020204" pitchFamily="34" charset="0"/>
              </a:rPr>
              <a:t>SWISH METODA - </a:t>
            </a:r>
            <a:r>
              <a:rPr lang="en-US" altLang="sl-SI" sz="3600">
                <a:solidFill>
                  <a:srgbClr val="FF0000"/>
                </a:solidFill>
                <a:latin typeface="Arial" panose="020B0604020202020204" pitchFamily="34" charset="0"/>
              </a:rPr>
              <a:t>VAJA</a:t>
            </a:r>
            <a:endParaRPr lang="sl-SI" altLang="sl-SI" sz="36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73060" name="Picture 2">
            <a:extLst>
              <a:ext uri="{FF2B5EF4-FFF2-40B4-BE49-F238E27FC236}">
                <a16:creationId xmlns:a16="http://schemas.microsoft.com/office/drawing/2014/main" id="{2DD41B3C-B916-4200-8535-12F5073E8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1226" y="1895475"/>
            <a:ext cx="52879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1">
            <a:extLst>
              <a:ext uri="{FF2B5EF4-FFF2-40B4-BE49-F238E27FC236}">
                <a16:creationId xmlns:a16="http://schemas.microsoft.com/office/drawing/2014/main" id="{A029B0D9-24C3-49B2-97CB-AFD9BECF9D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3" y="2565400"/>
            <a:ext cx="719931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083" name="Pravokotnik 1">
            <a:extLst>
              <a:ext uri="{FF2B5EF4-FFF2-40B4-BE49-F238E27FC236}">
                <a16:creationId xmlns:a16="http://schemas.microsoft.com/office/drawing/2014/main" id="{D6698CD7-B2F4-421E-84A6-14C706E5E8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2889" y="836613"/>
            <a:ext cx="6626225" cy="304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3600" b="0">
                <a:solidFill>
                  <a:srgbClr val="0000CC"/>
                </a:solidFill>
                <a:latin typeface="Arial" panose="020B0604020202020204" pitchFamily="34" charset="0"/>
              </a:rPr>
              <a:t>ZAZNAVNI  POLOŽAJI</a:t>
            </a:r>
            <a:r>
              <a:rPr lang="en-US" altLang="sl-SI" sz="3600">
                <a:solidFill>
                  <a:srgbClr val="0000CC"/>
                </a:solidFill>
                <a:latin typeface="Arial" panose="020B0604020202020204" pitchFamily="34" charset="0"/>
              </a:rPr>
              <a:t> - </a:t>
            </a:r>
            <a:r>
              <a:rPr lang="en-US" altLang="sl-SI" sz="3600">
                <a:solidFill>
                  <a:srgbClr val="FF0000"/>
                </a:solidFill>
                <a:latin typeface="Arial" panose="020B0604020202020204" pitchFamily="34" charset="0"/>
              </a:rPr>
              <a:t>VAJA</a:t>
            </a:r>
            <a:endParaRPr lang="sl-SI" altLang="sl-SI" sz="36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18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Vprašanja za lažje spremembo gledanja z različnih zornih kotov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</a:rPr>
              <a:t>Kako se je tista oseba takrat počutila - empatičnost</a:t>
            </a:r>
            <a:endParaRPr lang="sl-SI" altLang="sl-SI" sz="24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pic>
        <p:nvPicPr>
          <p:cNvPr id="174084" name="Picture 1">
            <a:extLst>
              <a:ext uri="{FF2B5EF4-FFF2-40B4-BE49-F238E27FC236}">
                <a16:creationId xmlns:a16="http://schemas.microsoft.com/office/drawing/2014/main" id="{2507206B-6501-4865-AAEE-1DCBA750C0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8438" y="4149725"/>
            <a:ext cx="3998912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1">
            <a:extLst>
              <a:ext uri="{FF2B5EF4-FFF2-40B4-BE49-F238E27FC236}">
                <a16:creationId xmlns:a16="http://schemas.microsoft.com/office/drawing/2014/main" id="{8A4DFA21-1BDC-4696-928A-D7B5637CD4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836613"/>
            <a:ext cx="7921625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>
                <a:solidFill>
                  <a:srgbClr val="0000CC"/>
                </a:solidFill>
              </a:rPr>
              <a:t> </a:t>
            </a:r>
            <a:endParaRPr lang="sl-SI" altLang="sl-SI" sz="18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3200">
                <a:solidFill>
                  <a:srgbClr val="0000CC"/>
                </a:solidFill>
                <a:latin typeface="Arial" panose="020B0604020202020204" pitchFamily="34" charset="0"/>
              </a:rPr>
              <a:t>SPREMEMBA OSEBNE ZGODOVINE</a:t>
            </a:r>
            <a:br>
              <a:rPr lang="pl-PL" altLang="sl-SI" sz="320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pl-PL" altLang="sl-SI" sz="3200">
                <a:solidFill>
                  <a:srgbClr val="0000CC"/>
                </a:solidFill>
                <a:latin typeface="Arial" panose="020B0604020202020204" pitchFamily="34" charset="0"/>
              </a:rPr>
              <a:t>(Change history)</a:t>
            </a:r>
            <a:endParaRPr lang="sl-SI" altLang="sl-SI" sz="32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1. </a:t>
            </a:r>
            <a:r>
              <a:rPr lang="pl-PL" altLang="sl-SI" sz="2400" b="0">
                <a:solidFill>
                  <a:srgbClr val="FF0000"/>
                </a:solidFill>
                <a:latin typeface="Arial" panose="020B0604020202020204" pitchFamily="34" charset="0"/>
              </a:rPr>
              <a:t>Vrni se v preteklost in ponovno doživi K- s pomočjo vira, ki prinaša K+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	Ali si zadovoljen/a s svojo "novo" zgodovino?</a:t>
            </a: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3. </a:t>
            </a: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	Korak v prihodnost (Future Pace)</a:t>
            </a: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	"</a:t>
            </a:r>
            <a:r>
              <a:rPr lang="pt-BR" altLang="sl-SI" sz="2400" b="0">
                <a:solidFill>
                  <a:srgbClr val="FF0000"/>
                </a:solidFill>
                <a:latin typeface="Arial" panose="020B0604020202020204" pitchFamily="34" charset="0"/>
              </a:rPr>
              <a:t>Predstavljaj si situacijo v prihodnosti</a:t>
            </a: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, ko ...</a:t>
            </a: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	 Ali bo novi vir</a:t>
            </a:r>
            <a:r>
              <a:rPr lang="sl-SI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 (znanje, izkušnje)</a:t>
            </a: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 pomagal, da boš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           </a:t>
            </a: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 reagiral ..."</a:t>
            </a: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175107" name="Rectangle 1">
            <a:extLst>
              <a:ext uri="{FF2B5EF4-FFF2-40B4-BE49-F238E27FC236}">
                <a16:creationId xmlns:a16="http://schemas.microsoft.com/office/drawing/2014/main" id="{0469FAD6-EBCD-4913-8ACC-994CE27FE0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5108" name="Picture 2">
            <a:extLst>
              <a:ext uri="{FF2B5EF4-FFF2-40B4-BE49-F238E27FC236}">
                <a16:creationId xmlns:a16="http://schemas.microsoft.com/office/drawing/2014/main" id="{35D19786-EF2D-4C53-AF18-382A8B745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125" y="1"/>
            <a:ext cx="1601788" cy="14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1">
            <a:extLst>
              <a:ext uri="{FF2B5EF4-FFF2-40B4-BE49-F238E27FC236}">
                <a16:creationId xmlns:a16="http://schemas.microsoft.com/office/drawing/2014/main" id="{8FD79601-7A8D-41A9-AEF4-74D7DDBAB1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341438"/>
            <a:ext cx="8497888" cy="221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</a:rPr>
              <a:t>KORAK V PRIHODNOST (Future Pace)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 - 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Ko se boš naslednjič znašel v situaciji, ki bi lahko sprožila isto navado,  kaj boš storil? Kako boš  videl?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en-US" altLang="sl-SI" sz="24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i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6131" name="Rectangle 1">
            <a:extLst>
              <a:ext uri="{FF2B5EF4-FFF2-40B4-BE49-F238E27FC236}">
                <a16:creationId xmlns:a16="http://schemas.microsoft.com/office/drawing/2014/main" id="{69E6E738-25D6-45CC-90B7-9AFEED0808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1089" y="549276"/>
            <a:ext cx="80660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3600">
                <a:solidFill>
                  <a:srgbClr val="0000CC"/>
                </a:solidFill>
                <a:latin typeface="Arial" panose="020B0604020202020204" pitchFamily="34" charset="0"/>
              </a:rPr>
              <a:t>SWISH </a:t>
            </a:r>
            <a:endParaRPr lang="sl-SI" altLang="sl-SI" sz="360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  <p:pic>
        <p:nvPicPr>
          <p:cNvPr id="176132" name="Picture 2">
            <a:extLst>
              <a:ext uri="{FF2B5EF4-FFF2-40B4-BE49-F238E27FC236}">
                <a16:creationId xmlns:a16="http://schemas.microsoft.com/office/drawing/2014/main" id="{4F50DE1C-0A56-448F-9D83-06F3491E6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74" y="3164619"/>
            <a:ext cx="4834393" cy="2909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1">
            <a:extLst>
              <a:ext uri="{FF2B5EF4-FFF2-40B4-BE49-F238E27FC236}">
                <a16:creationId xmlns:a16="http://schemas.microsoft.com/office/drawing/2014/main" id="{E8FA821F-83DA-4822-A72C-5CD0F9227B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1" y="639763"/>
            <a:ext cx="8353425" cy="621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>
                <a:solidFill>
                  <a:srgbClr val="0000CC"/>
                </a:solidFill>
              </a:rPr>
              <a:t> </a:t>
            </a:r>
            <a:endParaRPr lang="sl-SI" altLang="sl-SI" sz="1800">
              <a:solidFill>
                <a:srgbClr val="330066"/>
              </a:solidFill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180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pl-PL" altLang="sl-SI" sz="3200">
                <a:solidFill>
                  <a:srgbClr val="0000CC"/>
                </a:solidFill>
                <a:latin typeface="Arial" panose="020B0604020202020204" pitchFamily="34" charset="0"/>
              </a:rPr>
              <a:t>SPREMEMBA OSEBNE ZGODOVINE</a:t>
            </a:r>
          </a:p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br>
              <a:rPr lang="pl-PL" altLang="sl-SI" sz="1800">
                <a:solidFill>
                  <a:srgbClr val="0000CC"/>
                </a:solidFill>
                <a:latin typeface="Arial" panose="020B0604020202020204" pitchFamily="34" charset="0"/>
              </a:rPr>
            </a:br>
            <a:r>
              <a:rPr lang="pl-PL" altLang="sl-SI" sz="2400">
                <a:solidFill>
                  <a:srgbClr val="FF0000"/>
                </a:solidFill>
                <a:latin typeface="Arial" panose="020B0604020202020204" pitchFamily="34" charset="0"/>
              </a:rPr>
              <a:t>(Change history)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0.	Dober stik (Rapport)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1.	Izberi negativno situacijo (K-)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2.	Povezano z VAKOG-om in </a:t>
            </a:r>
            <a:r>
              <a:rPr lang="pl-PL" altLang="sl-SI" sz="2400" u="sng">
                <a:solidFill>
                  <a:srgbClr val="FF0000"/>
                </a:solidFill>
                <a:latin typeface="Arial" panose="020B0604020202020204" pitchFamily="34" charset="0"/>
              </a:rPr>
              <a:t>acosiirano zasidraj </a:t>
            </a: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K-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				SEPARATOR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3.	Poišči vir 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	</a:t>
            </a:r>
            <a:r>
              <a:rPr lang="pl-PL" altLang="sl-SI" sz="2400">
                <a:solidFill>
                  <a:srgbClr val="0000CC"/>
                </a:solidFill>
                <a:latin typeface="Arial" panose="020B0604020202020204" pitchFamily="34" charset="0"/>
              </a:rPr>
              <a:t>"Kaj zdaj veš, znaš, kar bi lahko uporabil v takratni situaciji?   </a:t>
            </a: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>
                <a:solidFill>
                  <a:srgbClr val="0000CC"/>
                </a:solidFill>
                <a:latin typeface="Arial" panose="020B0604020202020204" pitchFamily="34" charset="0"/>
              </a:rPr>
              <a:t>	 Kaj bi takrat potreboval, da bi se drugače (pozitivno) počutil?"</a:t>
            </a: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	 </a:t>
            </a:r>
            <a:r>
              <a:rPr lang="pl-PL" altLang="sl-SI" sz="2400">
                <a:solidFill>
                  <a:srgbClr val="FF0000"/>
                </a:solidFill>
                <a:latin typeface="Arial" panose="020B0604020202020204" pitchFamily="34" charset="0"/>
              </a:rPr>
              <a:t>Zasidraj to novo stanje (K+) in razumsko reagiraj v podobnih situacijah </a:t>
            </a:r>
            <a:endParaRPr lang="sl-SI" altLang="sl-SI" sz="240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FF0000"/>
                </a:solidFill>
                <a:latin typeface="Arial" panose="020B0604020202020204" pitchFamily="34" charset="0"/>
              </a:rPr>
              <a:t>				SEPARATOR</a:t>
            </a:r>
            <a:endParaRPr lang="sl-SI" altLang="sl-SI" sz="1800" b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77155" name="Rectangle 1">
            <a:extLst>
              <a:ext uri="{FF2B5EF4-FFF2-40B4-BE49-F238E27FC236}">
                <a16:creationId xmlns:a16="http://schemas.microsoft.com/office/drawing/2014/main" id="{C649DB14-9139-4A34-AE78-82D7D82FD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77156" name="Picture 3">
            <a:extLst>
              <a:ext uri="{FF2B5EF4-FFF2-40B4-BE49-F238E27FC236}">
                <a16:creationId xmlns:a16="http://schemas.microsoft.com/office/drawing/2014/main" id="{07540EDD-1181-40AA-BA4F-3E0D5078F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8488" y="22226"/>
            <a:ext cx="1871662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1">
            <a:extLst>
              <a:ext uri="{FF2B5EF4-FFF2-40B4-BE49-F238E27FC236}">
                <a16:creationId xmlns:a16="http://schemas.microsoft.com/office/drawing/2014/main" id="{F82208F3-A010-436B-8034-52438032CD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9203" name="Pravokotnik 1">
            <a:extLst>
              <a:ext uri="{FF2B5EF4-FFF2-40B4-BE49-F238E27FC236}">
                <a16:creationId xmlns:a16="http://schemas.microsoft.com/office/drawing/2014/main" id="{FCAD4F55-0E47-476E-874A-EA4274412E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75051" y="692151"/>
            <a:ext cx="4640263" cy="166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nb-NO" altLang="sl-SI" sz="2400">
                <a:solidFill>
                  <a:srgbClr val="0000CC"/>
                </a:solidFill>
                <a:latin typeface="Arial" panose="020B0604020202020204" pitchFamily="34" charset="0"/>
              </a:rPr>
              <a:t>Myers - Brigsov indikator 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tipov </a:t>
            </a:r>
            <a:r>
              <a:rPr lang="nb-NO" altLang="sl-SI" sz="2400">
                <a:solidFill>
                  <a:srgbClr val="0000CC"/>
                </a:solidFill>
                <a:latin typeface="Arial" panose="020B0604020202020204" pitchFamily="34" charset="0"/>
              </a:rPr>
              <a:t>– MBTI</a:t>
            </a: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Pravokotnik 3">
            <a:extLst>
              <a:ext uri="{FF2B5EF4-FFF2-40B4-BE49-F238E27FC236}">
                <a16:creationId xmlns:a16="http://schemas.microsoft.com/office/drawing/2014/main" id="{37F64854-4310-415B-9F17-DF5DC6A1E11E}"/>
              </a:ext>
            </a:extLst>
          </p:cNvPr>
          <p:cNvSpPr/>
          <p:nvPr/>
        </p:nvSpPr>
        <p:spPr>
          <a:xfrm>
            <a:off x="1168842" y="1444625"/>
            <a:ext cx="802278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sz="2400" b="1" dirty="0">
                <a:solidFill>
                  <a:srgbClr val="FF0000"/>
                </a:solidFill>
                <a:latin typeface="Arial" charset="0"/>
              </a:rPr>
              <a:t>Ekstravertirani: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sz="20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Ljubi podjetnost in spremembo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Največkrat je hitrejši, ne ljubi zapletenih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 </a:t>
            </a: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potekov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Pri dolgotrajnih nalogah postane nepotrpežljiv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Zanima se za rezultate svojega dela, hoče, da je delo opravljeno in hoče vedeti, kako drugi opravljajo delo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Prekinitve pri delu (telefon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, </a:t>
            </a: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obiski) ga največkrat ne motijo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Pogosti ukrepa hitro, včasih </a:t>
            </a:r>
            <a:r>
              <a:rPr lang="it-IT" sz="2400" b="1" dirty="0">
                <a:solidFill>
                  <a:srgbClr val="0000CC"/>
                </a:solidFill>
                <a:latin typeface="Arial" charset="0"/>
              </a:rPr>
              <a:t>ne da bi </a:t>
            </a: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premislil</a:t>
            </a:r>
            <a:r>
              <a:rPr lang="it-IT" sz="24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pl-PL" sz="2400" b="1" dirty="0">
                <a:solidFill>
                  <a:srgbClr val="0000CC"/>
                </a:solidFill>
                <a:latin typeface="Arial" charset="0"/>
              </a:rPr>
              <a:t>Ima rad </a:t>
            </a: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ljudi okoli sebe</a:t>
            </a:r>
            <a:r>
              <a:rPr lang="pl-PL" sz="2400" b="1" dirty="0">
                <a:solidFill>
                  <a:srgbClr val="0000CC"/>
                </a:solidFill>
                <a:latin typeface="Arial" charset="0"/>
              </a:rPr>
              <a:t>.</a:t>
            </a:r>
            <a:endParaRPr lang="sl-SI" sz="2400" b="1" dirty="0">
              <a:solidFill>
                <a:srgbClr val="0000CC"/>
              </a:solidFill>
              <a:latin typeface="Arial" charset="0"/>
            </a:endParaRPr>
          </a:p>
          <a:p>
            <a:pPr marL="342900" indent="-34290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sz="2400" b="1" dirty="0">
                <a:solidFill>
                  <a:srgbClr val="0000CC"/>
                </a:solidFill>
                <a:latin typeface="Arial" charset="0"/>
              </a:rPr>
              <a:t>Primeren za vzdrževanje stiko</a:t>
            </a:r>
            <a:r>
              <a:rPr lang="en-US" sz="2400" b="1" dirty="0">
                <a:solidFill>
                  <a:srgbClr val="0000CC"/>
                </a:solidFill>
                <a:latin typeface="Arial" charset="0"/>
              </a:rPr>
              <a:t>v.</a:t>
            </a:r>
            <a:endParaRPr lang="sl-SI" sz="2400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179205" name="Picture 5">
            <a:extLst>
              <a:ext uri="{FF2B5EF4-FFF2-40B4-BE49-F238E27FC236}">
                <a16:creationId xmlns:a16="http://schemas.microsoft.com/office/drawing/2014/main" id="{21E731D1-3667-4738-B1F0-8EB13AFCC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1939" y="260351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1">
            <a:extLst>
              <a:ext uri="{FF2B5EF4-FFF2-40B4-BE49-F238E27FC236}">
                <a16:creationId xmlns:a16="http://schemas.microsoft.com/office/drawing/2014/main" id="{809C7DCF-0F16-4A19-BD33-8F1F5E6D7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50" y="836614"/>
            <a:ext cx="9780105" cy="55707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sz="2000" dirty="0">
              <a:solidFill>
                <a:srgbClr val="0000FF"/>
              </a:solidFill>
              <a:latin typeface="Arial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sl-SI" altLang="sl-SI" sz="3600" b="1" dirty="0">
                <a:solidFill>
                  <a:srgbClr val="FF0000"/>
                </a:solidFill>
                <a:latin typeface="Arial" charset="0"/>
              </a:rPr>
              <a:t>INTROVERTIRANI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sl-SI" altLang="sl-SI" dirty="0">
              <a:solidFill>
                <a:srgbClr val="000000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Rad se v miru koncentrira.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Dela skrbno vse do podrobnosti, ne ceni velikih besed.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Ni mu mar, če dela na istem projektu dalj časa.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Zanimajo ga širše povezave v zvezi z njegovim delom.                     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sl-SI" altLang="sl-SI" sz="2400" b="1" dirty="0">
              <a:solidFill>
                <a:srgbClr val="0000CC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sl-SI" altLang="sl-SI" sz="2400" b="1" dirty="0">
              <a:solidFill>
                <a:srgbClr val="0000CC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Nerad se pusti motiti pri delu.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sl-SI" altLang="sl-SI" sz="2400" b="1" dirty="0">
              <a:solidFill>
                <a:srgbClr val="0000CC"/>
              </a:solidFill>
              <a:latin typeface="Arial" charset="0"/>
            </a:endParaRP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Rad dolgo premišljuje, preden ukrepa, včasih pa sploh le misli.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Rad dela sam.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r>
              <a:rPr lang="sl-SI" altLang="sl-SI" sz="2400" b="1" dirty="0">
                <a:solidFill>
                  <a:srgbClr val="0000CC"/>
                </a:solidFill>
                <a:latin typeface="Arial" charset="0"/>
              </a:rPr>
              <a:t>Težko si zapolni obraze in imena.</a:t>
            </a:r>
          </a:p>
          <a:p>
            <a:pPr marL="285750" indent="-285750" defTabSz="9144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/>
            </a:pPr>
            <a:endParaRPr lang="sl-SI" altLang="sl-SI" b="1" dirty="0">
              <a:solidFill>
                <a:srgbClr val="0000CC"/>
              </a:solidFill>
              <a:latin typeface="Arial" charset="0"/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EDEA0F9-ED15-4313-A8BB-0732609A04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6439" y="450630"/>
            <a:ext cx="4119715" cy="183045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>
            <a:extLst>
              <a:ext uri="{FF2B5EF4-FFF2-40B4-BE49-F238E27FC236}">
                <a16:creationId xmlns:a16="http://schemas.microsoft.com/office/drawing/2014/main" id="{FC005DF2-2B35-4181-A2E1-39E8AC93BA0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sl-SI" altLang="sl-SI" sz="4000"/>
              <a:t>P r e d s o d e k</a:t>
            </a:r>
            <a:br>
              <a:rPr lang="sl-SI" altLang="sl-SI" sz="4000"/>
            </a:br>
            <a:r>
              <a:rPr lang="sl-SI" altLang="sl-SI" sz="2800">
                <a:solidFill>
                  <a:srgbClr val="FF0000"/>
                </a:solidFill>
              </a:rPr>
              <a:t>(Sokratov filter)</a:t>
            </a:r>
          </a:p>
        </p:txBody>
      </p:sp>
      <p:sp>
        <p:nvSpPr>
          <p:cNvPr id="129027" name="Rectangle 3">
            <a:extLst>
              <a:ext uri="{FF2B5EF4-FFF2-40B4-BE49-F238E27FC236}">
                <a16:creationId xmlns:a16="http://schemas.microsoft.com/office/drawing/2014/main" id="{8CF677AC-0D09-4E8D-9FEF-76B3D7BFB3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1" y="1412875"/>
            <a:ext cx="6130925" cy="4895850"/>
          </a:xfrm>
        </p:spPr>
        <p:txBody>
          <a:bodyPr/>
          <a:lstStyle/>
          <a:p>
            <a:pPr eaLnBrk="1" hangingPunct="1"/>
            <a:r>
              <a:rPr lang="sl-SI" altLang="sl-SI" sz="2400" u="sng"/>
              <a:t>Tretja ovira: Predsodek –</a:t>
            </a:r>
            <a:r>
              <a:rPr lang="sl-SI" altLang="sl-SI" sz="2400"/>
              <a:t> Strogo in neprilagodljivo mišljenje, z namenom obdržati ustaljeni red stvari. </a:t>
            </a:r>
          </a:p>
          <a:p>
            <a:pPr eaLnBrk="1" hangingPunct="1"/>
            <a:r>
              <a:rPr lang="sl-SI" altLang="sl-SI" sz="2400"/>
              <a:t>Predsodek je obsoditi vnaprej neko zamisel, ne da bi upoštevali njihove posamezne zasluge. </a:t>
            </a:r>
            <a:r>
              <a:rPr lang="sl-SI" altLang="sl-SI" sz="2400" u="sng"/>
              <a:t>Predsodki imajo korenine v navadah, prav tako pa v strahu</a:t>
            </a:r>
            <a:r>
              <a:rPr lang="sl-SI" altLang="sl-SI" sz="2400"/>
              <a:t>. Ljudje se bojijo tistega, o čemer ne vedo veliko.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sl-SI" altLang="sl-SI" sz="2400" u="sng">
                <a:solidFill>
                  <a:srgbClr val="C00000"/>
                </a:solidFill>
              </a:rPr>
              <a:t>Rešitev: </a:t>
            </a:r>
            <a:r>
              <a:rPr lang="sl-SI" altLang="sl-SI" sz="2400"/>
              <a:t>Ne zapravljajte čas in energijo s predsodki in nepomembnimi in neznatnimi misli. Pokukajte na plan, naučite več in tako boste nasprotovali neznanju.</a:t>
            </a:r>
            <a:endParaRPr lang="en-US" altLang="sl-SI" sz="2400"/>
          </a:p>
          <a:p>
            <a:pPr eaLnBrk="1" hangingPunct="1">
              <a:buFont typeface="Wingdings" panose="05000000000000000000" pitchFamily="2" charset="2"/>
              <a:buNone/>
            </a:pPr>
            <a:endParaRPr lang="sl-SI" altLang="sl-SI"/>
          </a:p>
        </p:txBody>
      </p:sp>
      <p:pic>
        <p:nvPicPr>
          <p:cNvPr id="129028" name="Picture 2">
            <a:extLst>
              <a:ext uri="{FF2B5EF4-FFF2-40B4-BE49-F238E27FC236}">
                <a16:creationId xmlns:a16="http://schemas.microsoft.com/office/drawing/2014/main" id="{EB0456F8-887E-4190-8162-242E699C8F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8889" y="0"/>
            <a:ext cx="4109635" cy="386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1">
            <a:extLst>
              <a:ext uri="{FF2B5EF4-FFF2-40B4-BE49-F238E27FC236}">
                <a16:creationId xmlns:a16="http://schemas.microsoft.com/office/drawing/2014/main" id="{BED21595-42DC-429D-B30F-23E25D1270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1251" name="Pravokotnik 1">
            <a:extLst>
              <a:ext uri="{FF2B5EF4-FFF2-40B4-BE49-F238E27FC236}">
                <a16:creationId xmlns:a16="http://schemas.microsoft.com/office/drawing/2014/main" id="{D54BAC84-ECA0-40BD-9B57-8361838C06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1" y="474663"/>
            <a:ext cx="813752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3600">
                <a:solidFill>
                  <a:srgbClr val="0000CC"/>
                </a:solidFill>
                <a:latin typeface="Arial" panose="020B0604020202020204" pitchFamily="34" charset="0"/>
              </a:rPr>
              <a:t>SEDEM SPROŽILCEV DOBREGA POČUTJA – 7K</a:t>
            </a:r>
            <a:r>
              <a:rPr lang="sl-SI" altLang="sl-SI" sz="3600" baseline="30000">
                <a:solidFill>
                  <a:srgbClr val="0000CC"/>
                </a:solidFill>
                <a:latin typeface="Arial" panose="020B0604020202020204" pitchFamily="34" charset="0"/>
              </a:rPr>
              <a:t>+</a:t>
            </a:r>
            <a:endParaRPr lang="sl-SI" altLang="sl-SI" sz="36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800">
                <a:solidFill>
                  <a:srgbClr val="000000"/>
                </a:solidFill>
                <a:latin typeface="Arial" panose="020B0604020202020204" pitchFamily="34" charset="0"/>
              </a:rPr>
              <a:t>1</a:t>
            </a: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sl-SI" altLang="sl-SI" sz="2400">
                <a:solidFill>
                  <a:srgbClr val="FF0000"/>
                </a:solidFill>
                <a:latin typeface="Arial" panose="020B0604020202020204" pitchFamily="34" charset="0"/>
              </a:rPr>
              <a:t>Kaj me trenutno v življenju osrečuje?</a:t>
            </a:r>
            <a:endParaRPr lang="sl-SI" altLang="sl-SI" sz="24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Kaj natančno me od tega ali pri tem osrečuje? Kako se ob tem počutim? Kje natančno na svojem telesu občutim ta občutek sreče?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>
                <a:solidFill>
                  <a:srgbClr val="0000CC"/>
                </a:solidFill>
                <a:latin typeface="Arial" panose="020B0604020202020204" pitchFamily="34" charset="0"/>
              </a:rPr>
              <a:t>2. </a:t>
            </a:r>
            <a:r>
              <a:rPr lang="pt-BR" altLang="sl-SI" sz="2400">
                <a:solidFill>
                  <a:srgbClr val="FF0000"/>
                </a:solidFill>
                <a:latin typeface="Arial" panose="020B0604020202020204" pitchFamily="34" charset="0"/>
              </a:rPr>
              <a:t>Kaj me trenutno v mojem življenju navdušuje?</a:t>
            </a:r>
            <a:endParaRPr lang="sl-SI" altLang="sl-SI" sz="24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Kaj natančno me navdušuje? Kako se zaradi tega počutim? Kje v sebi občutim to navdušenje?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>
                <a:solidFill>
                  <a:srgbClr val="0000CC"/>
                </a:solidFill>
                <a:latin typeface="Arial" panose="020B0604020202020204" pitchFamily="34" charset="0"/>
              </a:rPr>
              <a:t>3. </a:t>
            </a:r>
            <a:r>
              <a:rPr lang="pt-BR" altLang="sl-SI" sz="2400">
                <a:solidFill>
                  <a:srgbClr val="FF0000"/>
                </a:solidFill>
                <a:latin typeface="Arial" panose="020B0604020202020204" pitchFamily="34" charset="0"/>
              </a:rPr>
              <a:t>Na kaj sem trenutno v svojem življenju ponosen/na?</a:t>
            </a:r>
            <a:endParaRPr lang="sl-SI" altLang="sl-SI" sz="24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Kaj natančno me navdaja s ponosom? Kako ponosno se ob tem počutim? </a:t>
            </a: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Kje natančno je ta občutek ponosa lociran v mojem telesu?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1">
            <a:extLst>
              <a:ext uri="{FF2B5EF4-FFF2-40B4-BE49-F238E27FC236}">
                <a16:creationId xmlns:a16="http://schemas.microsoft.com/office/drawing/2014/main" id="{7DCB83D2-EF0E-4132-9C71-D72760B183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2275" name="Pravokotnik 1">
            <a:extLst>
              <a:ext uri="{FF2B5EF4-FFF2-40B4-BE49-F238E27FC236}">
                <a16:creationId xmlns:a16="http://schemas.microsoft.com/office/drawing/2014/main" id="{2DFF12D1-4FC1-430D-86E6-58DCB8338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8" y="1"/>
            <a:ext cx="8424862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>
                <a:solidFill>
                  <a:srgbClr val="0000CC"/>
                </a:solidFill>
                <a:latin typeface="Arial" panose="020B0604020202020204" pitchFamily="34" charset="0"/>
              </a:rPr>
              <a:t>SEDEM SPROŽILCEV DOBREGA POČUTJA – 7K</a:t>
            </a:r>
            <a:r>
              <a:rPr lang="sl-SI" altLang="sl-SI" sz="2400" baseline="30000">
                <a:solidFill>
                  <a:srgbClr val="0000CC"/>
                </a:solidFill>
                <a:latin typeface="Arial" panose="020B0604020202020204" pitchFamily="34" charset="0"/>
              </a:rPr>
              <a:t>+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40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2400" b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r>
              <a:rPr lang="pl-PL" altLang="sl-SI" sz="2400">
                <a:solidFill>
                  <a:srgbClr val="000000"/>
                </a:solidFill>
                <a:latin typeface="Arial" panose="020B0604020202020204" pitchFamily="34" charset="0"/>
              </a:rPr>
              <a:t>4</a:t>
            </a:r>
            <a:r>
              <a:rPr lang="pl-PL" altLang="sl-SI" sz="2400">
                <a:solidFill>
                  <a:srgbClr val="0000CC"/>
                </a:solidFill>
                <a:latin typeface="Arial" panose="020B0604020202020204" pitchFamily="34" charset="0"/>
              </a:rPr>
              <a:t>. </a:t>
            </a:r>
            <a:r>
              <a:rPr lang="pl-PL" altLang="sl-SI" sz="2400">
                <a:solidFill>
                  <a:srgbClr val="FF0000"/>
                </a:solidFill>
                <a:latin typeface="Arial" panose="020B0604020202020204" pitchFamily="34" charset="0"/>
              </a:rPr>
              <a:t>Za kaj sem trenutno v svojem življenju hvaležna?</a:t>
            </a:r>
            <a:endParaRPr lang="sl-SI" altLang="sl-SI" sz="24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Kaj natančno me navdaja s hvaležnostjo? </a:t>
            </a: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Kako se ob tem počutim? Kje občutim to hvaležnost?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>
                <a:solidFill>
                  <a:srgbClr val="0000CC"/>
                </a:solidFill>
                <a:latin typeface="Arial" panose="020B0604020202020204" pitchFamily="34" charset="0"/>
              </a:rPr>
              <a:t>5. </a:t>
            </a:r>
            <a:r>
              <a:rPr lang="pt-BR" altLang="sl-SI" sz="2400">
                <a:solidFill>
                  <a:srgbClr val="FF0000"/>
                </a:solidFill>
                <a:latin typeface="Arial" panose="020B0604020202020204" pitchFamily="34" charset="0"/>
              </a:rPr>
              <a:t>Kaj in pri čem v svojem življenju trenutno najbolj uživam?</a:t>
            </a:r>
            <a:endParaRPr lang="sl-SI" altLang="sl-SI" sz="24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Kaj natančno pri tem uživam? Kako se ob tem počutim in kje na svojem telesu občutim občutek užitka?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>
                <a:solidFill>
                  <a:srgbClr val="0000CC"/>
                </a:solidFill>
                <a:latin typeface="Arial" panose="020B0604020202020204" pitchFamily="34" charset="0"/>
              </a:rPr>
              <a:t>6. </a:t>
            </a:r>
            <a:r>
              <a:rPr lang="pt-BR" altLang="sl-SI" sz="2400">
                <a:solidFill>
                  <a:srgbClr val="FF0000"/>
                </a:solidFill>
                <a:latin typeface="Arial" panose="020B0604020202020204" pitchFamily="34" charset="0"/>
              </a:rPr>
              <a:t>Za kaj se trenutno v svojem življenju zavzemam?</a:t>
            </a:r>
            <a:endParaRPr lang="sl-SI" altLang="sl-SI" sz="24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Kaj natančno mi pri tem omogoča zavzetost? Kako se ob tem počutim in kje pri sebi občutim občutek zavzetosti?	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>
                <a:solidFill>
                  <a:srgbClr val="0000CC"/>
                </a:solidFill>
                <a:latin typeface="Arial" panose="020B0604020202020204" pitchFamily="34" charset="0"/>
              </a:rPr>
              <a:t> 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>
                <a:solidFill>
                  <a:srgbClr val="0000CC"/>
                </a:solidFill>
                <a:latin typeface="Arial" panose="020B0604020202020204" pitchFamily="34" charset="0"/>
              </a:rPr>
              <a:t>7. </a:t>
            </a:r>
            <a:r>
              <a:rPr lang="pt-BR" altLang="sl-SI" sz="2400">
                <a:solidFill>
                  <a:srgbClr val="FF0000"/>
                </a:solidFill>
                <a:latin typeface="Arial" panose="020B0604020202020204" pitchFamily="34" charset="0"/>
              </a:rPr>
              <a:t>Koga ljubim? Kdo ljubi mene?</a:t>
            </a:r>
            <a:endParaRPr lang="sl-SI" altLang="sl-SI" sz="2400" b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t-BR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Kako se ob tem počutim in kje teče občutek ljubezni?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pl-PL" altLang="sl-SI" sz="2400" b="0">
                <a:solidFill>
                  <a:srgbClr val="0000CC"/>
                </a:solidFill>
                <a:latin typeface="Arial" panose="020B0604020202020204" pitchFamily="34" charset="0"/>
              </a:rPr>
              <a:t>čutek ponosa lociran v mojem telesu?</a:t>
            </a:r>
            <a:endParaRPr lang="sl-SI" altLang="sl-SI" sz="2400" b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1">
            <a:extLst>
              <a:ext uri="{FF2B5EF4-FFF2-40B4-BE49-F238E27FC236}">
                <a16:creationId xmlns:a16="http://schemas.microsoft.com/office/drawing/2014/main" id="{67E017E9-D547-4155-B52F-13E0E1C2A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1011" name="Pravokotnik 1">
            <a:extLst>
              <a:ext uri="{FF2B5EF4-FFF2-40B4-BE49-F238E27FC236}">
                <a16:creationId xmlns:a16="http://schemas.microsoft.com/office/drawing/2014/main" id="{B2409363-694D-41DB-9889-F8073048E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92314" y="115889"/>
            <a:ext cx="8351837" cy="68018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r>
              <a:rPr lang="sl-SI" altLang="sl-SI" sz="2800" dirty="0">
                <a:solidFill>
                  <a:srgbClr val="0000CC"/>
                </a:solidFill>
                <a:latin typeface="Arial" panose="020B0604020202020204" pitchFamily="34" charset="0"/>
              </a:rPr>
              <a:t>10 zapovedi za kakovostno in učinkovito delo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  <a:defRPr/>
            </a:pPr>
            <a:endParaRPr lang="sl-SI" altLang="sl-SI" sz="2400" dirty="0">
              <a:solidFill>
                <a:srgbClr val="0000CC"/>
              </a:solidFill>
              <a:latin typeface="Arial" panose="020B0604020202020204" pitchFamily="34" charset="0"/>
            </a:endParaRP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Koristno delo z jasnimi cilji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Zavedanje, da je cilj skupine nad ciljem posameznika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Jasna – vendar ne rigidna (neprožna, toga) - vloga vsakega člana 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Jasna – vendar razumno fleksibilna - navodila za vsakega člana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Medsebojno zaupanje med menedžerji in delavci 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Spodbujanje in pričakovanje najboljšega od vodje in sodelavcev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Sposobnost samoocene in izboljšanja lastnega dela – priprava, planiranje, povratne informacije, učenje na napakah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Pohvala po uspehu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Prevzemanje odgovornosti za lastno delo in za delo skupine</a:t>
            </a:r>
          </a:p>
          <a:p>
            <a:pPr marL="457200" indent="-457200" algn="ctr"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lang="sl-SI" altLang="sl-SI" sz="2400" dirty="0">
                <a:solidFill>
                  <a:srgbClr val="0000CC"/>
                </a:solidFill>
                <a:latin typeface="Arial" panose="020B0604020202020204" pitchFamily="34" charset="0"/>
              </a:rPr>
              <a:t>Jasno postavljanje meja in zavedanje posledic</a:t>
            </a:r>
            <a:endParaRPr lang="sl-SI" altLang="sl-SI" sz="2400" b="0" dirty="0">
              <a:solidFill>
                <a:srgbClr val="0000CC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1">
            <a:extLst>
              <a:ext uri="{FF2B5EF4-FFF2-40B4-BE49-F238E27FC236}">
                <a16:creationId xmlns:a16="http://schemas.microsoft.com/office/drawing/2014/main" id="{61635798-14EB-4195-B7E9-595EFC709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95775" y="836613"/>
            <a:ext cx="46799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algn="ctr" defTabSz="914400" eaLnBrk="0" fontAlgn="base" hangingPunct="0">
              <a:spcAft>
                <a:spcPct val="0"/>
              </a:spcAft>
              <a:buClr>
                <a:srgbClr val="330066"/>
              </a:buClr>
              <a:buNone/>
            </a:pPr>
            <a:r>
              <a:rPr lang="nb-NO" altLang="sl-SI" sz="1800">
                <a:solidFill>
                  <a:srgbClr val="0000CC"/>
                </a:solidFill>
              </a:rPr>
              <a:t> </a:t>
            </a:r>
            <a:r>
              <a:rPr lang="sl-SI" altLang="sl-SI" sz="3200">
                <a:solidFill>
                  <a:srgbClr val="0000CC"/>
                </a:solidFill>
              </a:rPr>
              <a:t>KOLO ŽIVLJENJA</a:t>
            </a:r>
            <a:endParaRPr lang="sl-SI" altLang="sl-SI" sz="3200">
              <a:solidFill>
                <a:srgbClr val="330066"/>
              </a:solidFill>
            </a:endParaRPr>
          </a:p>
        </p:txBody>
      </p:sp>
      <p:sp>
        <p:nvSpPr>
          <p:cNvPr id="186371" name="Rectangle 1">
            <a:extLst>
              <a:ext uri="{FF2B5EF4-FFF2-40B4-BE49-F238E27FC236}">
                <a16:creationId xmlns:a16="http://schemas.microsoft.com/office/drawing/2014/main" id="{4C2197F7-6456-4C02-8D93-44686F9C5F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2000" b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sl-SI" altLang="sl-SI" sz="1200" b="0">
                <a:solidFill>
                  <a:srgbClr val="0000FF"/>
                </a:solidFill>
                <a:latin typeface="Arial" panose="020B0604020202020204" pitchFamily="34" charset="0"/>
              </a:rPr>
              <a:t>.</a:t>
            </a:r>
            <a:r>
              <a:rPr lang="sl-SI" altLang="sl-SI" sz="1800" b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</a:p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6372" name="AutoShape 2" descr="Rezultat iskanja slik za kolo življenja">
            <a:extLst>
              <a:ext uri="{FF2B5EF4-FFF2-40B4-BE49-F238E27FC236}">
                <a16:creationId xmlns:a16="http://schemas.microsoft.com/office/drawing/2014/main" id="{A23AB24F-1573-4B61-8EF9-DF22BD23AB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465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sl-SI" altLang="sl-SI" sz="1800" b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186373" name="Picture 3">
            <a:extLst>
              <a:ext uri="{FF2B5EF4-FFF2-40B4-BE49-F238E27FC236}">
                <a16:creationId xmlns:a16="http://schemas.microsoft.com/office/drawing/2014/main" id="{4BE7C8A8-D7C8-41B9-AFBE-0634C064E7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1674814"/>
            <a:ext cx="6119813" cy="434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84738" y="1304139"/>
            <a:ext cx="6011662" cy="4115760"/>
          </a:xfr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Vaje</a:t>
            </a:r>
            <a:br>
              <a:rPr kumimoji="0" lang="sl-SI" altLang="sl-SI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0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Dan, ki ga preživim le zase.</a:t>
            </a: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Moje najljubše dejanje, na kaj sem ponosen.</a:t>
            </a: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Kaj sem danes dobrega naredil.</a:t>
            </a: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br>
              <a:rPr kumimoji="0" lang="sl-SI" altLang="sl-SI" sz="2400" b="1" i="1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sl-SI" altLang="sl-SI" sz="2400" b="1" i="1" cap="none" spc="0" dirty="0">
                <a:solidFill>
                  <a:srgbClr val="0000CC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Bleščeče avenije moje prihodnosti! </a:t>
            </a:r>
            <a:br>
              <a:rPr kumimoji="0" lang="sl-SI" altLang="sl-SI" sz="2000" b="1" i="1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Berlin Sans FB"/>
                <a:ea typeface="+mn-ea"/>
                <a:cs typeface="+mn-cs"/>
              </a:rPr>
            </a:br>
            <a:r>
              <a:rPr kumimoji="0" lang="sl-SI" altLang="sl-SI" sz="1800" b="1" i="1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br>
              <a:rPr kumimoji="0" lang="sl-SI" altLang="sl-SI" sz="1800" b="1" i="1" u="none" strike="noStrike" kern="1200" cap="none" spc="0" normalizeH="0" baseline="0" noProof="0" dirty="0">
                <a:ln>
                  <a:noFill/>
                </a:ln>
                <a:solidFill>
                  <a:srgbClr val="66666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</a:br>
            <a:br>
              <a:rPr kumimoji="0" lang="sl-SI" altLang="sl-SI" sz="2200" b="1" i="1" u="none" strike="noStrike" kern="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</a:br>
            <a:endParaRPr kumimoji="0" lang="sl-SI" altLang="sl-SI" sz="2200" b="1" i="1" u="none" strike="noStrike" kern="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C28CF81-BCF5-425B-8F32-84403B8FD3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8443" y="1304139"/>
            <a:ext cx="2627312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36400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1">
            <a:extLst>
              <a:ext uri="{FF2B5EF4-FFF2-40B4-BE49-F238E27FC236}">
                <a16:creationId xmlns:a16="http://schemas.microsoft.com/office/drawing/2014/main" id="{EDC01239-83BC-4BBB-8074-527F868FEF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3389" y="115889"/>
            <a:ext cx="8785225" cy="794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NOTRANJE</a:t>
            </a:r>
            <a:r>
              <a:rPr kumimoji="0" lang="en-US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STANJE</a:t>
            </a:r>
            <a:r>
              <a:rPr kumimoji="0" lang="en-US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ZA </a:t>
            </a:r>
            <a:r>
              <a:rPr kumimoji="0" lang="en-US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SVETOVANJE</a:t>
            </a: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        </a:t>
            </a:r>
            <a:r>
              <a:rPr kumimoji="0" lang="en-US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kumimoji="0" lang="en-US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SVETOVALEC</a:t>
            </a:r>
            <a:r>
              <a:rPr kumimoji="0" lang="en-US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UČITELJ</a:t>
            </a:r>
            <a:r>
              <a:rPr kumimoji="0" lang="en-US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TERAPEVT</a:t>
            </a:r>
            <a:r>
              <a:rPr kumimoji="0" lang="en-US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</a:t>
            </a: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 </a:t>
            </a:r>
            <a:r>
              <a:rPr kumimoji="0" lang="sl-SI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OSITIVE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(pozitiven)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 </a:t>
            </a:r>
            <a:r>
              <a:rPr kumimoji="0" lang="sl-SI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SSOCIATED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sl-SI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ACTIVE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sl-SI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asociren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aktiven)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sl-SI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CONGRUENT</a:t>
            </a: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</a:t>
            </a:r>
            <a:r>
              <a:rPr kumimoji="0" lang="sl-SI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CLEAR</a:t>
            </a: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(kongruenten, jasen)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 </a:t>
            </a:r>
            <a:r>
              <a:rPr kumimoji="0" lang="sl-SI" altLang="sl-SI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COLOGICAL</a:t>
            </a: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(ekološki, etičen)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sl-SI" altLang="sl-SI" sz="2400" b="1" i="0" u="none" strike="noStrike" kern="120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1075" name="Rectangle 1">
            <a:extLst>
              <a:ext uri="{FF2B5EF4-FFF2-40B4-BE49-F238E27FC236}">
                <a16:creationId xmlns:a16="http://schemas.microsoft.com/office/drawing/2014/main" id="{BDA77F50-E3A4-4E4D-9847-262ED6768C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1076" name="Picture 4">
            <a:extLst>
              <a:ext uri="{FF2B5EF4-FFF2-40B4-BE49-F238E27FC236}">
                <a16:creationId xmlns:a16="http://schemas.microsoft.com/office/drawing/2014/main" id="{86AD2F7D-0680-4D67-8708-21CB57DDC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6" y="3716338"/>
            <a:ext cx="3509963" cy="223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1">
            <a:extLst>
              <a:ext uri="{FF2B5EF4-FFF2-40B4-BE49-F238E27FC236}">
                <a16:creationId xmlns:a16="http://schemas.microsoft.com/office/drawing/2014/main" id="{B3052429-3A09-4BF9-8D73-F260623037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8213" y="620713"/>
            <a:ext cx="8064500" cy="690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 L  P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1" i="0" u="none" strike="noStrike" kern="1200" cap="none" spc="0" normalizeH="0" baseline="0" noProof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1800" b="1" i="0" u="none" strike="noStrike" kern="1200" cap="none" spc="0" normalizeH="0" baseline="0" noProof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 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 bi hitreje dosegli dober stik, se moramo predvsem naučiti 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uporabljati vse čute (čutna ostrina). 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pomeni, da bomo opazovali, poslušali in celo začutili, 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kako ljudje okrog nas komunicirajo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400" b="1" i="0" u="none" strike="noStrike" kern="1200" cap="none" spc="0" normalizeH="0" baseline="0" noProof="1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Pozorni bomo na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Telesno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držo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mimiko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dihanje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j</a:t>
            </a:r>
            <a:r>
              <a:rPr kumimoji="0" lang="sl-SI" altLang="sl-SI" sz="2400" b="1" i="0" u="none" strike="noStrike" kern="1200" cap="none" spc="0" normalizeH="0" baseline="0" noProof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ezikovne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vzorce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intonacijo, </a:t>
            </a:r>
            <a:r>
              <a:rPr kumimoji="0" lang="sl-SI" altLang="sl-SI" sz="2400" b="1" i="0" u="none" strike="noStrike" kern="1200" cap="none" spc="0" normalizeH="0" baseline="0" noProof="1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ritem 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govora.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2099" name="Rectangle 1">
            <a:extLst>
              <a:ext uri="{FF2B5EF4-FFF2-40B4-BE49-F238E27FC236}">
                <a16:creationId xmlns:a16="http://schemas.microsoft.com/office/drawing/2014/main" id="{442A2CAA-B04C-477A-9FA9-292AFA080E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2100" name="Picture 4">
            <a:extLst>
              <a:ext uri="{FF2B5EF4-FFF2-40B4-BE49-F238E27FC236}">
                <a16:creationId xmlns:a16="http://schemas.microsoft.com/office/drawing/2014/main" id="{544DD3C8-5136-4D78-BE6E-4E6B3E4FE3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716338"/>
            <a:ext cx="193357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1">
            <a:extLst>
              <a:ext uri="{FF2B5EF4-FFF2-40B4-BE49-F238E27FC236}">
                <a16:creationId xmlns:a16="http://schemas.microsoft.com/office/drawing/2014/main" id="{DCD28B39-ED22-41E0-BBA1-4868DFB5B3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188913"/>
            <a:ext cx="8497888" cy="727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36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 L P – Dober stik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3600" b="1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Preden vzpostavimo dober stik 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kalibriramo, 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spremljamo to, kar smo kalibrirali in po doseganju dobrega stika vadimo (najprej besedno in potem nebesedno).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Kalibriranje</a:t>
            </a:r>
            <a:r>
              <a:rPr kumimoji="0" lang="sl-SI" altLang="sl-SI" sz="2400" b="0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sl-SI" altLang="sl-SI" sz="2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je veščina "branja sogovornika" na osnovi neverbalne komunikacije</a:t>
            </a:r>
            <a:endParaRPr kumimoji="0" lang="sl-SI" altLang="sl-SI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Dober stik (Rapport)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se zgodi, ko spremljamo drugo osebo v njenem modelu sveta.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Povečuje možnost razumevanja sporočila, ki smo ga izrekli,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omogoča </a:t>
            </a:r>
            <a:r>
              <a:rPr kumimoji="0" lang="sl-SI" altLang="sl-SI" sz="2400" b="1" i="0" u="sng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zaupanje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in dober občutek pri komunikaciji – </a:t>
            </a:r>
            <a:r>
              <a:rPr kumimoji="0" lang="sl-SI" altLang="sl-SI" sz="24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vzpostavljanje dobrih in trajnih odnosov</a:t>
            </a:r>
            <a:r>
              <a:rPr kumimoji="0" lang="sl-SI" altLang="sl-SI" sz="2400" b="1" i="0" u="none" strike="noStrike" kern="1200" cap="none" spc="0" normalizeH="0" baseline="0" noProof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4147" name="Rectangle 1">
            <a:extLst>
              <a:ext uri="{FF2B5EF4-FFF2-40B4-BE49-F238E27FC236}">
                <a16:creationId xmlns:a16="http://schemas.microsoft.com/office/drawing/2014/main" id="{18123898-6024-4941-B5D1-0E6D8BC9A8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34148" name="Picture 4">
            <a:extLst>
              <a:ext uri="{FF2B5EF4-FFF2-40B4-BE49-F238E27FC236}">
                <a16:creationId xmlns:a16="http://schemas.microsoft.com/office/drawing/2014/main" id="{6EB6715F-E2F8-4749-AE7D-58FDB16132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2488" y="22225"/>
            <a:ext cx="19240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1">
            <a:extLst>
              <a:ext uri="{FF2B5EF4-FFF2-40B4-BE49-F238E27FC236}">
                <a16:creationId xmlns:a16="http://schemas.microsoft.com/office/drawing/2014/main" id="{749A0A05-F46F-4A1B-9089-FDC3259E86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4825" y="0"/>
            <a:ext cx="8497888" cy="82296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669999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r>
              <a:rPr kumimoji="0" lang="en-US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 </a:t>
            </a:r>
            <a:r>
              <a:rPr kumimoji="0" lang="sl-SI" altLang="sl-SI" sz="28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VEDENJ, KI UBIJAJO SODELOVANJE (pa jih kljub temu včasih uporabljamo za spodbujanje sodelovanja)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Kritiziranje – slab si, slabo ravnaš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Obtoževanje in pritoževanje – zaradi tebe sem žrtev, kriv si za…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Nerganje – vse je slabo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Grožnje – uničil te bom, če ne boš tak, kot hočem, da si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Kaznovanje – natepel te bom …, zmanjšal plačo…, če ne boš naredil tako, kot sem rekel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Podkupovanje – dobil boš nagrado, če boš naredil tako, kot sem jaz rekel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ZID – umik iz komunikacije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+mj-lt"/>
              <a:buAutoNum type="arabicPeriod"/>
              <a:tabLst/>
              <a:defRPr/>
            </a:pPr>
            <a:r>
              <a:rPr kumimoji="0" lang="sl-SI" altLang="sl-SI" sz="2400" b="1" i="0" u="none" strike="noStrike" kern="1200" cap="none" spc="0" normalizeH="0" baseline="0" noProof="0" dirty="0">
                <a:ln>
                  <a:noFill/>
                </a:ln>
                <a:solidFill>
                  <a:srgbClr val="33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Prezir – nisi vreden, da…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None/>
              <a:tabLst/>
              <a:defRPr/>
            </a:pPr>
            <a:endParaRPr kumimoji="0" lang="sl-SI" altLang="sl-SI" sz="3600" b="1" i="0" u="none" strike="noStrike" kern="120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30066"/>
              </a:buClr>
              <a:buSzPct val="70000"/>
              <a:buFont typeface="Wingdings" panose="05000000000000000000" pitchFamily="2" charset="2"/>
              <a:buChar char="l"/>
              <a:tabLst/>
              <a:defRPr/>
            </a:pPr>
            <a:endParaRPr kumimoji="0" lang="sl-SI" altLang="sl-SI" sz="3600" b="1" i="0" u="none" strike="noStrike" kern="1200" cap="none" spc="0" normalizeH="0" baseline="0" noProof="0" dirty="0">
              <a:ln>
                <a:noFill/>
              </a:ln>
              <a:solidFill>
                <a:srgbClr val="3300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5171" name="Rectangle 1">
            <a:extLst>
              <a:ext uri="{FF2B5EF4-FFF2-40B4-BE49-F238E27FC236}">
                <a16:creationId xmlns:a16="http://schemas.microsoft.com/office/drawing/2014/main" id="{D6887271-4594-4090-B86E-CE06213346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3251" y="2349500"/>
            <a:ext cx="60483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2200" b="1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000" b="1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19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1600">
                <a:solidFill>
                  <a:schemeClr val="tx2"/>
                </a:solidFill>
                <a:latin typeface="Arial Narrow" panose="020B0606020202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2000" b="0" i="0" u="none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sl-SI" altLang="sl-SI" sz="1200" b="0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r>
              <a:rPr kumimoji="0" lang="sl-SI" altLang="sl-SI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endParaRPr kumimoji="0" lang="sl-SI" altLang="sl-SI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Značka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Moje Znanje">
      <a:majorFont>
        <a:latin typeface="Berlin Sans FB"/>
        <a:ea typeface=""/>
        <a:cs typeface=""/>
      </a:majorFont>
      <a:minorFont>
        <a:latin typeface="Berlin Sans FB"/>
        <a:ea typeface=""/>
        <a:cs typeface="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je Znanje PowerPoint template" id="{EE203216-807A-4B81-9BEA-6D212EA3C112}" vid="{253455AD-3734-4BB4-BFB2-9F06F96C7CE1}"/>
    </a:ext>
  </a:extLst>
</a:theme>
</file>

<file path=ppt/theme/theme10.xml><?xml version="1.0" encoding="utf-8"?>
<a:theme xmlns:a="http://schemas.openxmlformats.org/drawingml/2006/main" name="1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5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6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ova tema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4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36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MojeZnanje_PPT template (2)</Template>
  <TotalTime>1235</TotalTime>
  <Words>3262</Words>
  <Application>Microsoft Office PowerPoint</Application>
  <PresentationFormat>Širokozaslonsko</PresentationFormat>
  <Paragraphs>710</Paragraphs>
  <Slides>54</Slides>
  <Notes>5</Notes>
  <HiddenSlides>0</HiddenSlides>
  <MMClips>0</MMClips>
  <ScaleCrop>false</ScaleCrop>
  <HeadingPairs>
    <vt:vector size="6" baseType="variant">
      <vt:variant>
        <vt:lpstr>Uporabljene pisave</vt:lpstr>
      </vt:variant>
      <vt:variant>
        <vt:i4>8</vt:i4>
      </vt:variant>
      <vt:variant>
        <vt:lpstr>Tema</vt:lpstr>
      </vt:variant>
      <vt:variant>
        <vt:i4>14</vt:i4>
      </vt:variant>
      <vt:variant>
        <vt:lpstr>Naslovi diapozitivov</vt:lpstr>
      </vt:variant>
      <vt:variant>
        <vt:i4>54</vt:i4>
      </vt:variant>
    </vt:vector>
  </HeadingPairs>
  <TitlesOfParts>
    <vt:vector size="76" baseType="lpstr">
      <vt:lpstr>Arial</vt:lpstr>
      <vt:lpstr>Arial Narrow</vt:lpstr>
      <vt:lpstr>Berlin Sans FB</vt:lpstr>
      <vt:lpstr>Calibri</vt:lpstr>
      <vt:lpstr>Gill Sans MT</vt:lpstr>
      <vt:lpstr>Times New Roman</vt:lpstr>
      <vt:lpstr>Verdana</vt:lpstr>
      <vt:lpstr>Wingdings</vt:lpstr>
      <vt:lpstr>Značka</vt:lpstr>
      <vt:lpstr>3_Network</vt:lpstr>
      <vt:lpstr>2_Network</vt:lpstr>
      <vt:lpstr>12_Network</vt:lpstr>
      <vt:lpstr>4_Network</vt:lpstr>
      <vt:lpstr>1_Network</vt:lpstr>
      <vt:lpstr>14_Network</vt:lpstr>
      <vt:lpstr>34_Network</vt:lpstr>
      <vt:lpstr>36_Network</vt:lpstr>
      <vt:lpstr>11_Network</vt:lpstr>
      <vt:lpstr>13_Network</vt:lpstr>
      <vt:lpstr>15_Network</vt:lpstr>
      <vt:lpstr>16_Network</vt:lpstr>
      <vt:lpstr>Officeova tema</vt:lpstr>
      <vt:lpstr>  </vt:lpstr>
      <vt:lpstr>S   t   r   a   h</vt:lpstr>
      <vt:lpstr>I n e r c i j a</vt:lpstr>
      <vt:lpstr>Agilna miselnost -  biti dober in postati boljši</vt:lpstr>
      <vt:lpstr>P r e d s o d e k (Sokratov filter)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Česar se bojimo pri realizaciji cilja?  Da časovno ne bodo zmogli (priprava načrtov: dnevnega, tedenskega, mesečnega, letnega, študijski načrt) Postopnost v naravi in “Metoda rezanje salame, ali metoda rezin” Strah pred ocenjevanjem: samopodoba, kakovost Proaktivno delovanje (Ustvarjam, torej sem – Dokler prispevam, do takrat živim) Obvladovanje emocij (negativna čustva)  Spodbujanje k pozitivni življenjski drži in etičnosti (vizualizacija)    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Vaje  Dan, ki ga preživim le zase.  Moje najljubše dejanje, na kaj sem ponosen.  Kaj sem danes dobrega naredil.  Bleščeče avenije moje prihodnosti!  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Zorica Zaklan</dc:creator>
  <cp:lastModifiedBy>Zorica Zaklan</cp:lastModifiedBy>
  <cp:revision>92</cp:revision>
  <dcterms:created xsi:type="dcterms:W3CDTF">2021-12-09T05:47:22Z</dcterms:created>
  <dcterms:modified xsi:type="dcterms:W3CDTF">2023-02-07T02:26:38Z</dcterms:modified>
</cp:coreProperties>
</file>