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69" r:id="rId16"/>
    <p:sldId id="271" r:id="rId17"/>
    <p:sldId id="272" r:id="rId18"/>
    <p:sldId id="316" r:id="rId19"/>
    <p:sldId id="273" r:id="rId20"/>
    <p:sldId id="274" r:id="rId21"/>
    <p:sldId id="275" r:id="rId22"/>
    <p:sldId id="276" r:id="rId23"/>
    <p:sldId id="277" r:id="rId24"/>
    <p:sldId id="278" r:id="rId25"/>
    <p:sldId id="279" r:id="rId26"/>
    <p:sldId id="280" r:id="rId27"/>
    <p:sldId id="282" r:id="rId28"/>
    <p:sldId id="303" r:id="rId29"/>
    <p:sldId id="304" r:id="rId30"/>
    <p:sldId id="305" r:id="rId31"/>
    <p:sldId id="306" r:id="rId32"/>
    <p:sldId id="310" r:id="rId33"/>
    <p:sldId id="307" r:id="rId34"/>
    <p:sldId id="308" r:id="rId35"/>
    <p:sldId id="311" r:id="rId36"/>
    <p:sldId id="309" r:id="rId37"/>
    <p:sldId id="312" r:id="rId38"/>
    <p:sldId id="315" r:id="rId39"/>
    <p:sldId id="314" r:id="rId40"/>
    <p:sldId id="281" r:id="rId41"/>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60"/>
  </p:normalViewPr>
  <p:slideViewPr>
    <p:cSldViewPr snapToGrid="0">
      <p:cViewPr varScale="1">
        <p:scale>
          <a:sx n="24" d="100"/>
          <a:sy n="24" d="100"/>
        </p:scale>
        <p:origin x="180"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07F51A-5D3C-454C-AEBD-ADACB7D6A9A2}"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A844FA51-D41F-43C9-AFB9-BF439A210583}">
      <dgm:prSet/>
      <dgm:spPr/>
      <dgm:t>
        <a:bodyPr/>
        <a:lstStyle/>
        <a:p>
          <a:r>
            <a:rPr lang="sl-SI" dirty="0"/>
            <a:t>1. Preveri vir</a:t>
          </a:r>
          <a:endParaRPr lang="en-US" dirty="0"/>
        </a:p>
      </dgm:t>
    </dgm:pt>
    <dgm:pt modelId="{1A18A6D1-4EBE-47B7-B166-BF86DCAE62F4}" type="parTrans" cxnId="{E9E92AB3-D969-4EC0-A399-CB4EEB987D36}">
      <dgm:prSet/>
      <dgm:spPr/>
      <dgm:t>
        <a:bodyPr/>
        <a:lstStyle/>
        <a:p>
          <a:endParaRPr lang="en-US"/>
        </a:p>
      </dgm:t>
    </dgm:pt>
    <dgm:pt modelId="{49B339BF-AD8B-4C41-9C6B-2B03479A94D6}" type="sibTrans" cxnId="{E9E92AB3-D969-4EC0-A399-CB4EEB987D36}">
      <dgm:prSet/>
      <dgm:spPr/>
      <dgm:t>
        <a:bodyPr/>
        <a:lstStyle/>
        <a:p>
          <a:endParaRPr lang="en-US"/>
        </a:p>
      </dgm:t>
    </dgm:pt>
    <dgm:pt modelId="{B41B0117-8533-4CE0-924E-3B6325F7DC5A}">
      <dgm:prSet/>
      <dgm:spPr/>
      <dgm:t>
        <a:bodyPr/>
        <a:lstStyle/>
        <a:p>
          <a:r>
            <a:rPr lang="sl-SI"/>
            <a:t>Razišči spletni portal, preveri poslanstvo, kontaktne podatke</a:t>
          </a:r>
          <a:endParaRPr lang="en-US"/>
        </a:p>
      </dgm:t>
    </dgm:pt>
    <dgm:pt modelId="{E74A6E9D-4896-4B1D-9791-F950BF2BF3D2}" type="parTrans" cxnId="{F497D0F8-5FBB-4E09-8BE9-2D5B781D09E2}">
      <dgm:prSet/>
      <dgm:spPr/>
      <dgm:t>
        <a:bodyPr/>
        <a:lstStyle/>
        <a:p>
          <a:endParaRPr lang="en-US"/>
        </a:p>
      </dgm:t>
    </dgm:pt>
    <dgm:pt modelId="{01DA7BDE-CC24-4232-8CD0-A84C27B1C612}" type="sibTrans" cxnId="{F497D0F8-5FBB-4E09-8BE9-2D5B781D09E2}">
      <dgm:prSet/>
      <dgm:spPr/>
      <dgm:t>
        <a:bodyPr/>
        <a:lstStyle/>
        <a:p>
          <a:endParaRPr lang="en-US"/>
        </a:p>
      </dgm:t>
    </dgm:pt>
    <dgm:pt modelId="{82D9E931-9123-4232-8CE1-D1A3D577F2CC}">
      <dgm:prSet/>
      <dgm:spPr/>
      <dgm:t>
        <a:bodyPr/>
        <a:lstStyle/>
        <a:p>
          <a:r>
            <a:rPr lang="sl-SI" dirty="0"/>
            <a:t>2. Preberi celotno novico</a:t>
          </a:r>
          <a:endParaRPr lang="en-US" dirty="0"/>
        </a:p>
      </dgm:t>
    </dgm:pt>
    <dgm:pt modelId="{CBEF24D1-BA0D-4B95-A473-2538547D0F7E}" type="parTrans" cxnId="{B485F1F4-D105-4D2B-8F6F-C82EB6C4F8CB}">
      <dgm:prSet/>
      <dgm:spPr/>
      <dgm:t>
        <a:bodyPr/>
        <a:lstStyle/>
        <a:p>
          <a:endParaRPr lang="en-US"/>
        </a:p>
      </dgm:t>
    </dgm:pt>
    <dgm:pt modelId="{0D8CB736-9982-4BEA-9CA4-66D1A3B7638F}" type="sibTrans" cxnId="{B485F1F4-D105-4D2B-8F6F-C82EB6C4F8CB}">
      <dgm:prSet/>
      <dgm:spPr/>
      <dgm:t>
        <a:bodyPr/>
        <a:lstStyle/>
        <a:p>
          <a:endParaRPr lang="en-US"/>
        </a:p>
      </dgm:t>
    </dgm:pt>
    <dgm:pt modelId="{FF3948F4-C468-4CB9-9608-E372D646FABA}">
      <dgm:prSet/>
      <dgm:spPr/>
      <dgm:t>
        <a:bodyPr/>
        <a:lstStyle/>
        <a:p>
          <a:r>
            <a:rPr lang="sl-SI"/>
            <a:t>Naslovi so lahko zavajajoči. O čem sploh novica govori?</a:t>
          </a:r>
          <a:endParaRPr lang="en-US"/>
        </a:p>
      </dgm:t>
    </dgm:pt>
    <dgm:pt modelId="{558EC949-0D9D-47B5-8A2F-F883C22947A4}" type="parTrans" cxnId="{92E47ABE-61C8-4DBD-989F-0A554BB5F2E6}">
      <dgm:prSet/>
      <dgm:spPr/>
      <dgm:t>
        <a:bodyPr/>
        <a:lstStyle/>
        <a:p>
          <a:endParaRPr lang="en-US"/>
        </a:p>
      </dgm:t>
    </dgm:pt>
    <dgm:pt modelId="{964D0F4D-58F1-4837-9DC8-2D362A4C09F1}" type="sibTrans" cxnId="{92E47ABE-61C8-4DBD-989F-0A554BB5F2E6}">
      <dgm:prSet/>
      <dgm:spPr/>
      <dgm:t>
        <a:bodyPr/>
        <a:lstStyle/>
        <a:p>
          <a:endParaRPr lang="en-US"/>
        </a:p>
      </dgm:t>
    </dgm:pt>
    <dgm:pt modelId="{8E0C6A38-1F1A-4088-97AF-E3B841946861}">
      <dgm:prSet/>
      <dgm:spPr/>
      <dgm:t>
        <a:bodyPr/>
        <a:lstStyle/>
        <a:p>
          <a:r>
            <a:rPr lang="sl-SI" dirty="0"/>
            <a:t>3. Preveri avtorja</a:t>
          </a:r>
          <a:endParaRPr lang="en-US" dirty="0"/>
        </a:p>
      </dgm:t>
    </dgm:pt>
    <dgm:pt modelId="{8BE11A92-3FEB-4A34-ABF8-DD79C188C654}" type="parTrans" cxnId="{161D0202-8248-4C79-B840-C9027C784F8B}">
      <dgm:prSet/>
      <dgm:spPr/>
      <dgm:t>
        <a:bodyPr/>
        <a:lstStyle/>
        <a:p>
          <a:endParaRPr lang="en-US"/>
        </a:p>
      </dgm:t>
    </dgm:pt>
    <dgm:pt modelId="{329ACD4C-07E6-427A-9343-812CEA36F97B}" type="sibTrans" cxnId="{161D0202-8248-4C79-B840-C9027C784F8B}">
      <dgm:prSet/>
      <dgm:spPr/>
      <dgm:t>
        <a:bodyPr/>
        <a:lstStyle/>
        <a:p>
          <a:endParaRPr lang="en-US"/>
        </a:p>
      </dgm:t>
    </dgm:pt>
    <dgm:pt modelId="{A8A25202-6802-41F9-854B-C9CBF4F913FD}">
      <dgm:prSet/>
      <dgm:spPr/>
      <dgm:t>
        <a:bodyPr/>
        <a:lstStyle/>
        <a:p>
          <a:r>
            <a:rPr lang="sl-SI"/>
            <a:t>Preveri kdo je avtor novice. Mu lahko zaupaš? Je resnična oseba?</a:t>
          </a:r>
          <a:endParaRPr lang="en-US"/>
        </a:p>
      </dgm:t>
    </dgm:pt>
    <dgm:pt modelId="{4D01F523-0D0A-41BF-992B-CA19B49F53B1}" type="parTrans" cxnId="{453A0F92-5E99-4012-AADD-3A92C9DFA299}">
      <dgm:prSet/>
      <dgm:spPr/>
      <dgm:t>
        <a:bodyPr/>
        <a:lstStyle/>
        <a:p>
          <a:endParaRPr lang="en-US"/>
        </a:p>
      </dgm:t>
    </dgm:pt>
    <dgm:pt modelId="{6E7C62B1-A2C5-4889-9C1E-C3866731BAEF}" type="sibTrans" cxnId="{453A0F92-5E99-4012-AADD-3A92C9DFA299}">
      <dgm:prSet/>
      <dgm:spPr/>
      <dgm:t>
        <a:bodyPr/>
        <a:lstStyle/>
        <a:p>
          <a:endParaRPr lang="en-US"/>
        </a:p>
      </dgm:t>
    </dgm:pt>
    <dgm:pt modelId="{DBF06AA8-31DD-4B8F-8A2B-2C04BAE4FD62}">
      <dgm:prSet/>
      <dgm:spPr/>
      <dgm:t>
        <a:bodyPr/>
        <a:lstStyle/>
        <a:p>
          <a:r>
            <a:rPr lang="sl-SI" dirty="0"/>
            <a:t>4. Dodatni viri</a:t>
          </a:r>
          <a:endParaRPr lang="en-US" dirty="0"/>
        </a:p>
      </dgm:t>
    </dgm:pt>
    <dgm:pt modelId="{EF08AFCE-0CE7-417A-844A-CDF7DBBDAEEE}" type="parTrans" cxnId="{EB4C2EDC-7FBA-42FB-9FC6-8E918D74F32B}">
      <dgm:prSet/>
      <dgm:spPr/>
      <dgm:t>
        <a:bodyPr/>
        <a:lstStyle/>
        <a:p>
          <a:endParaRPr lang="en-US"/>
        </a:p>
      </dgm:t>
    </dgm:pt>
    <dgm:pt modelId="{C4070C8F-41FA-4EF7-B35F-AF07160C2644}" type="sibTrans" cxnId="{EB4C2EDC-7FBA-42FB-9FC6-8E918D74F32B}">
      <dgm:prSet/>
      <dgm:spPr/>
      <dgm:t>
        <a:bodyPr/>
        <a:lstStyle/>
        <a:p>
          <a:endParaRPr lang="en-US"/>
        </a:p>
      </dgm:t>
    </dgm:pt>
    <dgm:pt modelId="{199C811B-BD6C-42B5-BB47-7A2719FD36EB}">
      <dgm:prSet/>
      <dgm:spPr/>
      <dgm:t>
        <a:bodyPr/>
        <a:lstStyle/>
        <a:p>
          <a:r>
            <a:rPr lang="sl-SI"/>
            <a:t>Klikni na povezave v novici in preveri ali potrjujejo informacije v novici</a:t>
          </a:r>
          <a:endParaRPr lang="en-US"/>
        </a:p>
      </dgm:t>
    </dgm:pt>
    <dgm:pt modelId="{8B9B56B7-7176-4726-A36A-EAE246AC5476}" type="parTrans" cxnId="{6118D928-551C-4F96-86AB-CFAC850F9579}">
      <dgm:prSet/>
      <dgm:spPr/>
      <dgm:t>
        <a:bodyPr/>
        <a:lstStyle/>
        <a:p>
          <a:endParaRPr lang="en-US"/>
        </a:p>
      </dgm:t>
    </dgm:pt>
    <dgm:pt modelId="{B50ABDF7-23CD-4948-9B5D-68D9E3FC6672}" type="sibTrans" cxnId="{6118D928-551C-4F96-86AB-CFAC850F9579}">
      <dgm:prSet/>
      <dgm:spPr/>
      <dgm:t>
        <a:bodyPr/>
        <a:lstStyle/>
        <a:p>
          <a:endParaRPr lang="en-US"/>
        </a:p>
      </dgm:t>
    </dgm:pt>
    <dgm:pt modelId="{837155A5-63F5-4FC0-8E91-AFF8F458A01D}">
      <dgm:prSet/>
      <dgm:spPr/>
      <dgm:t>
        <a:bodyPr/>
        <a:lstStyle/>
        <a:p>
          <a:r>
            <a:rPr lang="sl-SI"/>
            <a:t>5.  Preveri datum</a:t>
          </a:r>
          <a:endParaRPr lang="en-US"/>
        </a:p>
      </dgm:t>
    </dgm:pt>
    <dgm:pt modelId="{7302F498-8645-493F-8783-8F1EB6F34EC4}" type="parTrans" cxnId="{37119250-E702-423E-BE5B-BC1B44743088}">
      <dgm:prSet/>
      <dgm:spPr/>
      <dgm:t>
        <a:bodyPr/>
        <a:lstStyle/>
        <a:p>
          <a:endParaRPr lang="en-US"/>
        </a:p>
      </dgm:t>
    </dgm:pt>
    <dgm:pt modelId="{69D1AA7A-E9D3-4134-B73F-B1B84301730C}" type="sibTrans" cxnId="{37119250-E702-423E-BE5B-BC1B44743088}">
      <dgm:prSet/>
      <dgm:spPr/>
      <dgm:t>
        <a:bodyPr/>
        <a:lstStyle/>
        <a:p>
          <a:endParaRPr lang="en-US"/>
        </a:p>
      </dgm:t>
    </dgm:pt>
    <dgm:pt modelId="{9FD3FD83-428D-4F3C-85B0-AF776F11B5C2}">
      <dgm:prSet/>
      <dgm:spPr/>
      <dgm:t>
        <a:bodyPr/>
        <a:lstStyle/>
        <a:p>
          <a:r>
            <a:rPr lang="sl-SI"/>
            <a:t>Če je novica preveč nenavadna, gre morda za šalo</a:t>
          </a:r>
          <a:endParaRPr lang="en-US"/>
        </a:p>
      </dgm:t>
    </dgm:pt>
    <dgm:pt modelId="{4D53E7A9-DD50-4532-B80B-38AF0AA47045}" type="parTrans" cxnId="{AAD4FB6B-436E-4753-BAEA-5344C7244AE1}">
      <dgm:prSet/>
      <dgm:spPr/>
      <dgm:t>
        <a:bodyPr/>
        <a:lstStyle/>
        <a:p>
          <a:endParaRPr lang="en-US"/>
        </a:p>
      </dgm:t>
    </dgm:pt>
    <dgm:pt modelId="{B31F744F-EF49-4F9C-8D26-EB9285078A7E}" type="sibTrans" cxnId="{AAD4FB6B-436E-4753-BAEA-5344C7244AE1}">
      <dgm:prSet/>
      <dgm:spPr/>
      <dgm:t>
        <a:bodyPr/>
        <a:lstStyle/>
        <a:p>
          <a:endParaRPr lang="en-US"/>
        </a:p>
      </dgm:t>
    </dgm:pt>
    <dgm:pt modelId="{FB78631A-E7F1-46F3-94E6-EF6EA1463802}">
      <dgm:prSet/>
      <dgm:spPr/>
      <dgm:t>
        <a:bodyPr/>
        <a:lstStyle/>
        <a:p>
          <a:r>
            <a:rPr lang="sl-SI"/>
            <a:t>6. Ozavesti predsodke</a:t>
          </a:r>
          <a:endParaRPr lang="en-US"/>
        </a:p>
      </dgm:t>
    </dgm:pt>
    <dgm:pt modelId="{5BFFE711-E72A-4226-BA73-24FE97BA86B1}" type="parTrans" cxnId="{8D651F85-6119-49D6-B9E8-7045C92F4CCE}">
      <dgm:prSet/>
      <dgm:spPr/>
      <dgm:t>
        <a:bodyPr/>
        <a:lstStyle/>
        <a:p>
          <a:endParaRPr lang="en-US"/>
        </a:p>
      </dgm:t>
    </dgm:pt>
    <dgm:pt modelId="{01263AA7-FEDE-4A70-A207-E86985F2A5E5}" type="sibTrans" cxnId="{8D651F85-6119-49D6-B9E8-7045C92F4CCE}">
      <dgm:prSet/>
      <dgm:spPr/>
      <dgm:t>
        <a:bodyPr/>
        <a:lstStyle/>
        <a:p>
          <a:endParaRPr lang="en-US"/>
        </a:p>
      </dgm:t>
    </dgm:pt>
    <dgm:pt modelId="{D42A42CC-A38A-49E6-A62F-3E78F3E6B89F}">
      <dgm:prSet/>
      <dgm:spPr/>
      <dgm:t>
        <a:bodyPr/>
        <a:lstStyle/>
        <a:p>
          <a:r>
            <a:rPr lang="sl-SI" dirty="0"/>
            <a:t>Razmisli ali tvoja prepričanja vplivajo na presojo.</a:t>
          </a:r>
          <a:endParaRPr lang="en-US" dirty="0"/>
        </a:p>
      </dgm:t>
    </dgm:pt>
    <dgm:pt modelId="{E32EC511-B351-44DC-9E60-11AED2306C84}" type="parTrans" cxnId="{A8E37C21-E364-4E6B-B75C-1B380CD5AA89}">
      <dgm:prSet/>
      <dgm:spPr/>
      <dgm:t>
        <a:bodyPr/>
        <a:lstStyle/>
        <a:p>
          <a:endParaRPr lang="en-US"/>
        </a:p>
      </dgm:t>
    </dgm:pt>
    <dgm:pt modelId="{EA56DBBC-2541-421D-A4BF-050151B662DB}" type="sibTrans" cxnId="{A8E37C21-E364-4E6B-B75C-1B380CD5AA89}">
      <dgm:prSet/>
      <dgm:spPr/>
      <dgm:t>
        <a:bodyPr/>
        <a:lstStyle/>
        <a:p>
          <a:endParaRPr lang="en-US"/>
        </a:p>
      </dgm:t>
    </dgm:pt>
    <dgm:pt modelId="{F1DF8635-606D-4017-8316-0AA8B7209564}">
      <dgm:prSet/>
      <dgm:spPr/>
      <dgm:t>
        <a:bodyPr/>
        <a:lstStyle/>
        <a:p>
          <a:r>
            <a:rPr lang="sl-SI"/>
            <a:t>7. Vprašaj strokovnjake</a:t>
          </a:r>
          <a:endParaRPr lang="en-US"/>
        </a:p>
      </dgm:t>
    </dgm:pt>
    <dgm:pt modelId="{4AA8B670-C53D-4B2E-A53E-23F881E5B41C}" type="parTrans" cxnId="{96E7FE61-D161-48DF-9CF4-A8D94DDC5BA8}">
      <dgm:prSet/>
      <dgm:spPr/>
      <dgm:t>
        <a:bodyPr/>
        <a:lstStyle/>
        <a:p>
          <a:endParaRPr lang="en-US"/>
        </a:p>
      </dgm:t>
    </dgm:pt>
    <dgm:pt modelId="{DDF09EB6-D164-45F7-9641-2A2C59CBA10A}" type="sibTrans" cxnId="{96E7FE61-D161-48DF-9CF4-A8D94DDC5BA8}">
      <dgm:prSet/>
      <dgm:spPr/>
      <dgm:t>
        <a:bodyPr/>
        <a:lstStyle/>
        <a:p>
          <a:endParaRPr lang="en-US"/>
        </a:p>
      </dgm:t>
    </dgm:pt>
    <dgm:pt modelId="{B51B8876-D4E6-4D1F-8803-41AECB5739C6}">
      <dgm:prSet/>
      <dgm:spPr/>
      <dgm:t>
        <a:bodyPr/>
        <a:lstStyle/>
        <a:p>
          <a:r>
            <a:rPr lang="sl-SI" dirty="0"/>
            <a:t>Vprašaj </a:t>
          </a:r>
          <a:r>
            <a:rPr lang="sl-SI" dirty="0" err="1"/>
            <a:t>knjižnjičarja</a:t>
          </a:r>
          <a:r>
            <a:rPr lang="sl-SI" dirty="0"/>
            <a:t> ali novico preveri na portalih za preverjanje informacij.</a:t>
          </a:r>
          <a:endParaRPr lang="en-US" dirty="0"/>
        </a:p>
      </dgm:t>
    </dgm:pt>
    <dgm:pt modelId="{40AB00E5-FE7A-4C39-8C11-E8CE3EF86F66}" type="parTrans" cxnId="{2E05EA2E-0AE8-4AEE-80B2-71A250B59083}">
      <dgm:prSet/>
      <dgm:spPr/>
      <dgm:t>
        <a:bodyPr/>
        <a:lstStyle/>
        <a:p>
          <a:endParaRPr lang="en-US"/>
        </a:p>
      </dgm:t>
    </dgm:pt>
    <dgm:pt modelId="{1AEE3CAA-A4FE-4AA5-A3C4-6DF1D4DD4726}" type="sibTrans" cxnId="{2E05EA2E-0AE8-4AEE-80B2-71A250B59083}">
      <dgm:prSet/>
      <dgm:spPr/>
      <dgm:t>
        <a:bodyPr/>
        <a:lstStyle/>
        <a:p>
          <a:endParaRPr lang="en-US"/>
        </a:p>
      </dgm:t>
    </dgm:pt>
    <dgm:pt modelId="{844C8DAD-BDEA-49B4-AB44-0D5645A7294F}" type="pres">
      <dgm:prSet presAssocID="{E407F51A-5D3C-454C-AEBD-ADACB7D6A9A2}" presName="diagram" presStyleCnt="0">
        <dgm:presLayoutVars>
          <dgm:dir/>
          <dgm:resizeHandles val="exact"/>
        </dgm:presLayoutVars>
      </dgm:prSet>
      <dgm:spPr/>
    </dgm:pt>
    <dgm:pt modelId="{52287412-72A7-400F-B847-9958BBDF73B3}" type="pres">
      <dgm:prSet presAssocID="{A844FA51-D41F-43C9-AFB9-BF439A210583}" presName="node" presStyleLbl="node1" presStyleIdx="0" presStyleCnt="7">
        <dgm:presLayoutVars>
          <dgm:bulletEnabled val="1"/>
        </dgm:presLayoutVars>
      </dgm:prSet>
      <dgm:spPr/>
    </dgm:pt>
    <dgm:pt modelId="{01DA1BFF-948E-4E9F-95A5-A7A8DA6566B6}" type="pres">
      <dgm:prSet presAssocID="{49B339BF-AD8B-4C41-9C6B-2B03479A94D6}" presName="sibTrans" presStyleCnt="0"/>
      <dgm:spPr/>
    </dgm:pt>
    <dgm:pt modelId="{4BECB584-2B0C-4322-874A-0BE19961912C}" type="pres">
      <dgm:prSet presAssocID="{82D9E931-9123-4232-8CE1-D1A3D577F2CC}" presName="node" presStyleLbl="node1" presStyleIdx="1" presStyleCnt="7">
        <dgm:presLayoutVars>
          <dgm:bulletEnabled val="1"/>
        </dgm:presLayoutVars>
      </dgm:prSet>
      <dgm:spPr/>
    </dgm:pt>
    <dgm:pt modelId="{786ADE67-160C-4F43-A412-E51BE98DF8AA}" type="pres">
      <dgm:prSet presAssocID="{0D8CB736-9982-4BEA-9CA4-66D1A3B7638F}" presName="sibTrans" presStyleCnt="0"/>
      <dgm:spPr/>
    </dgm:pt>
    <dgm:pt modelId="{5455E211-20AE-41AB-B903-E671BCA2918C}" type="pres">
      <dgm:prSet presAssocID="{8E0C6A38-1F1A-4088-97AF-E3B841946861}" presName="node" presStyleLbl="node1" presStyleIdx="2" presStyleCnt="7">
        <dgm:presLayoutVars>
          <dgm:bulletEnabled val="1"/>
        </dgm:presLayoutVars>
      </dgm:prSet>
      <dgm:spPr/>
    </dgm:pt>
    <dgm:pt modelId="{865F92EF-3413-4DC5-B52E-B262BB3BDA71}" type="pres">
      <dgm:prSet presAssocID="{329ACD4C-07E6-427A-9343-812CEA36F97B}" presName="sibTrans" presStyleCnt="0"/>
      <dgm:spPr/>
    </dgm:pt>
    <dgm:pt modelId="{CBF79F50-0DD2-449E-A0C1-B86340050C34}" type="pres">
      <dgm:prSet presAssocID="{DBF06AA8-31DD-4B8F-8A2B-2C04BAE4FD62}" presName="node" presStyleLbl="node1" presStyleIdx="3" presStyleCnt="7">
        <dgm:presLayoutVars>
          <dgm:bulletEnabled val="1"/>
        </dgm:presLayoutVars>
      </dgm:prSet>
      <dgm:spPr/>
    </dgm:pt>
    <dgm:pt modelId="{07548458-7B91-46FF-8EDC-C107C534FA32}" type="pres">
      <dgm:prSet presAssocID="{C4070C8F-41FA-4EF7-B35F-AF07160C2644}" presName="sibTrans" presStyleCnt="0"/>
      <dgm:spPr/>
    </dgm:pt>
    <dgm:pt modelId="{B57B552B-0BA9-41E6-A893-F2D50B1F9C50}" type="pres">
      <dgm:prSet presAssocID="{837155A5-63F5-4FC0-8E91-AFF8F458A01D}" presName="node" presStyleLbl="node1" presStyleIdx="4" presStyleCnt="7">
        <dgm:presLayoutVars>
          <dgm:bulletEnabled val="1"/>
        </dgm:presLayoutVars>
      </dgm:prSet>
      <dgm:spPr/>
    </dgm:pt>
    <dgm:pt modelId="{B66C2C36-8354-4429-A0F2-2FA419BD3F18}" type="pres">
      <dgm:prSet presAssocID="{69D1AA7A-E9D3-4134-B73F-B1B84301730C}" presName="sibTrans" presStyleCnt="0"/>
      <dgm:spPr/>
    </dgm:pt>
    <dgm:pt modelId="{727F5F3D-8FD7-4A80-8517-0403A8539C42}" type="pres">
      <dgm:prSet presAssocID="{FB78631A-E7F1-46F3-94E6-EF6EA1463802}" presName="node" presStyleLbl="node1" presStyleIdx="5" presStyleCnt="7">
        <dgm:presLayoutVars>
          <dgm:bulletEnabled val="1"/>
        </dgm:presLayoutVars>
      </dgm:prSet>
      <dgm:spPr/>
    </dgm:pt>
    <dgm:pt modelId="{58839837-5145-4DAB-B8AE-38A61C961134}" type="pres">
      <dgm:prSet presAssocID="{01263AA7-FEDE-4A70-A207-E86985F2A5E5}" presName="sibTrans" presStyleCnt="0"/>
      <dgm:spPr/>
    </dgm:pt>
    <dgm:pt modelId="{F986972F-B9B1-4775-8D64-59EFA96B897D}" type="pres">
      <dgm:prSet presAssocID="{F1DF8635-606D-4017-8316-0AA8B7209564}" presName="node" presStyleLbl="node1" presStyleIdx="6" presStyleCnt="7">
        <dgm:presLayoutVars>
          <dgm:bulletEnabled val="1"/>
        </dgm:presLayoutVars>
      </dgm:prSet>
      <dgm:spPr/>
    </dgm:pt>
  </dgm:ptLst>
  <dgm:cxnLst>
    <dgm:cxn modelId="{161D0202-8248-4C79-B840-C9027C784F8B}" srcId="{E407F51A-5D3C-454C-AEBD-ADACB7D6A9A2}" destId="{8E0C6A38-1F1A-4088-97AF-E3B841946861}" srcOrd="2" destOrd="0" parTransId="{8BE11A92-3FEB-4A34-ABF8-DD79C188C654}" sibTransId="{329ACD4C-07E6-427A-9343-812CEA36F97B}"/>
    <dgm:cxn modelId="{A184D108-DD22-408D-9E5A-050D8BE39495}" type="presOf" srcId="{9FD3FD83-428D-4F3C-85B0-AF776F11B5C2}" destId="{B57B552B-0BA9-41E6-A893-F2D50B1F9C50}" srcOrd="0" destOrd="1" presId="urn:microsoft.com/office/officeart/2005/8/layout/default"/>
    <dgm:cxn modelId="{A8E37C21-E364-4E6B-B75C-1B380CD5AA89}" srcId="{FB78631A-E7F1-46F3-94E6-EF6EA1463802}" destId="{D42A42CC-A38A-49E6-A62F-3E78F3E6B89F}" srcOrd="0" destOrd="0" parTransId="{E32EC511-B351-44DC-9E60-11AED2306C84}" sibTransId="{EA56DBBC-2541-421D-A4BF-050151B662DB}"/>
    <dgm:cxn modelId="{6118D928-551C-4F96-86AB-CFAC850F9579}" srcId="{DBF06AA8-31DD-4B8F-8A2B-2C04BAE4FD62}" destId="{199C811B-BD6C-42B5-BB47-7A2719FD36EB}" srcOrd="0" destOrd="0" parTransId="{8B9B56B7-7176-4726-A36A-EAE246AC5476}" sibTransId="{B50ABDF7-23CD-4948-9B5D-68D9E3FC6672}"/>
    <dgm:cxn modelId="{2E05EA2E-0AE8-4AEE-80B2-71A250B59083}" srcId="{F1DF8635-606D-4017-8316-0AA8B7209564}" destId="{B51B8876-D4E6-4D1F-8803-41AECB5739C6}" srcOrd="0" destOrd="0" parTransId="{40AB00E5-FE7A-4C39-8C11-E8CE3EF86F66}" sibTransId="{1AEE3CAA-A4FE-4AA5-A3C4-6DF1D4DD4726}"/>
    <dgm:cxn modelId="{6409BA37-8018-46F5-91F6-A9D8DE7F5770}" type="presOf" srcId="{F1DF8635-606D-4017-8316-0AA8B7209564}" destId="{F986972F-B9B1-4775-8D64-59EFA96B897D}" srcOrd="0" destOrd="0" presId="urn:microsoft.com/office/officeart/2005/8/layout/default"/>
    <dgm:cxn modelId="{1F48ED37-DA60-49BE-91DF-6C21468DF8C5}" type="presOf" srcId="{A8A25202-6802-41F9-854B-C9CBF4F913FD}" destId="{5455E211-20AE-41AB-B903-E671BCA2918C}" srcOrd="0" destOrd="1" presId="urn:microsoft.com/office/officeart/2005/8/layout/default"/>
    <dgm:cxn modelId="{5DEE285B-75F1-428F-A25C-BC9B42D64672}" type="presOf" srcId="{D42A42CC-A38A-49E6-A62F-3E78F3E6B89F}" destId="{727F5F3D-8FD7-4A80-8517-0403A8539C42}" srcOrd="0" destOrd="1" presId="urn:microsoft.com/office/officeart/2005/8/layout/default"/>
    <dgm:cxn modelId="{96E7FE61-D161-48DF-9CF4-A8D94DDC5BA8}" srcId="{E407F51A-5D3C-454C-AEBD-ADACB7D6A9A2}" destId="{F1DF8635-606D-4017-8316-0AA8B7209564}" srcOrd="6" destOrd="0" parTransId="{4AA8B670-C53D-4B2E-A53E-23F881E5B41C}" sibTransId="{DDF09EB6-D164-45F7-9641-2A2C59CBA10A}"/>
    <dgm:cxn modelId="{5D3A8969-CB98-4991-AC0B-616332660E06}" type="presOf" srcId="{82D9E931-9123-4232-8CE1-D1A3D577F2CC}" destId="{4BECB584-2B0C-4322-874A-0BE19961912C}" srcOrd="0" destOrd="0" presId="urn:microsoft.com/office/officeart/2005/8/layout/default"/>
    <dgm:cxn modelId="{AAD4FB6B-436E-4753-BAEA-5344C7244AE1}" srcId="{837155A5-63F5-4FC0-8E91-AFF8F458A01D}" destId="{9FD3FD83-428D-4F3C-85B0-AF776F11B5C2}" srcOrd="0" destOrd="0" parTransId="{4D53E7A9-DD50-4532-B80B-38AF0AA47045}" sibTransId="{B31F744F-EF49-4F9C-8D26-EB9285078A7E}"/>
    <dgm:cxn modelId="{37119250-E702-423E-BE5B-BC1B44743088}" srcId="{E407F51A-5D3C-454C-AEBD-ADACB7D6A9A2}" destId="{837155A5-63F5-4FC0-8E91-AFF8F458A01D}" srcOrd="4" destOrd="0" parTransId="{7302F498-8645-493F-8783-8F1EB6F34EC4}" sibTransId="{69D1AA7A-E9D3-4134-B73F-B1B84301730C}"/>
    <dgm:cxn modelId="{61953F53-32AD-48C0-BF93-1E96ABDEDC0F}" type="presOf" srcId="{8E0C6A38-1F1A-4088-97AF-E3B841946861}" destId="{5455E211-20AE-41AB-B903-E671BCA2918C}" srcOrd="0" destOrd="0" presId="urn:microsoft.com/office/officeart/2005/8/layout/default"/>
    <dgm:cxn modelId="{7F1BAC58-1023-461E-837B-F7788DF9CEFE}" type="presOf" srcId="{A844FA51-D41F-43C9-AFB9-BF439A210583}" destId="{52287412-72A7-400F-B847-9958BBDF73B3}" srcOrd="0" destOrd="0" presId="urn:microsoft.com/office/officeart/2005/8/layout/default"/>
    <dgm:cxn modelId="{8D651F85-6119-49D6-B9E8-7045C92F4CCE}" srcId="{E407F51A-5D3C-454C-AEBD-ADACB7D6A9A2}" destId="{FB78631A-E7F1-46F3-94E6-EF6EA1463802}" srcOrd="5" destOrd="0" parTransId="{5BFFE711-E72A-4226-BA73-24FE97BA86B1}" sibTransId="{01263AA7-FEDE-4A70-A207-E86985F2A5E5}"/>
    <dgm:cxn modelId="{453A0F92-5E99-4012-AADD-3A92C9DFA299}" srcId="{8E0C6A38-1F1A-4088-97AF-E3B841946861}" destId="{A8A25202-6802-41F9-854B-C9CBF4F913FD}" srcOrd="0" destOrd="0" parTransId="{4D01F523-0D0A-41BF-992B-CA19B49F53B1}" sibTransId="{6E7C62B1-A2C5-4889-9C1E-C3866731BAEF}"/>
    <dgm:cxn modelId="{EEEB8A9C-8705-4F4E-B8F3-3102801EDC74}" type="presOf" srcId="{837155A5-63F5-4FC0-8E91-AFF8F458A01D}" destId="{B57B552B-0BA9-41E6-A893-F2D50B1F9C50}" srcOrd="0" destOrd="0" presId="urn:microsoft.com/office/officeart/2005/8/layout/default"/>
    <dgm:cxn modelId="{E9E92AB3-D969-4EC0-A399-CB4EEB987D36}" srcId="{E407F51A-5D3C-454C-AEBD-ADACB7D6A9A2}" destId="{A844FA51-D41F-43C9-AFB9-BF439A210583}" srcOrd="0" destOrd="0" parTransId="{1A18A6D1-4EBE-47B7-B166-BF86DCAE62F4}" sibTransId="{49B339BF-AD8B-4C41-9C6B-2B03479A94D6}"/>
    <dgm:cxn modelId="{7E4CEEB7-AA24-4C94-87BB-529683115809}" type="presOf" srcId="{B41B0117-8533-4CE0-924E-3B6325F7DC5A}" destId="{52287412-72A7-400F-B847-9958BBDF73B3}" srcOrd="0" destOrd="1" presId="urn:microsoft.com/office/officeart/2005/8/layout/default"/>
    <dgm:cxn modelId="{92E47ABE-61C8-4DBD-989F-0A554BB5F2E6}" srcId="{82D9E931-9123-4232-8CE1-D1A3D577F2CC}" destId="{FF3948F4-C468-4CB9-9608-E372D646FABA}" srcOrd="0" destOrd="0" parTransId="{558EC949-0D9D-47B5-8A2F-F883C22947A4}" sibTransId="{964D0F4D-58F1-4837-9DC8-2D362A4C09F1}"/>
    <dgm:cxn modelId="{77EAF1D8-B873-4BC5-B94C-288E1F2BCE40}" type="presOf" srcId="{FF3948F4-C468-4CB9-9608-E372D646FABA}" destId="{4BECB584-2B0C-4322-874A-0BE19961912C}" srcOrd="0" destOrd="1" presId="urn:microsoft.com/office/officeart/2005/8/layout/default"/>
    <dgm:cxn modelId="{698BE7DB-B168-46CE-BC19-EF0D40A9CE75}" type="presOf" srcId="{199C811B-BD6C-42B5-BB47-7A2719FD36EB}" destId="{CBF79F50-0DD2-449E-A0C1-B86340050C34}" srcOrd="0" destOrd="1" presId="urn:microsoft.com/office/officeart/2005/8/layout/default"/>
    <dgm:cxn modelId="{EB4C2EDC-7FBA-42FB-9FC6-8E918D74F32B}" srcId="{E407F51A-5D3C-454C-AEBD-ADACB7D6A9A2}" destId="{DBF06AA8-31DD-4B8F-8A2B-2C04BAE4FD62}" srcOrd="3" destOrd="0" parTransId="{EF08AFCE-0CE7-417A-844A-CDF7DBBDAEEE}" sibTransId="{C4070C8F-41FA-4EF7-B35F-AF07160C2644}"/>
    <dgm:cxn modelId="{F5E072E1-2065-4668-B4CD-5D7C1691D5F5}" type="presOf" srcId="{DBF06AA8-31DD-4B8F-8A2B-2C04BAE4FD62}" destId="{CBF79F50-0DD2-449E-A0C1-B86340050C34}" srcOrd="0" destOrd="0" presId="urn:microsoft.com/office/officeart/2005/8/layout/default"/>
    <dgm:cxn modelId="{89FB5CE5-DC8A-459E-9F12-6FC3A34C9358}" type="presOf" srcId="{B51B8876-D4E6-4D1F-8803-41AECB5739C6}" destId="{F986972F-B9B1-4775-8D64-59EFA96B897D}" srcOrd="0" destOrd="1" presId="urn:microsoft.com/office/officeart/2005/8/layout/default"/>
    <dgm:cxn modelId="{6E91CBE5-3773-4867-98A4-4CBA1DCA783D}" type="presOf" srcId="{E407F51A-5D3C-454C-AEBD-ADACB7D6A9A2}" destId="{844C8DAD-BDEA-49B4-AB44-0D5645A7294F}" srcOrd="0" destOrd="0" presId="urn:microsoft.com/office/officeart/2005/8/layout/default"/>
    <dgm:cxn modelId="{B8858EEE-0BB9-438A-8BCF-EB7645EC2E16}" type="presOf" srcId="{FB78631A-E7F1-46F3-94E6-EF6EA1463802}" destId="{727F5F3D-8FD7-4A80-8517-0403A8539C42}" srcOrd="0" destOrd="0" presId="urn:microsoft.com/office/officeart/2005/8/layout/default"/>
    <dgm:cxn modelId="{B485F1F4-D105-4D2B-8F6F-C82EB6C4F8CB}" srcId="{E407F51A-5D3C-454C-AEBD-ADACB7D6A9A2}" destId="{82D9E931-9123-4232-8CE1-D1A3D577F2CC}" srcOrd="1" destOrd="0" parTransId="{CBEF24D1-BA0D-4B95-A473-2538547D0F7E}" sibTransId="{0D8CB736-9982-4BEA-9CA4-66D1A3B7638F}"/>
    <dgm:cxn modelId="{F497D0F8-5FBB-4E09-8BE9-2D5B781D09E2}" srcId="{A844FA51-D41F-43C9-AFB9-BF439A210583}" destId="{B41B0117-8533-4CE0-924E-3B6325F7DC5A}" srcOrd="0" destOrd="0" parTransId="{E74A6E9D-4896-4B1D-9791-F950BF2BF3D2}" sibTransId="{01DA7BDE-CC24-4232-8CD0-A84C27B1C612}"/>
    <dgm:cxn modelId="{80FE3145-E97F-4BCB-8BA8-DF0B1AD487F7}" type="presParOf" srcId="{844C8DAD-BDEA-49B4-AB44-0D5645A7294F}" destId="{52287412-72A7-400F-B847-9958BBDF73B3}" srcOrd="0" destOrd="0" presId="urn:microsoft.com/office/officeart/2005/8/layout/default"/>
    <dgm:cxn modelId="{EF2CF306-FE44-490E-9C50-63BD6CE30109}" type="presParOf" srcId="{844C8DAD-BDEA-49B4-AB44-0D5645A7294F}" destId="{01DA1BFF-948E-4E9F-95A5-A7A8DA6566B6}" srcOrd="1" destOrd="0" presId="urn:microsoft.com/office/officeart/2005/8/layout/default"/>
    <dgm:cxn modelId="{9F06E3B0-D6C9-422A-8151-C67262961966}" type="presParOf" srcId="{844C8DAD-BDEA-49B4-AB44-0D5645A7294F}" destId="{4BECB584-2B0C-4322-874A-0BE19961912C}" srcOrd="2" destOrd="0" presId="urn:microsoft.com/office/officeart/2005/8/layout/default"/>
    <dgm:cxn modelId="{138B315B-6275-4C1D-8794-F5F50F615F9D}" type="presParOf" srcId="{844C8DAD-BDEA-49B4-AB44-0D5645A7294F}" destId="{786ADE67-160C-4F43-A412-E51BE98DF8AA}" srcOrd="3" destOrd="0" presId="urn:microsoft.com/office/officeart/2005/8/layout/default"/>
    <dgm:cxn modelId="{F30C5AF9-81D6-4411-A13B-8C900B007774}" type="presParOf" srcId="{844C8DAD-BDEA-49B4-AB44-0D5645A7294F}" destId="{5455E211-20AE-41AB-B903-E671BCA2918C}" srcOrd="4" destOrd="0" presId="urn:microsoft.com/office/officeart/2005/8/layout/default"/>
    <dgm:cxn modelId="{11D11069-D546-4006-96B8-C3CA1CB47EF1}" type="presParOf" srcId="{844C8DAD-BDEA-49B4-AB44-0D5645A7294F}" destId="{865F92EF-3413-4DC5-B52E-B262BB3BDA71}" srcOrd="5" destOrd="0" presId="urn:microsoft.com/office/officeart/2005/8/layout/default"/>
    <dgm:cxn modelId="{92DBFD0A-70D1-4084-9016-CA35EF0786DD}" type="presParOf" srcId="{844C8DAD-BDEA-49B4-AB44-0D5645A7294F}" destId="{CBF79F50-0DD2-449E-A0C1-B86340050C34}" srcOrd="6" destOrd="0" presId="urn:microsoft.com/office/officeart/2005/8/layout/default"/>
    <dgm:cxn modelId="{BD72CBAE-6854-498C-BF07-572C3EC0FAC5}" type="presParOf" srcId="{844C8DAD-BDEA-49B4-AB44-0D5645A7294F}" destId="{07548458-7B91-46FF-8EDC-C107C534FA32}" srcOrd="7" destOrd="0" presId="urn:microsoft.com/office/officeart/2005/8/layout/default"/>
    <dgm:cxn modelId="{B1F6E4B2-14BE-40ED-8572-5636F8D42B05}" type="presParOf" srcId="{844C8DAD-BDEA-49B4-AB44-0D5645A7294F}" destId="{B57B552B-0BA9-41E6-A893-F2D50B1F9C50}" srcOrd="8" destOrd="0" presId="urn:microsoft.com/office/officeart/2005/8/layout/default"/>
    <dgm:cxn modelId="{B22C3928-848C-448C-918E-EF6F911D0199}" type="presParOf" srcId="{844C8DAD-BDEA-49B4-AB44-0D5645A7294F}" destId="{B66C2C36-8354-4429-A0F2-2FA419BD3F18}" srcOrd="9" destOrd="0" presId="urn:microsoft.com/office/officeart/2005/8/layout/default"/>
    <dgm:cxn modelId="{D1FBF1B9-A62E-447E-A1F9-9B887359BD65}" type="presParOf" srcId="{844C8DAD-BDEA-49B4-AB44-0D5645A7294F}" destId="{727F5F3D-8FD7-4A80-8517-0403A8539C42}" srcOrd="10" destOrd="0" presId="urn:microsoft.com/office/officeart/2005/8/layout/default"/>
    <dgm:cxn modelId="{981FD478-107F-4460-98A8-4E65678D8748}" type="presParOf" srcId="{844C8DAD-BDEA-49B4-AB44-0D5645A7294F}" destId="{58839837-5145-4DAB-B8AE-38A61C961134}" srcOrd="11" destOrd="0" presId="urn:microsoft.com/office/officeart/2005/8/layout/default"/>
    <dgm:cxn modelId="{05163DB5-D4DC-4E99-AAFB-FC863139466D}" type="presParOf" srcId="{844C8DAD-BDEA-49B4-AB44-0D5645A7294F}" destId="{F986972F-B9B1-4775-8D64-59EFA96B897D}"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287412-72A7-400F-B847-9958BBDF73B3}">
      <dsp:nvSpPr>
        <dsp:cNvPr id="0" name=""/>
        <dsp:cNvSpPr/>
      </dsp:nvSpPr>
      <dsp:spPr>
        <a:xfrm>
          <a:off x="2964" y="254305"/>
          <a:ext cx="2351960" cy="141117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sl-SI" sz="1900" kern="1200" dirty="0"/>
            <a:t>1. Preveri vir</a:t>
          </a:r>
          <a:endParaRPr lang="en-US" sz="1900" kern="1200" dirty="0"/>
        </a:p>
        <a:p>
          <a:pPr marL="114300" lvl="1" indent="-114300" algn="l" defTabSz="666750">
            <a:lnSpc>
              <a:spcPct val="90000"/>
            </a:lnSpc>
            <a:spcBef>
              <a:spcPct val="0"/>
            </a:spcBef>
            <a:spcAft>
              <a:spcPct val="15000"/>
            </a:spcAft>
            <a:buChar char="•"/>
          </a:pPr>
          <a:r>
            <a:rPr lang="sl-SI" sz="1500" kern="1200"/>
            <a:t>Razišči spletni portal, preveri poslanstvo, kontaktne podatke</a:t>
          </a:r>
          <a:endParaRPr lang="en-US" sz="1500" kern="1200"/>
        </a:p>
      </dsp:txBody>
      <dsp:txXfrm>
        <a:off x="2964" y="254305"/>
        <a:ext cx="2351960" cy="1411176"/>
      </dsp:txXfrm>
    </dsp:sp>
    <dsp:sp modelId="{4BECB584-2B0C-4322-874A-0BE19961912C}">
      <dsp:nvSpPr>
        <dsp:cNvPr id="0" name=""/>
        <dsp:cNvSpPr/>
      </dsp:nvSpPr>
      <dsp:spPr>
        <a:xfrm>
          <a:off x="2590121" y="254305"/>
          <a:ext cx="2351960" cy="1411176"/>
        </a:xfrm>
        <a:prstGeom prst="rect">
          <a:avLst/>
        </a:prstGeom>
        <a:solidFill>
          <a:schemeClr val="accent2">
            <a:hueOff val="-242561"/>
            <a:satOff val="-13988"/>
            <a:lumOff val="143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sl-SI" sz="1900" kern="1200" dirty="0"/>
            <a:t>2. Preberi celotno novico</a:t>
          </a:r>
          <a:endParaRPr lang="en-US" sz="1900" kern="1200" dirty="0"/>
        </a:p>
        <a:p>
          <a:pPr marL="114300" lvl="1" indent="-114300" algn="l" defTabSz="666750">
            <a:lnSpc>
              <a:spcPct val="90000"/>
            </a:lnSpc>
            <a:spcBef>
              <a:spcPct val="0"/>
            </a:spcBef>
            <a:spcAft>
              <a:spcPct val="15000"/>
            </a:spcAft>
            <a:buChar char="•"/>
          </a:pPr>
          <a:r>
            <a:rPr lang="sl-SI" sz="1500" kern="1200"/>
            <a:t>Naslovi so lahko zavajajoči. O čem sploh novica govori?</a:t>
          </a:r>
          <a:endParaRPr lang="en-US" sz="1500" kern="1200"/>
        </a:p>
      </dsp:txBody>
      <dsp:txXfrm>
        <a:off x="2590121" y="254305"/>
        <a:ext cx="2351960" cy="1411176"/>
      </dsp:txXfrm>
    </dsp:sp>
    <dsp:sp modelId="{5455E211-20AE-41AB-B903-E671BCA2918C}">
      <dsp:nvSpPr>
        <dsp:cNvPr id="0" name=""/>
        <dsp:cNvSpPr/>
      </dsp:nvSpPr>
      <dsp:spPr>
        <a:xfrm>
          <a:off x="5177278" y="254305"/>
          <a:ext cx="2351960" cy="1411176"/>
        </a:xfrm>
        <a:prstGeom prst="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sl-SI" sz="1900" kern="1200" dirty="0"/>
            <a:t>3. Preveri avtorja</a:t>
          </a:r>
          <a:endParaRPr lang="en-US" sz="1900" kern="1200" dirty="0"/>
        </a:p>
        <a:p>
          <a:pPr marL="114300" lvl="1" indent="-114300" algn="l" defTabSz="666750">
            <a:lnSpc>
              <a:spcPct val="90000"/>
            </a:lnSpc>
            <a:spcBef>
              <a:spcPct val="0"/>
            </a:spcBef>
            <a:spcAft>
              <a:spcPct val="15000"/>
            </a:spcAft>
            <a:buChar char="•"/>
          </a:pPr>
          <a:r>
            <a:rPr lang="sl-SI" sz="1500" kern="1200"/>
            <a:t>Preveri kdo je avtor novice. Mu lahko zaupaš? Je resnična oseba?</a:t>
          </a:r>
          <a:endParaRPr lang="en-US" sz="1500" kern="1200"/>
        </a:p>
      </dsp:txBody>
      <dsp:txXfrm>
        <a:off x="5177278" y="254305"/>
        <a:ext cx="2351960" cy="1411176"/>
      </dsp:txXfrm>
    </dsp:sp>
    <dsp:sp modelId="{CBF79F50-0DD2-449E-A0C1-B86340050C34}">
      <dsp:nvSpPr>
        <dsp:cNvPr id="0" name=""/>
        <dsp:cNvSpPr/>
      </dsp:nvSpPr>
      <dsp:spPr>
        <a:xfrm>
          <a:off x="7764434" y="254305"/>
          <a:ext cx="2351960" cy="1411176"/>
        </a:xfrm>
        <a:prstGeom prst="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sl-SI" sz="1900" kern="1200" dirty="0"/>
            <a:t>4. Dodatni viri</a:t>
          </a:r>
          <a:endParaRPr lang="en-US" sz="1900" kern="1200" dirty="0"/>
        </a:p>
        <a:p>
          <a:pPr marL="114300" lvl="1" indent="-114300" algn="l" defTabSz="666750">
            <a:lnSpc>
              <a:spcPct val="90000"/>
            </a:lnSpc>
            <a:spcBef>
              <a:spcPct val="0"/>
            </a:spcBef>
            <a:spcAft>
              <a:spcPct val="15000"/>
            </a:spcAft>
            <a:buChar char="•"/>
          </a:pPr>
          <a:r>
            <a:rPr lang="sl-SI" sz="1500" kern="1200"/>
            <a:t>Klikni na povezave v novici in preveri ali potrjujejo informacije v novici</a:t>
          </a:r>
          <a:endParaRPr lang="en-US" sz="1500" kern="1200"/>
        </a:p>
      </dsp:txBody>
      <dsp:txXfrm>
        <a:off x="7764434" y="254305"/>
        <a:ext cx="2351960" cy="1411176"/>
      </dsp:txXfrm>
    </dsp:sp>
    <dsp:sp modelId="{B57B552B-0BA9-41E6-A893-F2D50B1F9C50}">
      <dsp:nvSpPr>
        <dsp:cNvPr id="0" name=""/>
        <dsp:cNvSpPr/>
      </dsp:nvSpPr>
      <dsp:spPr>
        <a:xfrm>
          <a:off x="1296543" y="1900678"/>
          <a:ext cx="2351960" cy="1411176"/>
        </a:xfrm>
        <a:prstGeom prst="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sl-SI" sz="1900" kern="1200"/>
            <a:t>5.  Preveri datum</a:t>
          </a:r>
          <a:endParaRPr lang="en-US" sz="1900" kern="1200"/>
        </a:p>
        <a:p>
          <a:pPr marL="114300" lvl="1" indent="-114300" algn="l" defTabSz="666750">
            <a:lnSpc>
              <a:spcPct val="90000"/>
            </a:lnSpc>
            <a:spcBef>
              <a:spcPct val="0"/>
            </a:spcBef>
            <a:spcAft>
              <a:spcPct val="15000"/>
            </a:spcAft>
            <a:buChar char="•"/>
          </a:pPr>
          <a:r>
            <a:rPr lang="sl-SI" sz="1500" kern="1200"/>
            <a:t>Če je novica preveč nenavadna, gre morda za šalo</a:t>
          </a:r>
          <a:endParaRPr lang="en-US" sz="1500" kern="1200"/>
        </a:p>
      </dsp:txBody>
      <dsp:txXfrm>
        <a:off x="1296543" y="1900678"/>
        <a:ext cx="2351960" cy="1411176"/>
      </dsp:txXfrm>
    </dsp:sp>
    <dsp:sp modelId="{727F5F3D-8FD7-4A80-8517-0403A8539C42}">
      <dsp:nvSpPr>
        <dsp:cNvPr id="0" name=""/>
        <dsp:cNvSpPr/>
      </dsp:nvSpPr>
      <dsp:spPr>
        <a:xfrm>
          <a:off x="3883699" y="1900678"/>
          <a:ext cx="2351960" cy="1411176"/>
        </a:xfrm>
        <a:prstGeom prst="rect">
          <a:avLst/>
        </a:prstGeom>
        <a:solidFill>
          <a:schemeClr val="accent2">
            <a:hueOff val="-1212803"/>
            <a:satOff val="-69940"/>
            <a:lumOff val="719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sl-SI" sz="1900" kern="1200"/>
            <a:t>6. Ozavesti predsodke</a:t>
          </a:r>
          <a:endParaRPr lang="en-US" sz="1900" kern="1200"/>
        </a:p>
        <a:p>
          <a:pPr marL="114300" lvl="1" indent="-114300" algn="l" defTabSz="666750">
            <a:lnSpc>
              <a:spcPct val="90000"/>
            </a:lnSpc>
            <a:spcBef>
              <a:spcPct val="0"/>
            </a:spcBef>
            <a:spcAft>
              <a:spcPct val="15000"/>
            </a:spcAft>
            <a:buChar char="•"/>
          </a:pPr>
          <a:r>
            <a:rPr lang="sl-SI" sz="1500" kern="1200" dirty="0"/>
            <a:t>Razmisli ali tvoja prepričanja vplivajo na presojo.</a:t>
          </a:r>
          <a:endParaRPr lang="en-US" sz="1500" kern="1200" dirty="0"/>
        </a:p>
      </dsp:txBody>
      <dsp:txXfrm>
        <a:off x="3883699" y="1900678"/>
        <a:ext cx="2351960" cy="1411176"/>
      </dsp:txXfrm>
    </dsp:sp>
    <dsp:sp modelId="{F986972F-B9B1-4775-8D64-59EFA96B897D}">
      <dsp:nvSpPr>
        <dsp:cNvPr id="0" name=""/>
        <dsp:cNvSpPr/>
      </dsp:nvSpPr>
      <dsp:spPr>
        <a:xfrm>
          <a:off x="6470856" y="1900678"/>
          <a:ext cx="2351960" cy="1411176"/>
        </a:xfrm>
        <a:prstGeom prst="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sl-SI" sz="1900" kern="1200"/>
            <a:t>7. Vprašaj strokovnjake</a:t>
          </a:r>
          <a:endParaRPr lang="en-US" sz="1900" kern="1200"/>
        </a:p>
        <a:p>
          <a:pPr marL="114300" lvl="1" indent="-114300" algn="l" defTabSz="666750">
            <a:lnSpc>
              <a:spcPct val="90000"/>
            </a:lnSpc>
            <a:spcBef>
              <a:spcPct val="0"/>
            </a:spcBef>
            <a:spcAft>
              <a:spcPct val="15000"/>
            </a:spcAft>
            <a:buChar char="•"/>
          </a:pPr>
          <a:r>
            <a:rPr lang="sl-SI" sz="1500" kern="1200" dirty="0"/>
            <a:t>Vprašaj </a:t>
          </a:r>
          <a:r>
            <a:rPr lang="sl-SI" sz="1500" kern="1200" dirty="0" err="1"/>
            <a:t>knjižnjičarja</a:t>
          </a:r>
          <a:r>
            <a:rPr lang="sl-SI" sz="1500" kern="1200" dirty="0"/>
            <a:t> ali novico preveri na portalih za preverjanje informacij.</a:t>
          </a:r>
          <a:endParaRPr lang="en-US" sz="1500" kern="1200" dirty="0"/>
        </a:p>
      </dsp:txBody>
      <dsp:txXfrm>
        <a:off x="6470856" y="1900678"/>
        <a:ext cx="2351960" cy="141117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EEF99AC-5B00-DCA2-A596-3A40ADB4266E}"/>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90F2F69B-B1EE-7145-436B-C188602DAC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7AA7EEC4-6BCF-97BF-9BDD-A8F6C622E5DF}"/>
              </a:ext>
            </a:extLst>
          </p:cNvPr>
          <p:cNvSpPr>
            <a:spLocks noGrp="1"/>
          </p:cNvSpPr>
          <p:nvPr>
            <p:ph type="dt" sz="half" idx="10"/>
          </p:nvPr>
        </p:nvSpPr>
        <p:spPr/>
        <p:txBody>
          <a:bodyPr/>
          <a:lstStyle/>
          <a:p>
            <a:fld id="{1E9DF232-4180-42CB-BA6F-73B0659B4A19}" type="datetimeFigureOut">
              <a:rPr lang="sl-SI" smtClean="0"/>
              <a:t>18. 04. 2023</a:t>
            </a:fld>
            <a:endParaRPr lang="sl-SI"/>
          </a:p>
        </p:txBody>
      </p:sp>
      <p:sp>
        <p:nvSpPr>
          <p:cNvPr id="5" name="Označba mesta noge 4">
            <a:extLst>
              <a:ext uri="{FF2B5EF4-FFF2-40B4-BE49-F238E27FC236}">
                <a16:creationId xmlns:a16="http://schemas.microsoft.com/office/drawing/2014/main" id="{39862194-C06F-29AD-F895-36E3C19B62D7}"/>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0BAF5E86-D8CC-213F-F5DC-200E12B1D9FE}"/>
              </a:ext>
            </a:extLst>
          </p:cNvPr>
          <p:cNvSpPr>
            <a:spLocks noGrp="1"/>
          </p:cNvSpPr>
          <p:nvPr>
            <p:ph type="sldNum" sz="quarter" idx="12"/>
          </p:nvPr>
        </p:nvSpPr>
        <p:spPr/>
        <p:txBody>
          <a:bodyPr/>
          <a:lstStyle/>
          <a:p>
            <a:fld id="{BFCDE169-8699-42AD-B30E-DA8562842050}" type="slidenum">
              <a:rPr lang="sl-SI" smtClean="0"/>
              <a:t>‹#›</a:t>
            </a:fld>
            <a:endParaRPr lang="sl-SI"/>
          </a:p>
        </p:txBody>
      </p:sp>
    </p:spTree>
    <p:extLst>
      <p:ext uri="{BB962C8B-B14F-4D97-AF65-F5344CB8AC3E}">
        <p14:creationId xmlns:p14="http://schemas.microsoft.com/office/powerpoint/2010/main" val="3868199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3C074ED-B756-AF3A-4013-6A3F60F8338C}"/>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72318795-A384-B792-E8E3-D01531970C22}"/>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C49ED189-90F1-BBB4-0ED5-11AAE46DD053}"/>
              </a:ext>
            </a:extLst>
          </p:cNvPr>
          <p:cNvSpPr>
            <a:spLocks noGrp="1"/>
          </p:cNvSpPr>
          <p:nvPr>
            <p:ph type="dt" sz="half" idx="10"/>
          </p:nvPr>
        </p:nvSpPr>
        <p:spPr/>
        <p:txBody>
          <a:bodyPr/>
          <a:lstStyle/>
          <a:p>
            <a:fld id="{1E9DF232-4180-42CB-BA6F-73B0659B4A19}" type="datetimeFigureOut">
              <a:rPr lang="sl-SI" smtClean="0"/>
              <a:t>18. 04. 2023</a:t>
            </a:fld>
            <a:endParaRPr lang="sl-SI"/>
          </a:p>
        </p:txBody>
      </p:sp>
      <p:sp>
        <p:nvSpPr>
          <p:cNvPr id="5" name="Označba mesta noge 4">
            <a:extLst>
              <a:ext uri="{FF2B5EF4-FFF2-40B4-BE49-F238E27FC236}">
                <a16:creationId xmlns:a16="http://schemas.microsoft.com/office/drawing/2014/main" id="{5F0134A0-50CC-3CA9-F3D5-EF9DE1064582}"/>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4518859C-E8A4-5AB8-FB44-202BCE141FD1}"/>
              </a:ext>
            </a:extLst>
          </p:cNvPr>
          <p:cNvSpPr>
            <a:spLocks noGrp="1"/>
          </p:cNvSpPr>
          <p:nvPr>
            <p:ph type="sldNum" sz="quarter" idx="12"/>
          </p:nvPr>
        </p:nvSpPr>
        <p:spPr/>
        <p:txBody>
          <a:bodyPr/>
          <a:lstStyle/>
          <a:p>
            <a:fld id="{BFCDE169-8699-42AD-B30E-DA8562842050}" type="slidenum">
              <a:rPr lang="sl-SI" smtClean="0"/>
              <a:t>‹#›</a:t>
            </a:fld>
            <a:endParaRPr lang="sl-SI"/>
          </a:p>
        </p:txBody>
      </p:sp>
    </p:spTree>
    <p:extLst>
      <p:ext uri="{BB962C8B-B14F-4D97-AF65-F5344CB8AC3E}">
        <p14:creationId xmlns:p14="http://schemas.microsoft.com/office/powerpoint/2010/main" val="2256943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ADD04328-77A4-FE55-3417-0EF3E0C77F63}"/>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522E0227-D4CD-998D-5451-861ABE523FDE}"/>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118FC047-7512-0BA8-41B9-94ECD5DFE3F5}"/>
              </a:ext>
            </a:extLst>
          </p:cNvPr>
          <p:cNvSpPr>
            <a:spLocks noGrp="1"/>
          </p:cNvSpPr>
          <p:nvPr>
            <p:ph type="dt" sz="half" idx="10"/>
          </p:nvPr>
        </p:nvSpPr>
        <p:spPr/>
        <p:txBody>
          <a:bodyPr/>
          <a:lstStyle/>
          <a:p>
            <a:fld id="{1E9DF232-4180-42CB-BA6F-73B0659B4A19}" type="datetimeFigureOut">
              <a:rPr lang="sl-SI" smtClean="0"/>
              <a:t>18. 04. 2023</a:t>
            </a:fld>
            <a:endParaRPr lang="sl-SI"/>
          </a:p>
        </p:txBody>
      </p:sp>
      <p:sp>
        <p:nvSpPr>
          <p:cNvPr id="5" name="Označba mesta noge 4">
            <a:extLst>
              <a:ext uri="{FF2B5EF4-FFF2-40B4-BE49-F238E27FC236}">
                <a16:creationId xmlns:a16="http://schemas.microsoft.com/office/drawing/2014/main" id="{A1B6FA67-96AE-7248-E76B-8A8EAAB81878}"/>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939C9EEC-F0F0-BE63-EAE2-7448D597CEA1}"/>
              </a:ext>
            </a:extLst>
          </p:cNvPr>
          <p:cNvSpPr>
            <a:spLocks noGrp="1"/>
          </p:cNvSpPr>
          <p:nvPr>
            <p:ph type="sldNum" sz="quarter" idx="12"/>
          </p:nvPr>
        </p:nvSpPr>
        <p:spPr/>
        <p:txBody>
          <a:bodyPr/>
          <a:lstStyle/>
          <a:p>
            <a:fld id="{BFCDE169-8699-42AD-B30E-DA8562842050}" type="slidenum">
              <a:rPr lang="sl-SI" smtClean="0"/>
              <a:t>‹#›</a:t>
            </a:fld>
            <a:endParaRPr lang="sl-SI"/>
          </a:p>
        </p:txBody>
      </p:sp>
    </p:spTree>
    <p:extLst>
      <p:ext uri="{BB962C8B-B14F-4D97-AF65-F5344CB8AC3E}">
        <p14:creationId xmlns:p14="http://schemas.microsoft.com/office/powerpoint/2010/main" val="3854322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18EFC8C-B5E9-6E01-BFA9-2A0C71513932}"/>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84ED80E6-69D7-9325-AA89-35FA0850821A}"/>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0099D977-87AF-60CD-6E14-4F19B6867255}"/>
              </a:ext>
            </a:extLst>
          </p:cNvPr>
          <p:cNvSpPr>
            <a:spLocks noGrp="1"/>
          </p:cNvSpPr>
          <p:nvPr>
            <p:ph type="dt" sz="half" idx="10"/>
          </p:nvPr>
        </p:nvSpPr>
        <p:spPr/>
        <p:txBody>
          <a:bodyPr/>
          <a:lstStyle/>
          <a:p>
            <a:fld id="{1E9DF232-4180-42CB-BA6F-73B0659B4A19}" type="datetimeFigureOut">
              <a:rPr lang="sl-SI" smtClean="0"/>
              <a:t>18. 04. 2023</a:t>
            </a:fld>
            <a:endParaRPr lang="sl-SI"/>
          </a:p>
        </p:txBody>
      </p:sp>
      <p:sp>
        <p:nvSpPr>
          <p:cNvPr id="5" name="Označba mesta noge 4">
            <a:extLst>
              <a:ext uri="{FF2B5EF4-FFF2-40B4-BE49-F238E27FC236}">
                <a16:creationId xmlns:a16="http://schemas.microsoft.com/office/drawing/2014/main" id="{ABF1D534-BF1C-5742-E981-1C108FE5BEAC}"/>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24E30C82-1A03-761E-85DA-6D300448B36B}"/>
              </a:ext>
            </a:extLst>
          </p:cNvPr>
          <p:cNvSpPr>
            <a:spLocks noGrp="1"/>
          </p:cNvSpPr>
          <p:nvPr>
            <p:ph type="sldNum" sz="quarter" idx="12"/>
          </p:nvPr>
        </p:nvSpPr>
        <p:spPr/>
        <p:txBody>
          <a:bodyPr/>
          <a:lstStyle/>
          <a:p>
            <a:fld id="{BFCDE169-8699-42AD-B30E-DA8562842050}" type="slidenum">
              <a:rPr lang="sl-SI" smtClean="0"/>
              <a:t>‹#›</a:t>
            </a:fld>
            <a:endParaRPr lang="sl-SI"/>
          </a:p>
        </p:txBody>
      </p:sp>
    </p:spTree>
    <p:extLst>
      <p:ext uri="{BB962C8B-B14F-4D97-AF65-F5344CB8AC3E}">
        <p14:creationId xmlns:p14="http://schemas.microsoft.com/office/powerpoint/2010/main" val="2356646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F5C894F-3D22-0E34-3082-B12DB9018EB5}"/>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E4DF0C26-3EBD-72BD-D5DE-4786C2A038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8D5C6542-ECF2-1734-7121-DC52F39119C3}"/>
              </a:ext>
            </a:extLst>
          </p:cNvPr>
          <p:cNvSpPr>
            <a:spLocks noGrp="1"/>
          </p:cNvSpPr>
          <p:nvPr>
            <p:ph type="dt" sz="half" idx="10"/>
          </p:nvPr>
        </p:nvSpPr>
        <p:spPr/>
        <p:txBody>
          <a:bodyPr/>
          <a:lstStyle/>
          <a:p>
            <a:fld id="{1E9DF232-4180-42CB-BA6F-73B0659B4A19}" type="datetimeFigureOut">
              <a:rPr lang="sl-SI" smtClean="0"/>
              <a:t>18. 04. 2023</a:t>
            </a:fld>
            <a:endParaRPr lang="sl-SI"/>
          </a:p>
        </p:txBody>
      </p:sp>
      <p:sp>
        <p:nvSpPr>
          <p:cNvPr id="5" name="Označba mesta noge 4">
            <a:extLst>
              <a:ext uri="{FF2B5EF4-FFF2-40B4-BE49-F238E27FC236}">
                <a16:creationId xmlns:a16="http://schemas.microsoft.com/office/drawing/2014/main" id="{33AA119E-7DC0-F459-0A33-1423B7538521}"/>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208D5D56-B8BF-5084-6487-A4ABDF4DCEC5}"/>
              </a:ext>
            </a:extLst>
          </p:cNvPr>
          <p:cNvSpPr>
            <a:spLocks noGrp="1"/>
          </p:cNvSpPr>
          <p:nvPr>
            <p:ph type="sldNum" sz="quarter" idx="12"/>
          </p:nvPr>
        </p:nvSpPr>
        <p:spPr/>
        <p:txBody>
          <a:bodyPr/>
          <a:lstStyle/>
          <a:p>
            <a:fld id="{BFCDE169-8699-42AD-B30E-DA8562842050}" type="slidenum">
              <a:rPr lang="sl-SI" smtClean="0"/>
              <a:t>‹#›</a:t>
            </a:fld>
            <a:endParaRPr lang="sl-SI"/>
          </a:p>
        </p:txBody>
      </p:sp>
    </p:spTree>
    <p:extLst>
      <p:ext uri="{BB962C8B-B14F-4D97-AF65-F5344CB8AC3E}">
        <p14:creationId xmlns:p14="http://schemas.microsoft.com/office/powerpoint/2010/main" val="1089841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F7EC438-5C7D-E58C-218E-EFFD0ABFF2DC}"/>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3FE69148-FA7A-DAEC-9AF8-6CA81B261BE5}"/>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BFC2F1E2-010D-1551-3A01-8F966B1533CA}"/>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4B7CFD1E-F021-DC78-4C7D-85F7A407C0CC}"/>
              </a:ext>
            </a:extLst>
          </p:cNvPr>
          <p:cNvSpPr>
            <a:spLocks noGrp="1"/>
          </p:cNvSpPr>
          <p:nvPr>
            <p:ph type="dt" sz="half" idx="10"/>
          </p:nvPr>
        </p:nvSpPr>
        <p:spPr/>
        <p:txBody>
          <a:bodyPr/>
          <a:lstStyle/>
          <a:p>
            <a:fld id="{1E9DF232-4180-42CB-BA6F-73B0659B4A19}" type="datetimeFigureOut">
              <a:rPr lang="sl-SI" smtClean="0"/>
              <a:t>18. 04. 2023</a:t>
            </a:fld>
            <a:endParaRPr lang="sl-SI"/>
          </a:p>
        </p:txBody>
      </p:sp>
      <p:sp>
        <p:nvSpPr>
          <p:cNvPr id="6" name="Označba mesta noge 5">
            <a:extLst>
              <a:ext uri="{FF2B5EF4-FFF2-40B4-BE49-F238E27FC236}">
                <a16:creationId xmlns:a16="http://schemas.microsoft.com/office/drawing/2014/main" id="{29DB2822-26DE-E442-B941-7FBFEAFDC827}"/>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E2CED721-CE26-BC51-2771-4E25A3B87CF4}"/>
              </a:ext>
            </a:extLst>
          </p:cNvPr>
          <p:cNvSpPr>
            <a:spLocks noGrp="1"/>
          </p:cNvSpPr>
          <p:nvPr>
            <p:ph type="sldNum" sz="quarter" idx="12"/>
          </p:nvPr>
        </p:nvSpPr>
        <p:spPr/>
        <p:txBody>
          <a:bodyPr/>
          <a:lstStyle/>
          <a:p>
            <a:fld id="{BFCDE169-8699-42AD-B30E-DA8562842050}" type="slidenum">
              <a:rPr lang="sl-SI" smtClean="0"/>
              <a:t>‹#›</a:t>
            </a:fld>
            <a:endParaRPr lang="sl-SI"/>
          </a:p>
        </p:txBody>
      </p:sp>
    </p:spTree>
    <p:extLst>
      <p:ext uri="{BB962C8B-B14F-4D97-AF65-F5344CB8AC3E}">
        <p14:creationId xmlns:p14="http://schemas.microsoft.com/office/powerpoint/2010/main" val="3243807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B88009B-C696-DE79-C510-D237D0AE4814}"/>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1810D871-CA46-02E8-9DF6-89F28D15DF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13FDB719-6B0D-AFB2-4F16-0BA7FD8DA9BC}"/>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3F242AC3-2BEB-AB0F-6970-DA1BCCD5B1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69748481-822E-5EF8-9524-EF1613DCC28D}"/>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398C0FAB-13DA-1E88-B484-6E6B1F597FC9}"/>
              </a:ext>
            </a:extLst>
          </p:cNvPr>
          <p:cNvSpPr>
            <a:spLocks noGrp="1"/>
          </p:cNvSpPr>
          <p:nvPr>
            <p:ph type="dt" sz="half" idx="10"/>
          </p:nvPr>
        </p:nvSpPr>
        <p:spPr/>
        <p:txBody>
          <a:bodyPr/>
          <a:lstStyle/>
          <a:p>
            <a:fld id="{1E9DF232-4180-42CB-BA6F-73B0659B4A19}" type="datetimeFigureOut">
              <a:rPr lang="sl-SI" smtClean="0"/>
              <a:t>18. 04. 2023</a:t>
            </a:fld>
            <a:endParaRPr lang="sl-SI"/>
          </a:p>
        </p:txBody>
      </p:sp>
      <p:sp>
        <p:nvSpPr>
          <p:cNvPr id="8" name="Označba mesta noge 7">
            <a:extLst>
              <a:ext uri="{FF2B5EF4-FFF2-40B4-BE49-F238E27FC236}">
                <a16:creationId xmlns:a16="http://schemas.microsoft.com/office/drawing/2014/main" id="{D748018C-BE69-6014-C8EF-29298520D782}"/>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82F903ED-B4FF-6C7B-2770-EF38E32097DD}"/>
              </a:ext>
            </a:extLst>
          </p:cNvPr>
          <p:cNvSpPr>
            <a:spLocks noGrp="1"/>
          </p:cNvSpPr>
          <p:nvPr>
            <p:ph type="sldNum" sz="quarter" idx="12"/>
          </p:nvPr>
        </p:nvSpPr>
        <p:spPr/>
        <p:txBody>
          <a:bodyPr/>
          <a:lstStyle/>
          <a:p>
            <a:fld id="{BFCDE169-8699-42AD-B30E-DA8562842050}" type="slidenum">
              <a:rPr lang="sl-SI" smtClean="0"/>
              <a:t>‹#›</a:t>
            </a:fld>
            <a:endParaRPr lang="sl-SI"/>
          </a:p>
        </p:txBody>
      </p:sp>
    </p:spTree>
    <p:extLst>
      <p:ext uri="{BB962C8B-B14F-4D97-AF65-F5344CB8AC3E}">
        <p14:creationId xmlns:p14="http://schemas.microsoft.com/office/powerpoint/2010/main" val="3065814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A39E360-1048-6023-5414-C8612B9EDADB}"/>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A8D17BF2-4E85-6F72-61E1-415D63AD1061}"/>
              </a:ext>
            </a:extLst>
          </p:cNvPr>
          <p:cNvSpPr>
            <a:spLocks noGrp="1"/>
          </p:cNvSpPr>
          <p:nvPr>
            <p:ph type="dt" sz="half" idx="10"/>
          </p:nvPr>
        </p:nvSpPr>
        <p:spPr/>
        <p:txBody>
          <a:bodyPr/>
          <a:lstStyle/>
          <a:p>
            <a:fld id="{1E9DF232-4180-42CB-BA6F-73B0659B4A19}" type="datetimeFigureOut">
              <a:rPr lang="sl-SI" smtClean="0"/>
              <a:t>18. 04. 2023</a:t>
            </a:fld>
            <a:endParaRPr lang="sl-SI"/>
          </a:p>
        </p:txBody>
      </p:sp>
      <p:sp>
        <p:nvSpPr>
          <p:cNvPr id="4" name="Označba mesta noge 3">
            <a:extLst>
              <a:ext uri="{FF2B5EF4-FFF2-40B4-BE49-F238E27FC236}">
                <a16:creationId xmlns:a16="http://schemas.microsoft.com/office/drawing/2014/main" id="{06AA9222-F032-1608-782C-5F71DA429BD7}"/>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BD13F089-8812-DB93-9A49-9BADD4BDCB4B}"/>
              </a:ext>
            </a:extLst>
          </p:cNvPr>
          <p:cNvSpPr>
            <a:spLocks noGrp="1"/>
          </p:cNvSpPr>
          <p:nvPr>
            <p:ph type="sldNum" sz="quarter" idx="12"/>
          </p:nvPr>
        </p:nvSpPr>
        <p:spPr/>
        <p:txBody>
          <a:bodyPr/>
          <a:lstStyle/>
          <a:p>
            <a:fld id="{BFCDE169-8699-42AD-B30E-DA8562842050}" type="slidenum">
              <a:rPr lang="sl-SI" smtClean="0"/>
              <a:t>‹#›</a:t>
            </a:fld>
            <a:endParaRPr lang="sl-SI"/>
          </a:p>
        </p:txBody>
      </p:sp>
    </p:spTree>
    <p:extLst>
      <p:ext uri="{BB962C8B-B14F-4D97-AF65-F5344CB8AC3E}">
        <p14:creationId xmlns:p14="http://schemas.microsoft.com/office/powerpoint/2010/main" val="2489468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B10C1700-C6DD-7CA3-2C5B-F2194CA7CC25}"/>
              </a:ext>
            </a:extLst>
          </p:cNvPr>
          <p:cNvSpPr>
            <a:spLocks noGrp="1"/>
          </p:cNvSpPr>
          <p:nvPr>
            <p:ph type="dt" sz="half" idx="10"/>
          </p:nvPr>
        </p:nvSpPr>
        <p:spPr/>
        <p:txBody>
          <a:bodyPr/>
          <a:lstStyle/>
          <a:p>
            <a:fld id="{1E9DF232-4180-42CB-BA6F-73B0659B4A19}" type="datetimeFigureOut">
              <a:rPr lang="sl-SI" smtClean="0"/>
              <a:t>18. 04. 2023</a:t>
            </a:fld>
            <a:endParaRPr lang="sl-SI"/>
          </a:p>
        </p:txBody>
      </p:sp>
      <p:sp>
        <p:nvSpPr>
          <p:cNvPr id="3" name="Označba mesta noge 2">
            <a:extLst>
              <a:ext uri="{FF2B5EF4-FFF2-40B4-BE49-F238E27FC236}">
                <a16:creationId xmlns:a16="http://schemas.microsoft.com/office/drawing/2014/main" id="{C46E721E-F779-F6E5-C388-7EC539657E02}"/>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4B3F865B-C518-DCA6-C151-75A445A60AD2}"/>
              </a:ext>
            </a:extLst>
          </p:cNvPr>
          <p:cNvSpPr>
            <a:spLocks noGrp="1"/>
          </p:cNvSpPr>
          <p:nvPr>
            <p:ph type="sldNum" sz="quarter" idx="12"/>
          </p:nvPr>
        </p:nvSpPr>
        <p:spPr/>
        <p:txBody>
          <a:bodyPr/>
          <a:lstStyle/>
          <a:p>
            <a:fld id="{BFCDE169-8699-42AD-B30E-DA8562842050}" type="slidenum">
              <a:rPr lang="sl-SI" smtClean="0"/>
              <a:t>‹#›</a:t>
            </a:fld>
            <a:endParaRPr lang="sl-SI"/>
          </a:p>
        </p:txBody>
      </p:sp>
    </p:spTree>
    <p:extLst>
      <p:ext uri="{BB962C8B-B14F-4D97-AF65-F5344CB8AC3E}">
        <p14:creationId xmlns:p14="http://schemas.microsoft.com/office/powerpoint/2010/main" val="1323208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E4F2790-65CD-4AE1-63F7-CF9776366194}"/>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E84D6BC5-208A-EAF9-28CE-95A52E7A7A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82307199-A3C5-F505-9F80-8B73AC7634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9064AF03-33DA-3C6D-2139-5F07453CA772}"/>
              </a:ext>
            </a:extLst>
          </p:cNvPr>
          <p:cNvSpPr>
            <a:spLocks noGrp="1"/>
          </p:cNvSpPr>
          <p:nvPr>
            <p:ph type="dt" sz="half" idx="10"/>
          </p:nvPr>
        </p:nvSpPr>
        <p:spPr/>
        <p:txBody>
          <a:bodyPr/>
          <a:lstStyle/>
          <a:p>
            <a:fld id="{1E9DF232-4180-42CB-BA6F-73B0659B4A19}" type="datetimeFigureOut">
              <a:rPr lang="sl-SI" smtClean="0"/>
              <a:t>18. 04. 2023</a:t>
            </a:fld>
            <a:endParaRPr lang="sl-SI"/>
          </a:p>
        </p:txBody>
      </p:sp>
      <p:sp>
        <p:nvSpPr>
          <p:cNvPr id="6" name="Označba mesta noge 5">
            <a:extLst>
              <a:ext uri="{FF2B5EF4-FFF2-40B4-BE49-F238E27FC236}">
                <a16:creationId xmlns:a16="http://schemas.microsoft.com/office/drawing/2014/main" id="{2F0695CD-F40D-60D8-6364-79D48C4FBD6C}"/>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FED85BA9-36D2-7D5D-5F41-4B6E786041BF}"/>
              </a:ext>
            </a:extLst>
          </p:cNvPr>
          <p:cNvSpPr>
            <a:spLocks noGrp="1"/>
          </p:cNvSpPr>
          <p:nvPr>
            <p:ph type="sldNum" sz="quarter" idx="12"/>
          </p:nvPr>
        </p:nvSpPr>
        <p:spPr/>
        <p:txBody>
          <a:bodyPr/>
          <a:lstStyle/>
          <a:p>
            <a:fld id="{BFCDE169-8699-42AD-B30E-DA8562842050}" type="slidenum">
              <a:rPr lang="sl-SI" smtClean="0"/>
              <a:t>‹#›</a:t>
            </a:fld>
            <a:endParaRPr lang="sl-SI"/>
          </a:p>
        </p:txBody>
      </p:sp>
    </p:spTree>
    <p:extLst>
      <p:ext uri="{BB962C8B-B14F-4D97-AF65-F5344CB8AC3E}">
        <p14:creationId xmlns:p14="http://schemas.microsoft.com/office/powerpoint/2010/main" val="2640804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5B5C030-7AB2-1B96-224B-DC4A88745960}"/>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025C85CA-B6B0-B9AA-1562-1F7D19242E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75575570-C863-8DB2-1A11-B4BBF7FF30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6BBB31EB-7F5B-1B04-FA4A-3726303C312F}"/>
              </a:ext>
            </a:extLst>
          </p:cNvPr>
          <p:cNvSpPr>
            <a:spLocks noGrp="1"/>
          </p:cNvSpPr>
          <p:nvPr>
            <p:ph type="dt" sz="half" idx="10"/>
          </p:nvPr>
        </p:nvSpPr>
        <p:spPr/>
        <p:txBody>
          <a:bodyPr/>
          <a:lstStyle/>
          <a:p>
            <a:fld id="{1E9DF232-4180-42CB-BA6F-73B0659B4A19}" type="datetimeFigureOut">
              <a:rPr lang="sl-SI" smtClean="0"/>
              <a:t>18. 04. 2023</a:t>
            </a:fld>
            <a:endParaRPr lang="sl-SI"/>
          </a:p>
        </p:txBody>
      </p:sp>
      <p:sp>
        <p:nvSpPr>
          <p:cNvPr id="6" name="Označba mesta noge 5">
            <a:extLst>
              <a:ext uri="{FF2B5EF4-FFF2-40B4-BE49-F238E27FC236}">
                <a16:creationId xmlns:a16="http://schemas.microsoft.com/office/drawing/2014/main" id="{9B34F600-C58D-7F30-14DC-373301B2EADB}"/>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5C0DF7AA-5F6D-0763-8C83-4CF8E53DF1DB}"/>
              </a:ext>
            </a:extLst>
          </p:cNvPr>
          <p:cNvSpPr>
            <a:spLocks noGrp="1"/>
          </p:cNvSpPr>
          <p:nvPr>
            <p:ph type="sldNum" sz="quarter" idx="12"/>
          </p:nvPr>
        </p:nvSpPr>
        <p:spPr/>
        <p:txBody>
          <a:bodyPr/>
          <a:lstStyle/>
          <a:p>
            <a:fld id="{BFCDE169-8699-42AD-B30E-DA8562842050}" type="slidenum">
              <a:rPr lang="sl-SI" smtClean="0"/>
              <a:t>‹#›</a:t>
            </a:fld>
            <a:endParaRPr lang="sl-SI"/>
          </a:p>
        </p:txBody>
      </p:sp>
    </p:spTree>
    <p:extLst>
      <p:ext uri="{BB962C8B-B14F-4D97-AF65-F5344CB8AC3E}">
        <p14:creationId xmlns:p14="http://schemas.microsoft.com/office/powerpoint/2010/main" val="51792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0F01909C-E7AD-5EA2-7733-665E12CAF5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7B0C5857-52BE-DB42-4926-E853090CA3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8C3D86E6-7CE5-E7E2-8C1A-F05DAB86CF5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9DF232-4180-42CB-BA6F-73B0659B4A19}" type="datetimeFigureOut">
              <a:rPr lang="sl-SI" smtClean="0"/>
              <a:t>18. 04. 2023</a:t>
            </a:fld>
            <a:endParaRPr lang="sl-SI"/>
          </a:p>
        </p:txBody>
      </p:sp>
      <p:sp>
        <p:nvSpPr>
          <p:cNvPr id="5" name="Označba mesta noge 4">
            <a:extLst>
              <a:ext uri="{FF2B5EF4-FFF2-40B4-BE49-F238E27FC236}">
                <a16:creationId xmlns:a16="http://schemas.microsoft.com/office/drawing/2014/main" id="{317A5498-67F8-702F-CEA3-6624EC528A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a:extLst>
              <a:ext uri="{FF2B5EF4-FFF2-40B4-BE49-F238E27FC236}">
                <a16:creationId xmlns:a16="http://schemas.microsoft.com/office/drawing/2014/main" id="{F6B4F535-EA77-8415-F7CE-E8DFEDC2B9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CDE169-8699-42AD-B30E-DA8562842050}" type="slidenum">
              <a:rPr lang="sl-SI" smtClean="0"/>
              <a:t>‹#›</a:t>
            </a:fld>
            <a:endParaRPr lang="sl-SI"/>
          </a:p>
        </p:txBody>
      </p:sp>
    </p:spTree>
    <p:extLst>
      <p:ext uri="{BB962C8B-B14F-4D97-AF65-F5344CB8AC3E}">
        <p14:creationId xmlns:p14="http://schemas.microsoft.com/office/powerpoint/2010/main" val="4054208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6.xml.rels><?xml version="1.0" encoding="UTF-8" standalone="yes"?>
<Relationships xmlns="http://schemas.openxmlformats.org/package/2006/relationships"><Relationship Id="rId3" Type="http://schemas.openxmlformats.org/officeDocument/2006/relationships/hyperlink" Target="https://www.snopes.com/" TargetMode="External"/><Relationship Id="rId2" Type="http://schemas.openxmlformats.org/officeDocument/2006/relationships/hyperlink" Target="https://www.ostro.si/" TargetMode="External"/><Relationship Id="rId1" Type="http://schemas.openxmlformats.org/officeDocument/2006/relationships/slideLayout" Target="../slideLayouts/slideLayout2.xml"/><Relationship Id="rId5" Type="http://schemas.openxmlformats.org/officeDocument/2006/relationships/hyperlink" Target="https://support.google.com/websearch/answer/1325808?hl=sl" TargetMode="External"/><Relationship Id="rId4" Type="http://schemas.openxmlformats.org/officeDocument/2006/relationships/hyperlink" Target="https://www.factcheck.org/"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6AEC22E-A96B-62BC-7BE6-5E668FD98E91}"/>
              </a:ext>
            </a:extLst>
          </p:cNvPr>
          <p:cNvSpPr>
            <a:spLocks noGrp="1"/>
          </p:cNvSpPr>
          <p:nvPr>
            <p:ph type="ctrTitle"/>
          </p:nvPr>
        </p:nvSpPr>
        <p:spPr>
          <a:xfrm>
            <a:off x="1524000" y="1600200"/>
            <a:ext cx="9144000" cy="2387600"/>
          </a:xfrm>
        </p:spPr>
        <p:txBody>
          <a:bodyPr/>
          <a:lstStyle/>
          <a:p>
            <a:r>
              <a:rPr lang="sl-SI" b="1" dirty="0">
                <a:solidFill>
                  <a:schemeClr val="accent2">
                    <a:lumMod val="75000"/>
                  </a:schemeClr>
                </a:solidFill>
              </a:rPr>
              <a:t>Kritično overjanje informacij</a:t>
            </a:r>
          </a:p>
        </p:txBody>
      </p:sp>
      <p:sp>
        <p:nvSpPr>
          <p:cNvPr id="3" name="Podnaslov 2">
            <a:extLst>
              <a:ext uri="{FF2B5EF4-FFF2-40B4-BE49-F238E27FC236}">
                <a16:creationId xmlns:a16="http://schemas.microsoft.com/office/drawing/2014/main" id="{1AB7C348-17EF-6FF4-7066-3C219EAAAD9C}"/>
              </a:ext>
            </a:extLst>
          </p:cNvPr>
          <p:cNvSpPr>
            <a:spLocks noGrp="1"/>
          </p:cNvSpPr>
          <p:nvPr>
            <p:ph type="subTitle" idx="1"/>
          </p:nvPr>
        </p:nvSpPr>
        <p:spPr>
          <a:xfrm>
            <a:off x="1524000" y="3987800"/>
            <a:ext cx="9144000" cy="1655762"/>
          </a:xfrm>
        </p:spPr>
        <p:txBody>
          <a:bodyPr/>
          <a:lstStyle/>
          <a:p>
            <a:r>
              <a:rPr lang="sl-SI" dirty="0"/>
              <a:t>Predavatelj: Denis Pantner</a:t>
            </a:r>
          </a:p>
          <a:p>
            <a:r>
              <a:rPr lang="sl-SI" dirty="0"/>
              <a:t>E-mail: pantner.denis@gmail.com</a:t>
            </a:r>
          </a:p>
        </p:txBody>
      </p:sp>
      <p:pic>
        <p:nvPicPr>
          <p:cNvPr id="5" name="Slika 4" descr="Slika, ki vsebuje besede besedilo&#10;&#10;Opis je samodejno ustvarjen">
            <a:extLst>
              <a:ext uri="{FF2B5EF4-FFF2-40B4-BE49-F238E27FC236}">
                <a16:creationId xmlns:a16="http://schemas.microsoft.com/office/drawing/2014/main" id="{BF3AB718-690C-321D-ED49-C658FCD37025}"/>
              </a:ext>
            </a:extLst>
          </p:cNvPr>
          <p:cNvPicPr>
            <a:picLocks noChangeAspect="1"/>
          </p:cNvPicPr>
          <p:nvPr/>
        </p:nvPicPr>
        <p:blipFill>
          <a:blip r:embed="rId2">
            <a:extLst>
              <a:ext uri="{BEBA8EAE-BF5A-486C-A8C5-ECC9F3942E4B}">
                <a14:imgProps xmlns:a14="http://schemas.microsoft.com/office/drawing/2010/main">
                  <a14:imgLayer r:embed="rId3">
                    <a14:imgEffect>
                      <a14:backgroundRemoval t="10000" b="90000" l="10000" r="90000">
                        <a14:foregroundMark x1="48913" y1="17976" x2="48913" y2="17976"/>
                        <a14:foregroundMark x1="49565" y1="17262" x2="49565" y2="17262"/>
                        <a14:foregroundMark x1="50652" y1="16071" x2="50652" y2="16071"/>
                        <a14:foregroundMark x1="47717" y1="14762" x2="47717" y2="14762"/>
                        <a14:foregroundMark x1="56739" y1="55833" x2="56739" y2="55833"/>
                        <a14:foregroundMark x1="59022" y1="55357" x2="59022" y2="55357"/>
                        <a14:foregroundMark x1="44565" y1="55119" x2="44565" y2="55119"/>
                        <a14:foregroundMark x1="46413" y1="55119" x2="46413" y2="55119"/>
                        <a14:foregroundMark x1="48152" y1="55119" x2="48152" y2="55119"/>
                        <a14:foregroundMark x1="49783" y1="55357" x2="49783" y2="55357"/>
                        <a14:foregroundMark x1="51630" y1="56786" x2="51630" y2="56786"/>
                        <a14:foregroundMark x1="52717" y1="29643" x2="52717" y2="29643"/>
                        <a14:foregroundMark x1="47283" y1="26429" x2="47283" y2="26429"/>
                        <a14:foregroundMark x1="44130" y1="20714" x2="44130" y2="20714"/>
                        <a14:foregroundMark x1="58043" y1="26905" x2="58043" y2="26905"/>
                        <a14:foregroundMark x1="59674" y1="20714" x2="59674" y2="20714"/>
                        <a14:foregroundMark x1="57717" y1="14881" x2="57717" y2="14881"/>
                        <a14:foregroundMark x1="52283" y1="12381" x2="52283" y2="12381"/>
                        <a14:foregroundMark x1="46957" y1="14524" x2="46957" y2="14524"/>
                        <a14:foregroundMark x1="60435" y1="55595" x2="60435" y2="55595"/>
                        <a14:foregroundMark x1="55109" y1="56071" x2="55109" y2="56071"/>
                      </a14:backgroundRemoval>
                    </a14:imgEffect>
                  </a14:imgLayer>
                </a14:imgProps>
              </a:ext>
              <a:ext uri="{28A0092B-C50C-407E-A947-70E740481C1C}">
                <a14:useLocalDpi xmlns:a14="http://schemas.microsoft.com/office/drawing/2010/main" val="0"/>
              </a:ext>
            </a:extLst>
          </a:blip>
          <a:stretch>
            <a:fillRect/>
          </a:stretch>
        </p:blipFill>
        <p:spPr>
          <a:xfrm>
            <a:off x="3771900" y="-196850"/>
            <a:ext cx="4405085" cy="4022034"/>
          </a:xfrm>
          <a:prstGeom prst="rect">
            <a:avLst/>
          </a:prstGeom>
        </p:spPr>
      </p:pic>
      <p:pic>
        <p:nvPicPr>
          <p:cNvPr id="6" name="Slika 5" descr="Slika, ki vsebuje besede besedilo, izrezek&#10;&#10;Opis je samodejno ustvarjen">
            <a:extLst>
              <a:ext uri="{FF2B5EF4-FFF2-40B4-BE49-F238E27FC236}">
                <a16:creationId xmlns:a16="http://schemas.microsoft.com/office/drawing/2014/main" id="{CDA5D08D-4795-C108-5333-46E13B42F18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02275" y="5450841"/>
            <a:ext cx="1528445" cy="1104170"/>
          </a:xfrm>
          <a:prstGeom prst="rect">
            <a:avLst/>
          </a:prstGeom>
        </p:spPr>
      </p:pic>
    </p:spTree>
    <p:extLst>
      <p:ext uri="{BB962C8B-B14F-4D97-AF65-F5344CB8AC3E}">
        <p14:creationId xmlns:p14="http://schemas.microsoft.com/office/powerpoint/2010/main" val="2449647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0D9C4FE-7FA6-461F-BCCE-9F10C78D18FC}"/>
              </a:ext>
            </a:extLst>
          </p:cNvPr>
          <p:cNvSpPr>
            <a:spLocks noGrp="1"/>
          </p:cNvSpPr>
          <p:nvPr>
            <p:ph type="title"/>
          </p:nvPr>
        </p:nvSpPr>
        <p:spPr/>
        <p:txBody>
          <a:bodyPr/>
          <a:lstStyle/>
          <a:p>
            <a:r>
              <a:rPr lang="sl-SI" dirty="0">
                <a:solidFill>
                  <a:srgbClr val="C00000"/>
                </a:solidFill>
              </a:rPr>
              <a:t>Znanje</a:t>
            </a:r>
          </a:p>
        </p:txBody>
      </p:sp>
      <p:sp>
        <p:nvSpPr>
          <p:cNvPr id="3" name="Označba mesta vsebine 2">
            <a:extLst>
              <a:ext uri="{FF2B5EF4-FFF2-40B4-BE49-F238E27FC236}">
                <a16:creationId xmlns:a16="http://schemas.microsoft.com/office/drawing/2014/main" id="{14320E0E-EEAC-6B7A-67A8-5C958832BB7F}"/>
              </a:ext>
            </a:extLst>
          </p:cNvPr>
          <p:cNvSpPr>
            <a:spLocks noGrp="1"/>
          </p:cNvSpPr>
          <p:nvPr>
            <p:ph idx="1"/>
          </p:nvPr>
        </p:nvSpPr>
        <p:spPr/>
        <p:txBody>
          <a:bodyPr/>
          <a:lstStyle/>
          <a:p>
            <a:r>
              <a:rPr lang="sl-SI" dirty="0"/>
              <a:t>Znanje je informacija v kontekstu ali </a:t>
            </a:r>
            <a:r>
              <a:rPr lang="sl-SI" b="1" dirty="0"/>
              <a:t>informacija v akciji</a:t>
            </a:r>
          </a:p>
          <a:p>
            <a:pPr algn="l" rtl="0" fontAlgn="base">
              <a:buFont typeface="Arial" panose="020B0604020202020204" pitchFamily="34" charset="0"/>
              <a:buChar char="•"/>
            </a:pPr>
            <a:r>
              <a:rPr lang="sl-SI" b="0" i="0" u="none" strike="noStrike" dirty="0">
                <a:solidFill>
                  <a:srgbClr val="000000"/>
                </a:solidFill>
                <a:effectLst/>
              </a:rPr>
              <a:t>Znanje vsebuje zgodovino, spomine, izkušnje (izobraževanje za učitelja)</a:t>
            </a:r>
            <a:r>
              <a:rPr lang="en-US" b="0" i="0" dirty="0">
                <a:solidFill>
                  <a:srgbClr val="000000"/>
                </a:solidFill>
                <a:effectLst/>
              </a:rPr>
              <a:t>​</a:t>
            </a:r>
          </a:p>
          <a:p>
            <a:pPr algn="l" rtl="0" fontAlgn="base">
              <a:buFont typeface="Arial" panose="020B0604020202020204" pitchFamily="34" charset="0"/>
              <a:buChar char="•"/>
            </a:pPr>
            <a:r>
              <a:rPr lang="sl-SI" b="0" i="0" u="none" strike="noStrike" dirty="0">
                <a:solidFill>
                  <a:srgbClr val="000000"/>
                </a:solidFill>
                <a:effectLst/>
              </a:rPr>
              <a:t>Tudi informacije dokumentirane v knjigah, bazah, </a:t>
            </a:r>
            <a:r>
              <a:rPr lang="en-US" b="0" i="0" dirty="0">
                <a:solidFill>
                  <a:srgbClr val="000000"/>
                </a:solidFill>
                <a:effectLst/>
              </a:rPr>
              <a:t>​</a:t>
            </a:r>
          </a:p>
          <a:p>
            <a:pPr algn="l" rtl="0" fontAlgn="base">
              <a:buFont typeface="Arial" panose="020B0604020202020204" pitchFamily="34" charset="0"/>
              <a:buChar char="•"/>
            </a:pPr>
            <a:r>
              <a:rPr lang="sl-SI" b="1" i="0" u="none" strike="noStrike" dirty="0">
                <a:solidFill>
                  <a:srgbClr val="000000"/>
                </a:solidFill>
                <a:effectLst/>
              </a:rPr>
              <a:t>Znanje je informacija, ki se je zavedamo</a:t>
            </a:r>
            <a:r>
              <a:rPr lang="en-US" b="1" i="0" dirty="0">
                <a:solidFill>
                  <a:srgbClr val="000000"/>
                </a:solidFill>
                <a:effectLst/>
              </a:rPr>
              <a:t>​</a:t>
            </a:r>
          </a:p>
          <a:p>
            <a:pPr algn="l" rtl="0" fontAlgn="base">
              <a:buFont typeface="Arial" panose="020B0604020202020204" pitchFamily="34" charset="0"/>
              <a:buChar char="•"/>
            </a:pPr>
            <a:r>
              <a:rPr lang="sl-SI" b="0" i="0" u="none" strike="noStrike" dirty="0">
                <a:solidFill>
                  <a:srgbClr val="000000"/>
                </a:solidFill>
                <a:effectLst/>
              </a:rPr>
              <a:t>Znanje se skozi čas izboljšuje</a:t>
            </a:r>
            <a:r>
              <a:rPr lang="en-US" b="0" i="0" dirty="0">
                <a:solidFill>
                  <a:srgbClr val="000000"/>
                </a:solidFill>
                <a:effectLst/>
              </a:rPr>
              <a:t>​</a:t>
            </a:r>
          </a:p>
          <a:p>
            <a:pPr algn="l" rtl="0" fontAlgn="base">
              <a:buFont typeface="Arial" panose="020B0604020202020204" pitchFamily="34" charset="0"/>
              <a:buChar char="•"/>
            </a:pPr>
            <a:r>
              <a:rPr lang="sl-SI" b="0" i="0" u="none" strike="noStrike" dirty="0">
                <a:solidFill>
                  <a:srgbClr val="000000"/>
                </a:solidFill>
                <a:effectLst/>
              </a:rPr>
              <a:t>Informacija so zidaki, znanje je zgradba</a:t>
            </a:r>
            <a:endParaRPr lang="en-US" b="0" i="0" dirty="0">
              <a:solidFill>
                <a:srgbClr val="000000"/>
              </a:solidFill>
              <a:effectLst/>
            </a:endParaRPr>
          </a:p>
          <a:p>
            <a:endParaRPr lang="sl-SI" dirty="0"/>
          </a:p>
        </p:txBody>
      </p:sp>
    </p:spTree>
    <p:extLst>
      <p:ext uri="{BB962C8B-B14F-4D97-AF65-F5344CB8AC3E}">
        <p14:creationId xmlns:p14="http://schemas.microsoft.com/office/powerpoint/2010/main" val="2546158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C6C11122-2A30-6D18-B71A-7926D0E6175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558815" y="643466"/>
            <a:ext cx="7074370" cy="55710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076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9" name="Rectangle 3078">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341A3A25-1A2D-2AA9-7FFE-DB468BBA1A35}"/>
              </a:ext>
            </a:extLst>
          </p:cNvPr>
          <p:cNvSpPr>
            <a:spLocks noGrp="1"/>
          </p:cNvSpPr>
          <p:nvPr>
            <p:ph type="title"/>
          </p:nvPr>
        </p:nvSpPr>
        <p:spPr>
          <a:xfrm>
            <a:off x="638882" y="639193"/>
            <a:ext cx="3571810" cy="3573516"/>
          </a:xfrm>
        </p:spPr>
        <p:txBody>
          <a:bodyPr vert="horz" lIns="91440" tIns="45720" rIns="91440" bIns="45720" rtlCol="0" anchor="b">
            <a:normAutofit/>
          </a:bodyPr>
          <a:lstStyle/>
          <a:p>
            <a:r>
              <a:rPr lang="en-US" sz="6600" kern="1200" dirty="0">
                <a:solidFill>
                  <a:schemeClr val="tx1"/>
                </a:solidFill>
                <a:latin typeface="+mj-lt"/>
                <a:ea typeface="+mj-ea"/>
                <a:cs typeface="+mj-cs"/>
              </a:rPr>
              <a:t>DIKW </a:t>
            </a:r>
            <a:r>
              <a:rPr lang="en-US" sz="6600" kern="1200" dirty="0" err="1">
                <a:solidFill>
                  <a:schemeClr val="tx1"/>
                </a:solidFill>
                <a:latin typeface="+mj-lt"/>
                <a:ea typeface="+mj-ea"/>
                <a:cs typeface="+mj-cs"/>
              </a:rPr>
              <a:t>piramida</a:t>
            </a:r>
            <a:endParaRPr lang="en-US" sz="6600" kern="1200" dirty="0">
              <a:solidFill>
                <a:schemeClr val="tx1"/>
              </a:solidFill>
              <a:latin typeface="+mj-lt"/>
              <a:ea typeface="+mj-ea"/>
              <a:cs typeface="+mj-cs"/>
            </a:endParaRPr>
          </a:p>
        </p:txBody>
      </p:sp>
      <p:sp>
        <p:nvSpPr>
          <p:cNvPr id="3081"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a:extLst>
              <a:ext uri="{FF2B5EF4-FFF2-40B4-BE49-F238E27FC236}">
                <a16:creationId xmlns:a16="http://schemas.microsoft.com/office/drawing/2014/main" id="{C7F3E81E-23AA-03E0-F5D1-1A22613F36A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654296" y="787846"/>
            <a:ext cx="7214616" cy="52548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9498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7EA3D34-C09F-51D9-E95C-DCA6F5F6A8AD}"/>
              </a:ext>
            </a:extLst>
          </p:cNvPr>
          <p:cNvSpPr>
            <a:spLocks noGrp="1"/>
          </p:cNvSpPr>
          <p:nvPr>
            <p:ph type="title"/>
          </p:nvPr>
        </p:nvSpPr>
        <p:spPr/>
        <p:txBody>
          <a:bodyPr/>
          <a:lstStyle/>
          <a:p>
            <a:r>
              <a:rPr lang="sl-SI" dirty="0">
                <a:solidFill>
                  <a:srgbClr val="C00000"/>
                </a:solidFill>
              </a:rPr>
              <a:t>Model informacijskega nereda</a:t>
            </a:r>
          </a:p>
        </p:txBody>
      </p:sp>
      <p:sp>
        <p:nvSpPr>
          <p:cNvPr id="3" name="Označba mesta vsebine 2">
            <a:extLst>
              <a:ext uri="{FF2B5EF4-FFF2-40B4-BE49-F238E27FC236}">
                <a16:creationId xmlns:a16="http://schemas.microsoft.com/office/drawing/2014/main" id="{1890B77C-54F5-F6DA-708A-02D33531A322}"/>
              </a:ext>
            </a:extLst>
          </p:cNvPr>
          <p:cNvSpPr>
            <a:spLocks noGrp="1"/>
          </p:cNvSpPr>
          <p:nvPr>
            <p:ph idx="1"/>
          </p:nvPr>
        </p:nvSpPr>
        <p:spPr/>
        <p:txBody>
          <a:bodyPr/>
          <a:lstStyle/>
          <a:p>
            <a:r>
              <a:rPr lang="sl-SI" dirty="0"/>
              <a:t>Napačna, nejasne, netočne, nekorektne informacije </a:t>
            </a:r>
          </a:p>
          <a:p>
            <a:endParaRPr lang="sl-SI" dirty="0"/>
          </a:p>
        </p:txBody>
      </p:sp>
    </p:spTree>
    <p:extLst>
      <p:ext uri="{BB962C8B-B14F-4D97-AF65-F5344CB8AC3E}">
        <p14:creationId xmlns:p14="http://schemas.microsoft.com/office/powerpoint/2010/main" val="656600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59AB4C8-9178-4F7A-8404-6890510B59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Naslov 1">
            <a:extLst>
              <a:ext uri="{FF2B5EF4-FFF2-40B4-BE49-F238E27FC236}">
                <a16:creationId xmlns:a16="http://schemas.microsoft.com/office/drawing/2014/main" id="{0344524A-47C6-C1F5-C046-632516809231}"/>
              </a:ext>
            </a:extLst>
          </p:cNvPr>
          <p:cNvSpPr>
            <a:spLocks noGrp="1"/>
          </p:cNvSpPr>
          <p:nvPr>
            <p:ph type="title"/>
          </p:nvPr>
        </p:nvSpPr>
        <p:spPr>
          <a:xfrm>
            <a:off x="638881" y="457201"/>
            <a:ext cx="10909640" cy="1832654"/>
          </a:xfrm>
        </p:spPr>
        <p:txBody>
          <a:bodyPr vert="horz" lIns="91440" tIns="45720" rIns="91440" bIns="45720" rtlCol="0" anchor="b">
            <a:normAutofit/>
          </a:bodyPr>
          <a:lstStyle/>
          <a:p>
            <a:pPr algn="ctr"/>
            <a:r>
              <a:rPr lang="en-US" sz="6600" kern="1200" dirty="0" err="1">
                <a:solidFill>
                  <a:schemeClr val="tx1"/>
                </a:solidFill>
                <a:latin typeface="+mj-lt"/>
                <a:ea typeface="+mj-ea"/>
                <a:cs typeface="+mj-cs"/>
              </a:rPr>
              <a:t>Trije</a:t>
            </a:r>
            <a:r>
              <a:rPr lang="en-US" sz="6600" kern="1200" dirty="0">
                <a:solidFill>
                  <a:schemeClr val="tx1"/>
                </a:solidFill>
                <a:latin typeface="+mj-lt"/>
                <a:ea typeface="+mj-ea"/>
                <a:cs typeface="+mj-cs"/>
              </a:rPr>
              <a:t> tipi </a:t>
            </a:r>
            <a:r>
              <a:rPr lang="en-US" sz="6600" kern="1200" dirty="0" err="1">
                <a:solidFill>
                  <a:schemeClr val="tx1"/>
                </a:solidFill>
                <a:latin typeface="+mj-lt"/>
                <a:ea typeface="+mj-ea"/>
                <a:cs typeface="+mj-cs"/>
              </a:rPr>
              <a:t>informacijskega</a:t>
            </a:r>
            <a:r>
              <a:rPr lang="en-US" sz="6600" kern="1200" dirty="0">
                <a:solidFill>
                  <a:schemeClr val="tx1"/>
                </a:solidFill>
                <a:latin typeface="+mj-lt"/>
                <a:ea typeface="+mj-ea"/>
                <a:cs typeface="+mj-cs"/>
              </a:rPr>
              <a:t> </a:t>
            </a:r>
            <a:r>
              <a:rPr lang="en-US" sz="6600" kern="1200" dirty="0" err="1">
                <a:solidFill>
                  <a:schemeClr val="tx1"/>
                </a:solidFill>
                <a:latin typeface="+mj-lt"/>
                <a:ea typeface="+mj-ea"/>
                <a:cs typeface="+mj-cs"/>
              </a:rPr>
              <a:t>nereda</a:t>
            </a:r>
            <a:endParaRPr lang="en-US" sz="6600" kern="1200" dirty="0">
              <a:solidFill>
                <a:schemeClr val="tx1"/>
              </a:solidFill>
              <a:latin typeface="+mj-lt"/>
              <a:ea typeface="+mj-ea"/>
              <a:cs typeface="+mj-cs"/>
            </a:endParaRPr>
          </a:p>
        </p:txBody>
      </p:sp>
      <p:sp>
        <p:nvSpPr>
          <p:cNvPr id="3" name="Označba mesta vsebine 2">
            <a:extLst>
              <a:ext uri="{FF2B5EF4-FFF2-40B4-BE49-F238E27FC236}">
                <a16:creationId xmlns:a16="http://schemas.microsoft.com/office/drawing/2014/main" id="{1972EAA5-F9CD-A5C3-FA5D-E0F608325A4A}"/>
              </a:ext>
            </a:extLst>
          </p:cNvPr>
          <p:cNvSpPr>
            <a:spLocks noGrp="1"/>
          </p:cNvSpPr>
          <p:nvPr>
            <p:ph idx="1"/>
          </p:nvPr>
        </p:nvSpPr>
        <p:spPr>
          <a:xfrm>
            <a:off x="638881" y="2419141"/>
            <a:ext cx="10909643" cy="552659"/>
          </a:xfrm>
        </p:spPr>
        <p:txBody>
          <a:bodyPr vert="horz" lIns="91440" tIns="45720" rIns="91440" bIns="45720" rtlCol="0" anchor="t">
            <a:normAutofit/>
          </a:bodyPr>
          <a:lstStyle/>
          <a:p>
            <a:pPr marL="0" indent="0" algn="ctr">
              <a:buNone/>
            </a:pPr>
            <a:r>
              <a:rPr lang="en-US" sz="2400" kern="1200">
                <a:solidFill>
                  <a:schemeClr val="tx1"/>
                </a:solidFill>
                <a:latin typeface="+mn-lt"/>
                <a:ea typeface="+mn-ea"/>
                <a:cs typeface="+mn-cs"/>
              </a:rPr>
              <a:t>Analiza po projektni skupini First draft</a:t>
            </a:r>
          </a:p>
        </p:txBody>
      </p:sp>
      <p:sp>
        <p:nvSpPr>
          <p:cNvPr id="12" name="sketch line">
            <a:extLst>
              <a:ext uri="{FF2B5EF4-FFF2-40B4-BE49-F238E27FC236}">
                <a16:creationId xmlns:a16="http://schemas.microsoft.com/office/drawing/2014/main" id="{4CFDFB37-4BC7-42C6-915D-A6609139B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2343912"/>
            <a:ext cx="4572000" cy="18288"/>
          </a:xfrm>
          <a:custGeom>
            <a:avLst/>
            <a:gdLst>
              <a:gd name="connsiteX0" fmla="*/ 0 w 4572000"/>
              <a:gd name="connsiteY0" fmla="*/ 0 h 18288"/>
              <a:gd name="connsiteX1" fmla="*/ 515983 w 4572000"/>
              <a:gd name="connsiteY1" fmla="*/ 0 h 18288"/>
              <a:gd name="connsiteX2" fmla="*/ 1031966 w 4572000"/>
              <a:gd name="connsiteY2" fmla="*/ 0 h 18288"/>
              <a:gd name="connsiteX3" fmla="*/ 1639389 w 4572000"/>
              <a:gd name="connsiteY3" fmla="*/ 0 h 18288"/>
              <a:gd name="connsiteX4" fmla="*/ 2383971 w 4572000"/>
              <a:gd name="connsiteY4" fmla="*/ 0 h 18288"/>
              <a:gd name="connsiteX5" fmla="*/ 2945674 w 4572000"/>
              <a:gd name="connsiteY5" fmla="*/ 0 h 18288"/>
              <a:gd name="connsiteX6" fmla="*/ 3507377 w 4572000"/>
              <a:gd name="connsiteY6" fmla="*/ 0 h 18288"/>
              <a:gd name="connsiteX7" fmla="*/ 4572000 w 4572000"/>
              <a:gd name="connsiteY7" fmla="*/ 0 h 18288"/>
              <a:gd name="connsiteX8" fmla="*/ 4572000 w 4572000"/>
              <a:gd name="connsiteY8" fmla="*/ 18288 h 18288"/>
              <a:gd name="connsiteX9" fmla="*/ 3873137 w 4572000"/>
              <a:gd name="connsiteY9" fmla="*/ 18288 h 18288"/>
              <a:gd name="connsiteX10" fmla="*/ 3311434 w 4572000"/>
              <a:gd name="connsiteY10" fmla="*/ 18288 h 18288"/>
              <a:gd name="connsiteX11" fmla="*/ 2749731 w 4572000"/>
              <a:gd name="connsiteY11" fmla="*/ 18288 h 18288"/>
              <a:gd name="connsiteX12" fmla="*/ 2050869 w 4572000"/>
              <a:gd name="connsiteY12" fmla="*/ 18288 h 18288"/>
              <a:gd name="connsiteX13" fmla="*/ 1306286 w 4572000"/>
              <a:gd name="connsiteY13" fmla="*/ 18288 h 18288"/>
              <a:gd name="connsiteX14" fmla="*/ 790303 w 4572000"/>
              <a:gd name="connsiteY14" fmla="*/ 18288 h 18288"/>
              <a:gd name="connsiteX15" fmla="*/ 0 w 4572000"/>
              <a:gd name="connsiteY15" fmla="*/ 18288 h 18288"/>
              <a:gd name="connsiteX16" fmla="*/ 0 w 45720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Slika 4">
            <a:extLst>
              <a:ext uri="{FF2B5EF4-FFF2-40B4-BE49-F238E27FC236}">
                <a16:creationId xmlns:a16="http://schemas.microsoft.com/office/drawing/2014/main" id="{95A53201-ABB0-676C-7B8A-B472C04DF654}"/>
              </a:ext>
            </a:extLst>
          </p:cNvPr>
          <p:cNvPicPr>
            <a:picLocks noChangeAspect="1"/>
          </p:cNvPicPr>
          <p:nvPr/>
        </p:nvPicPr>
        <p:blipFill>
          <a:blip r:embed="rId2"/>
          <a:stretch>
            <a:fillRect/>
          </a:stretch>
        </p:blipFill>
        <p:spPr>
          <a:xfrm>
            <a:off x="2169353" y="3124200"/>
            <a:ext cx="7850245" cy="3102864"/>
          </a:xfrm>
          <a:prstGeom prst="rect">
            <a:avLst/>
          </a:prstGeom>
        </p:spPr>
      </p:pic>
    </p:spTree>
    <p:extLst>
      <p:ext uri="{BB962C8B-B14F-4D97-AF65-F5344CB8AC3E}">
        <p14:creationId xmlns:p14="http://schemas.microsoft.com/office/powerpoint/2010/main" val="8652568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5100996-9DB2-EBAD-3F19-3743DEA13445}"/>
              </a:ext>
            </a:extLst>
          </p:cNvPr>
          <p:cNvSpPr>
            <a:spLocks noGrp="1"/>
          </p:cNvSpPr>
          <p:nvPr>
            <p:ph type="title"/>
          </p:nvPr>
        </p:nvSpPr>
        <p:spPr/>
        <p:txBody>
          <a:bodyPr/>
          <a:lstStyle/>
          <a:p>
            <a:r>
              <a:rPr lang="sl-SI" dirty="0">
                <a:solidFill>
                  <a:srgbClr val="C00000"/>
                </a:solidFill>
              </a:rPr>
              <a:t>Kako potujejo </a:t>
            </a:r>
            <a:r>
              <a:rPr lang="sl-SI" b="1" dirty="0">
                <a:solidFill>
                  <a:srgbClr val="C00000"/>
                </a:solidFill>
              </a:rPr>
              <a:t>informacije</a:t>
            </a:r>
            <a:r>
              <a:rPr lang="sl-SI" dirty="0">
                <a:solidFill>
                  <a:srgbClr val="C00000"/>
                </a:solidFill>
              </a:rPr>
              <a:t>?</a:t>
            </a:r>
          </a:p>
        </p:txBody>
      </p:sp>
      <p:sp>
        <p:nvSpPr>
          <p:cNvPr id="3" name="Označba mesta vsebine 2">
            <a:extLst>
              <a:ext uri="{FF2B5EF4-FFF2-40B4-BE49-F238E27FC236}">
                <a16:creationId xmlns:a16="http://schemas.microsoft.com/office/drawing/2014/main" id="{AB927B75-746B-614D-571A-47988AD2CED4}"/>
              </a:ext>
            </a:extLst>
          </p:cNvPr>
          <p:cNvSpPr>
            <a:spLocks noGrp="1"/>
          </p:cNvSpPr>
          <p:nvPr>
            <p:ph idx="1"/>
          </p:nvPr>
        </p:nvSpPr>
        <p:spPr/>
        <p:txBody>
          <a:bodyPr/>
          <a:lstStyle/>
          <a:p>
            <a:r>
              <a:rPr lang="sl-SI" b="1" dirty="0"/>
              <a:t>Cilj sporočanja </a:t>
            </a:r>
            <a:r>
              <a:rPr lang="sl-SI" dirty="0"/>
              <a:t>= agent - P preda sporočilo interpretu - PO</a:t>
            </a:r>
          </a:p>
          <a:p>
            <a:r>
              <a:rPr lang="sl-SI" b="1" dirty="0"/>
              <a:t>Želja agenta je, da informacije preda, preidejo do prejemnika v obliki kot je želel</a:t>
            </a:r>
          </a:p>
          <a:p>
            <a:r>
              <a:rPr lang="sl-SI" dirty="0"/>
              <a:t>Agent mora poznati interprete, njihovo zanimanje, znanje izobrazbo ipd.</a:t>
            </a:r>
          </a:p>
          <a:p>
            <a:r>
              <a:rPr lang="sl-SI" dirty="0"/>
              <a:t>Informacije se prenašajo preko sporočila </a:t>
            </a:r>
          </a:p>
          <a:p>
            <a:r>
              <a:rPr lang="sl-SI" dirty="0"/>
              <a:t>KANAL SPOROČANJA: od ust do ust, soc. </a:t>
            </a:r>
            <a:r>
              <a:rPr lang="sl-SI" dirty="0" err="1"/>
              <a:t>omr</a:t>
            </a:r>
            <a:r>
              <a:rPr lang="sl-SI" dirty="0"/>
              <a:t>., </a:t>
            </a:r>
          </a:p>
          <a:p>
            <a:r>
              <a:rPr lang="sl-SI" dirty="0"/>
              <a:t>Sporočilo potuje preko različnih kanalov</a:t>
            </a:r>
          </a:p>
          <a:p>
            <a:endParaRPr lang="sl-SI" dirty="0"/>
          </a:p>
        </p:txBody>
      </p:sp>
    </p:spTree>
    <p:extLst>
      <p:ext uri="{BB962C8B-B14F-4D97-AF65-F5344CB8AC3E}">
        <p14:creationId xmlns:p14="http://schemas.microsoft.com/office/powerpoint/2010/main" val="17472473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6A1D34F-77C9-1F79-5505-B9A3709171BE}"/>
              </a:ext>
            </a:extLst>
          </p:cNvPr>
          <p:cNvSpPr>
            <a:spLocks noGrp="1"/>
          </p:cNvSpPr>
          <p:nvPr>
            <p:ph type="title"/>
          </p:nvPr>
        </p:nvSpPr>
        <p:spPr/>
        <p:txBody>
          <a:bodyPr/>
          <a:lstStyle/>
          <a:p>
            <a:r>
              <a:rPr lang="sl-SI" dirty="0">
                <a:solidFill>
                  <a:srgbClr val="C00000"/>
                </a:solidFill>
              </a:rPr>
              <a:t>Informacijski nered</a:t>
            </a:r>
          </a:p>
        </p:txBody>
      </p:sp>
      <p:sp>
        <p:nvSpPr>
          <p:cNvPr id="3" name="Označba mesta vsebine 2">
            <a:extLst>
              <a:ext uri="{FF2B5EF4-FFF2-40B4-BE49-F238E27FC236}">
                <a16:creationId xmlns:a16="http://schemas.microsoft.com/office/drawing/2014/main" id="{1EECD452-75E9-B36C-29AE-D53803F91CC8}"/>
              </a:ext>
            </a:extLst>
          </p:cNvPr>
          <p:cNvSpPr>
            <a:spLocks noGrp="1"/>
          </p:cNvSpPr>
          <p:nvPr>
            <p:ph idx="1"/>
          </p:nvPr>
        </p:nvSpPr>
        <p:spPr/>
        <p:txBody>
          <a:bodyPr/>
          <a:lstStyle/>
          <a:p>
            <a:r>
              <a:rPr lang="sl-SI" dirty="0"/>
              <a:t>Zavajajoče informacije A</a:t>
            </a:r>
          </a:p>
          <a:p>
            <a:r>
              <a:rPr lang="sl-SI" dirty="0"/>
              <a:t>Dezinformacije A in B</a:t>
            </a:r>
          </a:p>
          <a:p>
            <a:r>
              <a:rPr lang="sl-SI" dirty="0"/>
              <a:t>Maliciozne informacije B</a:t>
            </a:r>
          </a:p>
        </p:txBody>
      </p:sp>
      <p:pic>
        <p:nvPicPr>
          <p:cNvPr id="5" name="Slika 4">
            <a:extLst>
              <a:ext uri="{FF2B5EF4-FFF2-40B4-BE49-F238E27FC236}">
                <a16:creationId xmlns:a16="http://schemas.microsoft.com/office/drawing/2014/main" id="{1FE51084-218C-6852-8B2E-AA0E9555E583}"/>
              </a:ext>
            </a:extLst>
          </p:cNvPr>
          <p:cNvPicPr>
            <a:picLocks noChangeAspect="1"/>
          </p:cNvPicPr>
          <p:nvPr/>
        </p:nvPicPr>
        <p:blipFill>
          <a:blip r:embed="rId2"/>
          <a:stretch>
            <a:fillRect/>
          </a:stretch>
        </p:blipFill>
        <p:spPr>
          <a:xfrm>
            <a:off x="5522628" y="1253331"/>
            <a:ext cx="6482605" cy="4351338"/>
          </a:xfrm>
          <a:prstGeom prst="rect">
            <a:avLst/>
          </a:prstGeom>
        </p:spPr>
      </p:pic>
    </p:spTree>
    <p:extLst>
      <p:ext uri="{BB962C8B-B14F-4D97-AF65-F5344CB8AC3E}">
        <p14:creationId xmlns:p14="http://schemas.microsoft.com/office/powerpoint/2010/main" val="27573548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63C2251-2DD2-FF33-3319-F42AD59905F1}"/>
              </a:ext>
            </a:extLst>
          </p:cNvPr>
          <p:cNvSpPr>
            <a:spLocks noGrp="1"/>
          </p:cNvSpPr>
          <p:nvPr>
            <p:ph type="title"/>
          </p:nvPr>
        </p:nvSpPr>
        <p:spPr/>
        <p:txBody>
          <a:bodyPr/>
          <a:lstStyle/>
          <a:p>
            <a:r>
              <a:rPr lang="sl-SI" dirty="0">
                <a:solidFill>
                  <a:srgbClr val="C00000"/>
                </a:solidFill>
              </a:rPr>
              <a:t>Zavajajoče informacije (Mis-</a:t>
            </a:r>
            <a:r>
              <a:rPr lang="sl-SI" dirty="0" err="1">
                <a:solidFill>
                  <a:srgbClr val="C00000"/>
                </a:solidFill>
              </a:rPr>
              <a:t>information</a:t>
            </a:r>
            <a:r>
              <a:rPr lang="sl-SI" dirty="0">
                <a:solidFill>
                  <a:srgbClr val="C00000"/>
                </a:solidFill>
              </a:rPr>
              <a:t>)</a:t>
            </a:r>
          </a:p>
        </p:txBody>
      </p:sp>
      <p:sp>
        <p:nvSpPr>
          <p:cNvPr id="3" name="Označba mesta vsebine 2">
            <a:extLst>
              <a:ext uri="{FF2B5EF4-FFF2-40B4-BE49-F238E27FC236}">
                <a16:creationId xmlns:a16="http://schemas.microsoft.com/office/drawing/2014/main" id="{BB4B6670-EAF2-F0E4-AC85-11D032890BB5}"/>
              </a:ext>
            </a:extLst>
          </p:cNvPr>
          <p:cNvSpPr>
            <a:spLocks noGrp="1"/>
          </p:cNvSpPr>
          <p:nvPr>
            <p:ph idx="1"/>
          </p:nvPr>
        </p:nvSpPr>
        <p:spPr/>
        <p:txBody>
          <a:bodyPr/>
          <a:lstStyle/>
          <a:p>
            <a:r>
              <a:rPr lang="sl-SI" dirty="0"/>
              <a:t>Informacije, ki so napačne, a nimajo namena, da bi čemurkoli škodovale</a:t>
            </a:r>
          </a:p>
          <a:p>
            <a:r>
              <a:rPr lang="sl-SI" b="1" dirty="0"/>
              <a:t>Napačno povezovanje – pomanjkanje znanja NI NAMERNA!</a:t>
            </a:r>
          </a:p>
          <a:p>
            <a:r>
              <a:rPr lang="sl-SI" dirty="0"/>
              <a:t>Zavajajoča vsebina – JE NAMERNO NAREJENO</a:t>
            </a:r>
          </a:p>
        </p:txBody>
      </p:sp>
    </p:spTree>
    <p:extLst>
      <p:ext uri="{BB962C8B-B14F-4D97-AF65-F5344CB8AC3E}">
        <p14:creationId xmlns:p14="http://schemas.microsoft.com/office/powerpoint/2010/main" val="18753853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Označba mesta vsebine 4" descr="Slika, ki vsebuje besede besedilo, posnetek zaslona, časopis&#10;&#10;Opis je samodejno ustvarjen">
            <a:extLst>
              <a:ext uri="{FF2B5EF4-FFF2-40B4-BE49-F238E27FC236}">
                <a16:creationId xmlns:a16="http://schemas.microsoft.com/office/drawing/2014/main" id="{AA9A1077-3AE3-90A8-1C29-6D25E375F46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742224" y="643466"/>
            <a:ext cx="4707551" cy="5571067"/>
          </a:xfrm>
          <a:prstGeom prst="rect">
            <a:avLst/>
          </a:prstGeom>
        </p:spPr>
      </p:pic>
    </p:spTree>
    <p:extLst>
      <p:ext uri="{BB962C8B-B14F-4D97-AF65-F5344CB8AC3E}">
        <p14:creationId xmlns:p14="http://schemas.microsoft.com/office/powerpoint/2010/main" val="24914657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E7DF311-57D6-CEB7-B438-0576D0A38AD2}"/>
              </a:ext>
            </a:extLst>
          </p:cNvPr>
          <p:cNvSpPr>
            <a:spLocks noGrp="1"/>
          </p:cNvSpPr>
          <p:nvPr>
            <p:ph type="title"/>
          </p:nvPr>
        </p:nvSpPr>
        <p:spPr/>
        <p:txBody>
          <a:bodyPr/>
          <a:lstStyle/>
          <a:p>
            <a:r>
              <a:rPr lang="sl-SI" dirty="0">
                <a:solidFill>
                  <a:srgbClr val="C00000"/>
                </a:solidFill>
              </a:rPr>
              <a:t>Dezinformacije (</a:t>
            </a:r>
            <a:r>
              <a:rPr lang="sl-SI" dirty="0" err="1">
                <a:solidFill>
                  <a:srgbClr val="C00000"/>
                </a:solidFill>
              </a:rPr>
              <a:t>dis-information</a:t>
            </a:r>
            <a:r>
              <a:rPr lang="sl-SI" dirty="0">
                <a:solidFill>
                  <a:srgbClr val="C00000"/>
                </a:solidFill>
              </a:rPr>
              <a:t>)</a:t>
            </a:r>
          </a:p>
        </p:txBody>
      </p:sp>
      <p:sp>
        <p:nvSpPr>
          <p:cNvPr id="3" name="Označba mesta vsebine 2">
            <a:extLst>
              <a:ext uri="{FF2B5EF4-FFF2-40B4-BE49-F238E27FC236}">
                <a16:creationId xmlns:a16="http://schemas.microsoft.com/office/drawing/2014/main" id="{49FBCEC9-627A-D8DB-8AF5-216B758FD5CF}"/>
              </a:ext>
            </a:extLst>
          </p:cNvPr>
          <p:cNvSpPr>
            <a:spLocks noGrp="1"/>
          </p:cNvSpPr>
          <p:nvPr>
            <p:ph idx="1"/>
          </p:nvPr>
        </p:nvSpPr>
        <p:spPr/>
        <p:txBody>
          <a:bodyPr/>
          <a:lstStyle/>
          <a:p>
            <a:r>
              <a:rPr lang="sl-SI" dirty="0"/>
              <a:t>Informacije, ki so napačne in narejene z namenom, da bi škodile osebi, skupini, organizacijam…</a:t>
            </a:r>
          </a:p>
          <a:p>
            <a:r>
              <a:rPr lang="sl-SI" dirty="0"/>
              <a:t>UPORABA: Podjetja spravila v slabo ime</a:t>
            </a:r>
          </a:p>
          <a:p>
            <a:r>
              <a:rPr lang="sl-SI" dirty="0"/>
              <a:t>Napačen kontekst</a:t>
            </a:r>
          </a:p>
          <a:p>
            <a:r>
              <a:rPr lang="sl-SI" dirty="0"/>
              <a:t>Sleparska vsebina</a:t>
            </a:r>
          </a:p>
          <a:p>
            <a:r>
              <a:rPr lang="sl-SI" dirty="0"/>
              <a:t>Zmanipulirana vsebina</a:t>
            </a:r>
          </a:p>
          <a:p>
            <a:r>
              <a:rPr lang="sl-SI" dirty="0"/>
              <a:t>Ponarejena vsebina</a:t>
            </a:r>
          </a:p>
        </p:txBody>
      </p:sp>
    </p:spTree>
    <p:extLst>
      <p:ext uri="{BB962C8B-B14F-4D97-AF65-F5344CB8AC3E}">
        <p14:creationId xmlns:p14="http://schemas.microsoft.com/office/powerpoint/2010/main" val="2350315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49C52F3-97BD-17E5-CAB6-800D934B1DB9}"/>
              </a:ext>
            </a:extLst>
          </p:cNvPr>
          <p:cNvSpPr>
            <a:spLocks noGrp="1"/>
          </p:cNvSpPr>
          <p:nvPr>
            <p:ph type="title"/>
          </p:nvPr>
        </p:nvSpPr>
        <p:spPr/>
        <p:txBody>
          <a:bodyPr/>
          <a:lstStyle/>
          <a:p>
            <a:r>
              <a:rPr lang="sl-SI" dirty="0">
                <a:solidFill>
                  <a:srgbClr val="C00000"/>
                </a:solidFill>
              </a:rPr>
              <a:t>Kritično mišljenje</a:t>
            </a:r>
          </a:p>
        </p:txBody>
      </p:sp>
      <p:sp>
        <p:nvSpPr>
          <p:cNvPr id="3" name="Označba mesta vsebine 2">
            <a:extLst>
              <a:ext uri="{FF2B5EF4-FFF2-40B4-BE49-F238E27FC236}">
                <a16:creationId xmlns:a16="http://schemas.microsoft.com/office/drawing/2014/main" id="{BE0341D6-59A9-5B3E-ABE9-DC69F04352FD}"/>
              </a:ext>
            </a:extLst>
          </p:cNvPr>
          <p:cNvSpPr>
            <a:spLocks noGrp="1"/>
          </p:cNvSpPr>
          <p:nvPr>
            <p:ph idx="1"/>
          </p:nvPr>
        </p:nvSpPr>
        <p:spPr/>
        <p:txBody>
          <a:bodyPr/>
          <a:lstStyle/>
          <a:p>
            <a:r>
              <a:rPr lang="sl-SI" dirty="0"/>
              <a:t>Strokovna literatura ne daje enovitega odgovora na vprašanje</a:t>
            </a:r>
          </a:p>
          <a:p>
            <a:r>
              <a:rPr lang="sl-SI" dirty="0"/>
              <a:t>Kritično mišljenje kot uporaba neformalne logike</a:t>
            </a:r>
          </a:p>
          <a:p>
            <a:r>
              <a:rPr lang="sl-SI" dirty="0"/>
              <a:t>Kritično mišljenje kot celota dispozicij in veščin</a:t>
            </a:r>
          </a:p>
          <a:p>
            <a:r>
              <a:rPr lang="sl-SI" dirty="0"/>
              <a:t>Kritično mišljenje kot uporaba raznovrstnih miselnih procesov in miselnih strategij</a:t>
            </a:r>
          </a:p>
          <a:p>
            <a:r>
              <a:rPr lang="sl-SI" dirty="0"/>
              <a:t>Kritično mišljenje kot </a:t>
            </a:r>
            <a:r>
              <a:rPr lang="sl-SI" dirty="0" err="1"/>
              <a:t>samorefleksivna</a:t>
            </a:r>
            <a:r>
              <a:rPr lang="sl-SI" dirty="0"/>
              <a:t> praksa</a:t>
            </a:r>
          </a:p>
        </p:txBody>
      </p:sp>
    </p:spTree>
    <p:extLst>
      <p:ext uri="{BB962C8B-B14F-4D97-AF65-F5344CB8AC3E}">
        <p14:creationId xmlns:p14="http://schemas.microsoft.com/office/powerpoint/2010/main" val="39974007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CB72254-A317-B56A-FCD4-D90A31D81CDF}"/>
              </a:ext>
            </a:extLst>
          </p:cNvPr>
          <p:cNvSpPr>
            <a:spLocks noGrp="1"/>
          </p:cNvSpPr>
          <p:nvPr>
            <p:ph type="title"/>
          </p:nvPr>
        </p:nvSpPr>
        <p:spPr/>
        <p:txBody>
          <a:bodyPr/>
          <a:lstStyle/>
          <a:p>
            <a:r>
              <a:rPr lang="sl-SI" dirty="0">
                <a:solidFill>
                  <a:srgbClr val="C00000"/>
                </a:solidFill>
              </a:rPr>
              <a:t>Maliciozne informacije (Mal-</a:t>
            </a:r>
            <a:r>
              <a:rPr lang="sl-SI" dirty="0" err="1">
                <a:solidFill>
                  <a:srgbClr val="C00000"/>
                </a:solidFill>
              </a:rPr>
              <a:t>information</a:t>
            </a:r>
            <a:r>
              <a:rPr lang="sl-SI" dirty="0">
                <a:solidFill>
                  <a:srgbClr val="C00000"/>
                </a:solidFill>
              </a:rPr>
              <a:t>)</a:t>
            </a:r>
          </a:p>
        </p:txBody>
      </p:sp>
      <p:sp>
        <p:nvSpPr>
          <p:cNvPr id="3" name="Označba mesta vsebine 2">
            <a:extLst>
              <a:ext uri="{FF2B5EF4-FFF2-40B4-BE49-F238E27FC236}">
                <a16:creationId xmlns:a16="http://schemas.microsoft.com/office/drawing/2014/main" id="{7BF731D3-38AA-3439-A712-F2E0166A0933}"/>
              </a:ext>
            </a:extLst>
          </p:cNvPr>
          <p:cNvSpPr>
            <a:spLocks noGrp="1"/>
          </p:cNvSpPr>
          <p:nvPr>
            <p:ph idx="1"/>
          </p:nvPr>
        </p:nvSpPr>
        <p:spPr/>
        <p:txBody>
          <a:bodyPr/>
          <a:lstStyle/>
          <a:p>
            <a:r>
              <a:rPr lang="sl-SI" dirty="0"/>
              <a:t>Informacije, ki so resnične, a se uporabljajo, da bi škodile ali provocirale ljudi, organizacije, državo</a:t>
            </a:r>
          </a:p>
          <a:p>
            <a:r>
              <a:rPr lang="sl-SI" dirty="0"/>
              <a:t>Uhajanje informacij</a:t>
            </a:r>
          </a:p>
          <a:p>
            <a:r>
              <a:rPr lang="sl-SI" dirty="0"/>
              <a:t>Nadlegovanje</a:t>
            </a:r>
          </a:p>
          <a:p>
            <a:r>
              <a:rPr lang="sl-SI" b="1" dirty="0"/>
              <a:t>Sovražni govor </a:t>
            </a:r>
          </a:p>
        </p:txBody>
      </p:sp>
    </p:spTree>
    <p:extLst>
      <p:ext uri="{BB962C8B-B14F-4D97-AF65-F5344CB8AC3E}">
        <p14:creationId xmlns:p14="http://schemas.microsoft.com/office/powerpoint/2010/main" val="31922832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17879A4-58E2-8AFD-502A-0D10550FF633}"/>
              </a:ext>
            </a:extLst>
          </p:cNvPr>
          <p:cNvSpPr>
            <a:spLocks noGrp="1"/>
          </p:cNvSpPr>
          <p:nvPr>
            <p:ph type="title"/>
          </p:nvPr>
        </p:nvSpPr>
        <p:spPr/>
        <p:txBody>
          <a:bodyPr/>
          <a:lstStyle/>
          <a:p>
            <a:r>
              <a:rPr lang="sl-SI" dirty="0">
                <a:solidFill>
                  <a:srgbClr val="C00000"/>
                </a:solidFill>
              </a:rPr>
              <a:t>7 tipov zavajajočih informacij in dezinformacij</a:t>
            </a:r>
          </a:p>
        </p:txBody>
      </p:sp>
      <p:sp>
        <p:nvSpPr>
          <p:cNvPr id="3" name="Označba mesta vsebine 2">
            <a:extLst>
              <a:ext uri="{FF2B5EF4-FFF2-40B4-BE49-F238E27FC236}">
                <a16:creationId xmlns:a16="http://schemas.microsoft.com/office/drawing/2014/main" id="{005C326B-57E2-A06B-D7E1-934EE5600ACD}"/>
              </a:ext>
            </a:extLst>
          </p:cNvPr>
          <p:cNvSpPr>
            <a:spLocks noGrp="1"/>
          </p:cNvSpPr>
          <p:nvPr>
            <p:ph idx="1"/>
          </p:nvPr>
        </p:nvSpPr>
        <p:spPr/>
        <p:txBody>
          <a:bodyPr>
            <a:normAutofit/>
          </a:bodyPr>
          <a:lstStyle/>
          <a:p>
            <a:r>
              <a:rPr lang="sl-SI" dirty="0"/>
              <a:t>Satira/parodija – AGENT osmeši ali </a:t>
            </a:r>
            <a:r>
              <a:rPr lang="sl-SI" dirty="0" err="1"/>
              <a:t>zavede</a:t>
            </a:r>
            <a:r>
              <a:rPr lang="sl-SI" dirty="0"/>
              <a:t> INTERPRETE</a:t>
            </a:r>
          </a:p>
          <a:p>
            <a:r>
              <a:rPr lang="sl-SI" dirty="0"/>
              <a:t>Sleparska/prevarantska vsebina – OPONAŠANJE, da je pristen vir in zavaja</a:t>
            </a:r>
          </a:p>
          <a:p>
            <a:r>
              <a:rPr lang="sl-SI" dirty="0"/>
              <a:t>Ponarejena vsebina – celotna vsebina je ponarejena in zavaja</a:t>
            </a:r>
          </a:p>
          <a:p>
            <a:r>
              <a:rPr lang="sl-SI" dirty="0"/>
              <a:t>Napačna povezava – pristna vsebina ampak v napačnem </a:t>
            </a:r>
            <a:r>
              <a:rPr lang="sl-SI" dirty="0" err="1"/>
              <a:t>kontk</a:t>
            </a:r>
            <a:r>
              <a:rPr lang="sl-SI" dirty="0"/>
              <a:t>.</a:t>
            </a:r>
          </a:p>
          <a:p>
            <a:r>
              <a:rPr lang="sl-SI" dirty="0"/>
              <a:t>Napačni kontekst – pristna vsebina ni </a:t>
            </a:r>
            <a:r>
              <a:rPr lang="sl-SI" dirty="0" err="1"/>
              <a:t>ok</a:t>
            </a:r>
            <a:r>
              <a:rPr lang="sl-SI" dirty="0"/>
              <a:t> kontekst (slike, video, povezave…)</a:t>
            </a:r>
          </a:p>
          <a:p>
            <a:r>
              <a:rPr lang="sl-SI" dirty="0"/>
              <a:t>Manipulirana vsebina – goljufija mešanca </a:t>
            </a:r>
          </a:p>
        </p:txBody>
      </p:sp>
    </p:spTree>
    <p:extLst>
      <p:ext uri="{BB962C8B-B14F-4D97-AF65-F5344CB8AC3E}">
        <p14:creationId xmlns:p14="http://schemas.microsoft.com/office/powerpoint/2010/main" val="18176169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6714020-D0CF-7AFB-1F29-992C64FB1C01}"/>
              </a:ext>
            </a:extLst>
          </p:cNvPr>
          <p:cNvSpPr>
            <a:spLocks noGrp="1"/>
          </p:cNvSpPr>
          <p:nvPr>
            <p:ph type="title"/>
          </p:nvPr>
        </p:nvSpPr>
        <p:spPr/>
        <p:txBody>
          <a:bodyPr/>
          <a:lstStyle/>
          <a:p>
            <a:r>
              <a:rPr lang="sl-SI" dirty="0">
                <a:solidFill>
                  <a:srgbClr val="C00000"/>
                </a:solidFill>
              </a:rPr>
              <a:t>Elementi informacijskega nereda</a:t>
            </a:r>
          </a:p>
        </p:txBody>
      </p:sp>
      <p:sp>
        <p:nvSpPr>
          <p:cNvPr id="3" name="Označba mesta vsebine 2">
            <a:extLst>
              <a:ext uri="{FF2B5EF4-FFF2-40B4-BE49-F238E27FC236}">
                <a16:creationId xmlns:a16="http://schemas.microsoft.com/office/drawing/2014/main" id="{CBCA579C-8F36-7CAB-2FF8-2F33E56A937A}"/>
              </a:ext>
            </a:extLst>
          </p:cNvPr>
          <p:cNvSpPr>
            <a:spLocks noGrp="1"/>
          </p:cNvSpPr>
          <p:nvPr>
            <p:ph idx="1"/>
          </p:nvPr>
        </p:nvSpPr>
        <p:spPr/>
        <p:txBody>
          <a:bodyPr/>
          <a:lstStyle/>
          <a:p>
            <a:r>
              <a:rPr lang="sl-SI" dirty="0"/>
              <a:t>Agent</a:t>
            </a:r>
          </a:p>
          <a:p>
            <a:r>
              <a:rPr lang="sl-SI" dirty="0"/>
              <a:t>Sporočilo </a:t>
            </a:r>
          </a:p>
          <a:p>
            <a:r>
              <a:rPr lang="sl-SI" dirty="0"/>
              <a:t>Interpret</a:t>
            </a:r>
          </a:p>
        </p:txBody>
      </p:sp>
    </p:spTree>
    <p:extLst>
      <p:ext uri="{BB962C8B-B14F-4D97-AF65-F5344CB8AC3E}">
        <p14:creationId xmlns:p14="http://schemas.microsoft.com/office/powerpoint/2010/main" val="17538753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49D0039-3A43-E780-044C-E49F0FB18419}"/>
              </a:ext>
            </a:extLst>
          </p:cNvPr>
          <p:cNvSpPr>
            <a:spLocks noGrp="1"/>
          </p:cNvSpPr>
          <p:nvPr>
            <p:ph type="title"/>
          </p:nvPr>
        </p:nvSpPr>
        <p:spPr/>
        <p:txBody>
          <a:bodyPr/>
          <a:lstStyle/>
          <a:p>
            <a:r>
              <a:rPr lang="sl-SI" dirty="0">
                <a:solidFill>
                  <a:srgbClr val="C00000"/>
                </a:solidFill>
              </a:rPr>
              <a:t>Najodmevnejši primeri lažnih novic</a:t>
            </a:r>
          </a:p>
        </p:txBody>
      </p:sp>
      <p:sp>
        <p:nvSpPr>
          <p:cNvPr id="3" name="Označba mesta vsebine 2">
            <a:extLst>
              <a:ext uri="{FF2B5EF4-FFF2-40B4-BE49-F238E27FC236}">
                <a16:creationId xmlns:a16="http://schemas.microsoft.com/office/drawing/2014/main" id="{980B0060-EFFE-6D59-CD3B-86ECF389039C}"/>
              </a:ext>
            </a:extLst>
          </p:cNvPr>
          <p:cNvSpPr>
            <a:spLocks noGrp="1"/>
          </p:cNvSpPr>
          <p:nvPr>
            <p:ph idx="1"/>
          </p:nvPr>
        </p:nvSpPr>
        <p:spPr/>
        <p:txBody>
          <a:bodyPr/>
          <a:lstStyle/>
          <a:p>
            <a:r>
              <a:rPr lang="sl-SI" dirty="0"/>
              <a:t>Papež je podprl Trumpa</a:t>
            </a:r>
          </a:p>
        </p:txBody>
      </p:sp>
    </p:spTree>
    <p:extLst>
      <p:ext uri="{BB962C8B-B14F-4D97-AF65-F5344CB8AC3E}">
        <p14:creationId xmlns:p14="http://schemas.microsoft.com/office/powerpoint/2010/main" val="35619511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A96F1FA-3E85-8792-7D1B-5F9DE5611A0A}"/>
              </a:ext>
            </a:extLst>
          </p:cNvPr>
          <p:cNvSpPr>
            <a:spLocks noGrp="1"/>
          </p:cNvSpPr>
          <p:nvPr>
            <p:ph type="title"/>
          </p:nvPr>
        </p:nvSpPr>
        <p:spPr/>
        <p:txBody>
          <a:bodyPr/>
          <a:lstStyle/>
          <a:p>
            <a:r>
              <a:rPr lang="sl-SI" dirty="0">
                <a:solidFill>
                  <a:srgbClr val="C00000"/>
                </a:solidFill>
              </a:rPr>
              <a:t>Filtrirni mehurčki</a:t>
            </a:r>
          </a:p>
        </p:txBody>
      </p:sp>
      <p:sp>
        <p:nvSpPr>
          <p:cNvPr id="3" name="Označba mesta vsebine 2">
            <a:extLst>
              <a:ext uri="{FF2B5EF4-FFF2-40B4-BE49-F238E27FC236}">
                <a16:creationId xmlns:a16="http://schemas.microsoft.com/office/drawing/2014/main" id="{89E9FB12-31A6-8E3F-CB84-D75AB0E07BB5}"/>
              </a:ext>
            </a:extLst>
          </p:cNvPr>
          <p:cNvSpPr>
            <a:spLocks noGrp="1"/>
          </p:cNvSpPr>
          <p:nvPr>
            <p:ph idx="1"/>
          </p:nvPr>
        </p:nvSpPr>
        <p:spPr/>
        <p:txBody>
          <a:bodyPr/>
          <a:lstStyle/>
          <a:p>
            <a:r>
              <a:rPr lang="sl-SI" dirty="0"/>
              <a:t>Stanje intelektualne izolacije</a:t>
            </a:r>
          </a:p>
          <a:p>
            <a:r>
              <a:rPr lang="sl-SI" dirty="0"/>
              <a:t>Algoritem spletnega mesta selektivno ugane, katere informacije si želi uporabnik pridobiti</a:t>
            </a:r>
          </a:p>
          <a:p>
            <a:r>
              <a:rPr lang="sl-SI" dirty="0"/>
              <a:t>Algoritem podatke pridobi iz lokacij, preteklega vedenja na spletu, zgodovine iskanja</a:t>
            </a:r>
          </a:p>
          <a:p>
            <a:r>
              <a:rPr lang="sl-SI" dirty="0"/>
              <a:t>Učinek mehurčkov ima lahko negativne posledice za debato ob pomembnih temah</a:t>
            </a:r>
          </a:p>
          <a:p>
            <a:r>
              <a:rPr lang="sl-SI" dirty="0"/>
              <a:t>Pomembna vloga pri širjenju lažnih novic</a:t>
            </a:r>
          </a:p>
        </p:txBody>
      </p:sp>
    </p:spTree>
    <p:extLst>
      <p:ext uri="{BB962C8B-B14F-4D97-AF65-F5344CB8AC3E}">
        <p14:creationId xmlns:p14="http://schemas.microsoft.com/office/powerpoint/2010/main" val="21282491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45A976A-8DE3-4B67-B94B-2044FDD128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EAAA1B9-2DDB-49C9-A037-A523D2F13C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Naslov 1">
            <a:extLst>
              <a:ext uri="{FF2B5EF4-FFF2-40B4-BE49-F238E27FC236}">
                <a16:creationId xmlns:a16="http://schemas.microsoft.com/office/drawing/2014/main" id="{01465F13-75F8-D395-ECD6-91BB794D1124}"/>
              </a:ext>
            </a:extLst>
          </p:cNvPr>
          <p:cNvSpPr>
            <a:spLocks noGrp="1"/>
          </p:cNvSpPr>
          <p:nvPr>
            <p:ph type="title"/>
          </p:nvPr>
        </p:nvSpPr>
        <p:spPr>
          <a:xfrm>
            <a:off x="804672" y="457200"/>
            <a:ext cx="10579608" cy="1188720"/>
          </a:xfrm>
        </p:spPr>
        <p:txBody>
          <a:bodyPr>
            <a:normAutofit/>
          </a:bodyPr>
          <a:lstStyle/>
          <a:p>
            <a:r>
              <a:rPr lang="sl-SI" sz="4000" dirty="0">
                <a:solidFill>
                  <a:srgbClr val="C00000"/>
                </a:solidFill>
              </a:rPr>
              <a:t>Kako prepoznati lažne novice</a:t>
            </a:r>
          </a:p>
        </p:txBody>
      </p:sp>
      <p:grpSp>
        <p:nvGrpSpPr>
          <p:cNvPr id="13" name="Group 12">
            <a:extLst>
              <a:ext uri="{FF2B5EF4-FFF2-40B4-BE49-F238E27FC236}">
                <a16:creationId xmlns:a16="http://schemas.microsoft.com/office/drawing/2014/main" id="{B441F8D5-EBCE-4FB9-91A9-3425971C1F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9262397" y="134260"/>
            <a:ext cx="3142400" cy="2716805"/>
            <a:chOff x="-305" y="-4155"/>
            <a:chExt cx="2514948" cy="2174333"/>
          </a:xfrm>
        </p:grpSpPr>
        <p:sp>
          <p:nvSpPr>
            <p:cNvPr id="14" name="Freeform: Shape 13">
              <a:extLst>
                <a:ext uri="{FF2B5EF4-FFF2-40B4-BE49-F238E27FC236}">
                  <a16:creationId xmlns:a16="http://schemas.microsoft.com/office/drawing/2014/main" id="{9A5E80E2-35F9-41F3-A2B8-A2F17D956F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988BDEEE-0C30-49F3-8D05-B062EF890C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21E0C27-19E6-45DC-B154-493480207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17" name="Freeform: Shape 16">
              <a:extLst>
                <a:ext uri="{FF2B5EF4-FFF2-40B4-BE49-F238E27FC236}">
                  <a16:creationId xmlns:a16="http://schemas.microsoft.com/office/drawing/2014/main" id="{A3A55340-18E0-4A23-B406-BD1221643D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9" name="Group 18">
            <a:extLst>
              <a:ext uri="{FF2B5EF4-FFF2-40B4-BE49-F238E27FC236}">
                <a16:creationId xmlns:a16="http://schemas.microsoft.com/office/drawing/2014/main" id="{08701F99-7E4C-4B92-A4B5-307CDFB7A4D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5047906"/>
            <a:ext cx="2412221" cy="1810094"/>
            <a:chOff x="-305" y="-1"/>
            <a:chExt cx="3832880" cy="2876136"/>
          </a:xfrm>
        </p:grpSpPr>
        <p:sp>
          <p:nvSpPr>
            <p:cNvPr id="20" name="Freeform: Shape 19">
              <a:extLst>
                <a:ext uri="{FF2B5EF4-FFF2-40B4-BE49-F238E27FC236}">
                  <a16:creationId xmlns:a16="http://schemas.microsoft.com/office/drawing/2014/main" id="{441E616B-C319-43C1-9A9C-A2074B2E8A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C86BD2B-CA73-48DF-9CC8-0152EA6B1B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59C1AA9D-3FCF-4B84-94D1-51F0E15171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1D7CE92F-1DE7-4252-A62C-77ACF8CF26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5" name="Označba mesta vsebine 2">
            <a:extLst>
              <a:ext uri="{FF2B5EF4-FFF2-40B4-BE49-F238E27FC236}">
                <a16:creationId xmlns:a16="http://schemas.microsoft.com/office/drawing/2014/main" id="{A3228567-E916-B050-4DF2-E0D15EB39ED6}"/>
              </a:ext>
            </a:extLst>
          </p:cNvPr>
          <p:cNvGraphicFramePr>
            <a:graphicFrameLocks noGrp="1"/>
          </p:cNvGraphicFramePr>
          <p:nvPr>
            <p:ph idx="1"/>
            <p:extLst>
              <p:ext uri="{D42A27DB-BD31-4B8C-83A1-F6EECF244321}">
                <p14:modId xmlns:p14="http://schemas.microsoft.com/office/powerpoint/2010/main" val="1544911180"/>
              </p:ext>
            </p:extLst>
          </p:nvPr>
        </p:nvGraphicFramePr>
        <p:xfrm>
          <a:off x="1036320" y="2543633"/>
          <a:ext cx="10119360" cy="3566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116392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F3ACECB-9556-576E-B04A-AC31FBB7E1F2}"/>
              </a:ext>
            </a:extLst>
          </p:cNvPr>
          <p:cNvSpPr>
            <a:spLocks noGrp="1"/>
          </p:cNvSpPr>
          <p:nvPr>
            <p:ph type="title"/>
          </p:nvPr>
        </p:nvSpPr>
        <p:spPr/>
        <p:txBody>
          <a:bodyPr/>
          <a:lstStyle/>
          <a:p>
            <a:r>
              <a:rPr lang="sl-SI" dirty="0">
                <a:solidFill>
                  <a:srgbClr val="C00000"/>
                </a:solidFill>
              </a:rPr>
              <a:t>Portali za preverjanje informacij</a:t>
            </a:r>
          </a:p>
        </p:txBody>
      </p:sp>
      <p:sp>
        <p:nvSpPr>
          <p:cNvPr id="3" name="Označba mesta vsebine 2">
            <a:extLst>
              <a:ext uri="{FF2B5EF4-FFF2-40B4-BE49-F238E27FC236}">
                <a16:creationId xmlns:a16="http://schemas.microsoft.com/office/drawing/2014/main" id="{78020647-DE1C-879A-7E22-33465999CF10}"/>
              </a:ext>
            </a:extLst>
          </p:cNvPr>
          <p:cNvSpPr>
            <a:spLocks noGrp="1"/>
          </p:cNvSpPr>
          <p:nvPr>
            <p:ph idx="1"/>
          </p:nvPr>
        </p:nvSpPr>
        <p:spPr/>
        <p:txBody>
          <a:bodyPr/>
          <a:lstStyle/>
          <a:p>
            <a:r>
              <a:rPr lang="sl-SI" dirty="0"/>
              <a:t>Namenjeni iskanju in preverjanju podatkov</a:t>
            </a:r>
          </a:p>
          <a:p>
            <a:r>
              <a:rPr lang="sl-SI" dirty="0"/>
              <a:t>Za pomoč posameznikom ali novinarjem</a:t>
            </a:r>
          </a:p>
          <a:p>
            <a:r>
              <a:rPr lang="sl-SI" dirty="0">
                <a:hlinkClick r:id="rId2"/>
              </a:rPr>
              <a:t>https://www.ostro.si/</a:t>
            </a:r>
            <a:endParaRPr lang="sl-SI" dirty="0"/>
          </a:p>
          <a:p>
            <a:r>
              <a:rPr lang="sl-SI" dirty="0">
                <a:hlinkClick r:id="rId3"/>
              </a:rPr>
              <a:t>https://www.snopes.com/</a:t>
            </a:r>
            <a:endParaRPr lang="sl-SI" dirty="0"/>
          </a:p>
          <a:p>
            <a:r>
              <a:rPr lang="sl-SI" dirty="0">
                <a:hlinkClick r:id="rId4"/>
              </a:rPr>
              <a:t>https://www.factcheck.org/</a:t>
            </a:r>
            <a:endParaRPr lang="sl-SI" dirty="0"/>
          </a:p>
          <a:p>
            <a:r>
              <a:rPr lang="sl-SI" dirty="0">
                <a:hlinkClick r:id="rId5"/>
              </a:rPr>
              <a:t>https://support.google.com/websearch/answer/1325808?hl=sl</a:t>
            </a:r>
            <a:endParaRPr lang="sl-SI" dirty="0"/>
          </a:p>
          <a:p>
            <a:r>
              <a:rPr lang="sl-SI" b="1" dirty="0"/>
              <a:t>Google </a:t>
            </a:r>
            <a:r>
              <a:rPr lang="sl-SI" b="1" dirty="0" err="1"/>
              <a:t>Lens</a:t>
            </a:r>
            <a:r>
              <a:rPr lang="sl-SI" b="1" dirty="0"/>
              <a:t> </a:t>
            </a:r>
            <a:r>
              <a:rPr lang="sl-SI" dirty="0"/>
              <a:t>– iskanje slik </a:t>
            </a:r>
          </a:p>
          <a:p>
            <a:r>
              <a:rPr lang="sl-SI" dirty="0"/>
              <a:t>Iskalnik raziskav, strokovnih člankov: https://scholar.google.si/</a:t>
            </a:r>
          </a:p>
          <a:p>
            <a:endParaRPr lang="sl-SI" dirty="0"/>
          </a:p>
        </p:txBody>
      </p:sp>
    </p:spTree>
    <p:extLst>
      <p:ext uri="{BB962C8B-B14F-4D97-AF65-F5344CB8AC3E}">
        <p14:creationId xmlns:p14="http://schemas.microsoft.com/office/powerpoint/2010/main" val="17793951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8C28C06-B4F7-B590-A039-C766A2FC6CF9}"/>
              </a:ext>
            </a:extLst>
          </p:cNvPr>
          <p:cNvSpPr>
            <a:spLocks noGrp="1"/>
          </p:cNvSpPr>
          <p:nvPr>
            <p:ph type="title"/>
          </p:nvPr>
        </p:nvSpPr>
        <p:spPr/>
        <p:txBody>
          <a:bodyPr/>
          <a:lstStyle/>
          <a:p>
            <a:r>
              <a:rPr lang="sl-SI" dirty="0">
                <a:solidFill>
                  <a:srgbClr val="C00000"/>
                </a:solidFill>
              </a:rPr>
              <a:t>Strategija Big6</a:t>
            </a:r>
          </a:p>
        </p:txBody>
      </p:sp>
      <p:sp>
        <p:nvSpPr>
          <p:cNvPr id="3" name="Označba mesta vsebine 2">
            <a:extLst>
              <a:ext uri="{FF2B5EF4-FFF2-40B4-BE49-F238E27FC236}">
                <a16:creationId xmlns:a16="http://schemas.microsoft.com/office/drawing/2014/main" id="{487DA1F1-3062-1428-4248-E82B191FC393}"/>
              </a:ext>
            </a:extLst>
          </p:cNvPr>
          <p:cNvSpPr>
            <a:spLocks noGrp="1"/>
          </p:cNvSpPr>
          <p:nvPr>
            <p:ph idx="1"/>
          </p:nvPr>
        </p:nvSpPr>
        <p:spPr/>
        <p:txBody>
          <a:bodyPr/>
          <a:lstStyle/>
          <a:p>
            <a:r>
              <a:rPr lang="sl-SI" dirty="0"/>
              <a:t>Mike </a:t>
            </a:r>
            <a:r>
              <a:rPr lang="sl-SI" dirty="0" err="1"/>
              <a:t>Einsenberg</a:t>
            </a:r>
            <a:r>
              <a:rPr lang="sl-SI" dirty="0"/>
              <a:t> in Bob </a:t>
            </a:r>
            <a:r>
              <a:rPr lang="sl-SI" dirty="0" err="1"/>
              <a:t>Berkowitz</a:t>
            </a:r>
            <a:r>
              <a:rPr lang="sl-SI" dirty="0"/>
              <a:t> (1987)</a:t>
            </a:r>
          </a:p>
          <a:p>
            <a:r>
              <a:rPr lang="sl-SI" dirty="0"/>
              <a:t>Proces za reševanje informacijskega problema</a:t>
            </a:r>
          </a:p>
          <a:p>
            <a:r>
              <a:rPr lang="sl-SI" dirty="0"/>
              <a:t>6 korakov</a:t>
            </a:r>
          </a:p>
          <a:p>
            <a:r>
              <a:rPr lang="sl-SI" dirty="0"/>
              <a:t>Primeren za raziskovalne naloge</a:t>
            </a:r>
          </a:p>
          <a:p>
            <a:r>
              <a:rPr lang="sl-SI" dirty="0"/>
              <a:t>OŠ, SŠ, UNIVERZE</a:t>
            </a:r>
          </a:p>
        </p:txBody>
      </p:sp>
    </p:spTree>
    <p:extLst>
      <p:ext uri="{BB962C8B-B14F-4D97-AF65-F5344CB8AC3E}">
        <p14:creationId xmlns:p14="http://schemas.microsoft.com/office/powerpoint/2010/main" val="9912108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3018F-BFAE-0CC5-B1F7-9A10DBA20B3C}"/>
              </a:ext>
            </a:extLst>
          </p:cNvPr>
          <p:cNvSpPr>
            <a:spLocks noGrp="1"/>
          </p:cNvSpPr>
          <p:nvPr>
            <p:ph type="title"/>
          </p:nvPr>
        </p:nvSpPr>
        <p:spPr/>
        <p:txBody>
          <a:bodyPr/>
          <a:lstStyle/>
          <a:p>
            <a:r>
              <a:rPr lang="sl-SI" dirty="0">
                <a:solidFill>
                  <a:srgbClr val="00B050"/>
                </a:solidFill>
              </a:rPr>
              <a:t>Korak 1: Opredelitev naloge</a:t>
            </a:r>
          </a:p>
        </p:txBody>
      </p:sp>
      <p:sp>
        <p:nvSpPr>
          <p:cNvPr id="3" name="Content Placeholder 2">
            <a:extLst>
              <a:ext uri="{FF2B5EF4-FFF2-40B4-BE49-F238E27FC236}">
                <a16:creationId xmlns:a16="http://schemas.microsoft.com/office/drawing/2014/main" id="{5C478791-B8F8-AB63-4E8A-8DF1977E7AA3}"/>
              </a:ext>
            </a:extLst>
          </p:cNvPr>
          <p:cNvSpPr>
            <a:spLocks noGrp="1"/>
          </p:cNvSpPr>
          <p:nvPr>
            <p:ph idx="1"/>
          </p:nvPr>
        </p:nvSpPr>
        <p:spPr/>
        <p:txBody>
          <a:bodyPr/>
          <a:lstStyle/>
          <a:p>
            <a:pPr marL="0" indent="0">
              <a:buNone/>
            </a:pPr>
            <a:r>
              <a:rPr lang="sl-SI" dirty="0">
                <a:solidFill>
                  <a:srgbClr val="C00000"/>
                </a:solidFill>
              </a:rPr>
              <a:t>1.1 Definiraj informacijski problem</a:t>
            </a:r>
          </a:p>
          <a:p>
            <a:r>
              <a:rPr lang="sl-SI" sz="2000" dirty="0"/>
              <a:t>Kaj želi učitelj, da naredite? / sami</a:t>
            </a:r>
          </a:p>
          <a:p>
            <a:r>
              <a:rPr lang="sl-SI" sz="2000" dirty="0"/>
              <a:t>Prepričajte se, da razumete zahteve naloge. Če se vam zdi naloga nejasna ali nejasna, prosite učitelja za pojasnilo. </a:t>
            </a:r>
          </a:p>
          <a:p>
            <a:r>
              <a:rPr lang="sl-SI" sz="2000" dirty="0"/>
              <a:t>Nalogo ponovite s svojimi besedami in se pozanimajte, ali imate prav.</a:t>
            </a:r>
          </a:p>
        </p:txBody>
      </p:sp>
    </p:spTree>
    <p:extLst>
      <p:ext uri="{BB962C8B-B14F-4D97-AF65-F5344CB8AC3E}">
        <p14:creationId xmlns:p14="http://schemas.microsoft.com/office/powerpoint/2010/main" val="16581529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193723-F5DC-8610-FF44-4C63BB857CB9}"/>
              </a:ext>
            </a:extLst>
          </p:cNvPr>
          <p:cNvSpPr>
            <a:spLocks noGrp="1"/>
          </p:cNvSpPr>
          <p:nvPr>
            <p:ph idx="1"/>
          </p:nvPr>
        </p:nvSpPr>
        <p:spPr>
          <a:xfrm>
            <a:off x="838200" y="635652"/>
            <a:ext cx="10515600" cy="5915460"/>
          </a:xfrm>
        </p:spPr>
        <p:txBody>
          <a:bodyPr>
            <a:normAutofit/>
          </a:bodyPr>
          <a:lstStyle/>
          <a:p>
            <a:pPr marL="0" indent="0">
              <a:buNone/>
            </a:pPr>
            <a:r>
              <a:rPr lang="sl-SI" dirty="0">
                <a:solidFill>
                  <a:srgbClr val="C00000"/>
                </a:solidFill>
              </a:rPr>
              <a:t>1.2 Določite informacije, ki jih potrebujete za dokončanje naloge (za rešitev informacijskega problema).</a:t>
            </a:r>
          </a:p>
          <a:p>
            <a:pPr marL="0" indent="0">
              <a:buNone/>
            </a:pPr>
            <a:r>
              <a:rPr lang="sl-SI" sz="2000" dirty="0"/>
              <a:t>Npr. Raziskujemo Franceta Prešerna</a:t>
            </a:r>
          </a:p>
          <a:p>
            <a:r>
              <a:rPr lang="sl-SI" sz="2000" dirty="0"/>
              <a:t>Kdaj se je rodil in kdaj je umrl?</a:t>
            </a:r>
          </a:p>
          <a:p>
            <a:r>
              <a:rPr lang="sl-SI" sz="2000" dirty="0"/>
              <a:t>Kje se je rodil?</a:t>
            </a:r>
          </a:p>
          <a:p>
            <a:r>
              <a:rPr lang="sl-SI" sz="2000" dirty="0"/>
              <a:t>Ali je njegov rojstni kraj ali otroški dom kakor koli vplival na njegovo kariero?</a:t>
            </a:r>
          </a:p>
          <a:p>
            <a:r>
              <a:rPr lang="sl-SI" sz="2000" dirty="0"/>
              <a:t>Kako je njegovo otroštvo vplivalo na njegovo odraslo življenje in izbiro poklicne poti?</a:t>
            </a:r>
          </a:p>
          <a:p>
            <a:r>
              <a:rPr lang="sl-SI" sz="2000" dirty="0"/>
              <a:t>Kdo v njegovem življenju je bil njegov vpliv ali vzornik?</a:t>
            </a:r>
          </a:p>
          <a:p>
            <a:r>
              <a:rPr lang="sl-SI" sz="2000" dirty="0"/>
              <a:t>Zakaj se ga spominjamo zdaj?</a:t>
            </a:r>
          </a:p>
          <a:p>
            <a:r>
              <a:rPr lang="sl-SI" sz="2000" dirty="0"/>
              <a:t>Kaj je storil, kar vpliva na moje življenje ali življenje današnjih slovencev?</a:t>
            </a:r>
          </a:p>
          <a:p>
            <a:endParaRPr lang="sl-SI" sz="2000" dirty="0"/>
          </a:p>
          <a:p>
            <a:pPr marL="0" indent="0">
              <a:buNone/>
            </a:pPr>
            <a:r>
              <a:rPr lang="sl-SI" sz="2000" dirty="0"/>
              <a:t>Lahko pa so tudi vprašanja vezana na to, s čimer se je ukvarjal.</a:t>
            </a:r>
          </a:p>
          <a:p>
            <a:r>
              <a:rPr lang="sl-SI" sz="2000" dirty="0"/>
              <a:t>ali je imel vpliv na kasnejše pesnike?</a:t>
            </a:r>
          </a:p>
          <a:p>
            <a:r>
              <a:rPr lang="sl-SI" sz="2000" dirty="0"/>
              <a:t>katere pesniške oblike je ...</a:t>
            </a:r>
          </a:p>
          <a:p>
            <a:endParaRPr lang="sl-SI" sz="1600" dirty="0"/>
          </a:p>
        </p:txBody>
      </p:sp>
    </p:spTree>
    <p:extLst>
      <p:ext uri="{BB962C8B-B14F-4D97-AF65-F5344CB8AC3E}">
        <p14:creationId xmlns:p14="http://schemas.microsoft.com/office/powerpoint/2010/main" val="552929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3649C37-BB19-4C80-B601-620F88339193}"/>
              </a:ext>
            </a:extLst>
          </p:cNvPr>
          <p:cNvSpPr>
            <a:spLocks noGrp="1"/>
          </p:cNvSpPr>
          <p:nvPr>
            <p:ph type="title"/>
          </p:nvPr>
        </p:nvSpPr>
        <p:spPr/>
        <p:txBody>
          <a:bodyPr/>
          <a:lstStyle/>
          <a:p>
            <a:r>
              <a:rPr lang="sl-SI" dirty="0">
                <a:solidFill>
                  <a:srgbClr val="C00000"/>
                </a:solidFill>
              </a:rPr>
              <a:t>Kaj spada sem</a:t>
            </a:r>
          </a:p>
        </p:txBody>
      </p:sp>
      <p:sp>
        <p:nvSpPr>
          <p:cNvPr id="3" name="Označba mesta vsebine 2">
            <a:extLst>
              <a:ext uri="{FF2B5EF4-FFF2-40B4-BE49-F238E27FC236}">
                <a16:creationId xmlns:a16="http://schemas.microsoft.com/office/drawing/2014/main" id="{A9090A13-E3BF-C0CB-A82E-F1872A47C788}"/>
              </a:ext>
            </a:extLst>
          </p:cNvPr>
          <p:cNvSpPr>
            <a:spLocks noGrp="1"/>
          </p:cNvSpPr>
          <p:nvPr>
            <p:ph idx="1"/>
          </p:nvPr>
        </p:nvSpPr>
        <p:spPr/>
        <p:txBody>
          <a:bodyPr/>
          <a:lstStyle/>
          <a:p>
            <a:r>
              <a:rPr lang="sl-SI" dirty="0"/>
              <a:t>Sklepanje</a:t>
            </a:r>
          </a:p>
          <a:p>
            <a:r>
              <a:rPr lang="sl-SI" dirty="0"/>
              <a:t>Reševanje problemov</a:t>
            </a:r>
          </a:p>
          <a:p>
            <a:r>
              <a:rPr lang="sl-SI" dirty="0"/>
              <a:t>Odločanje </a:t>
            </a:r>
          </a:p>
          <a:p>
            <a:r>
              <a:rPr lang="sl-SI" dirty="0"/>
              <a:t>Ustvarjalnost</a:t>
            </a:r>
          </a:p>
          <a:p>
            <a:r>
              <a:rPr lang="sl-SI" dirty="0"/>
              <a:t>Oprijemanje trdih dejstev (znanstveni dokazi)</a:t>
            </a:r>
          </a:p>
          <a:p>
            <a:r>
              <a:rPr lang="sl-SI" dirty="0" err="1"/>
              <a:t>Nektritični</a:t>
            </a:r>
            <a:r>
              <a:rPr lang="sl-SI" dirty="0"/>
              <a:t> mislec -&gt; vsesplošno verovanje in mnenje ljudi</a:t>
            </a:r>
          </a:p>
        </p:txBody>
      </p:sp>
    </p:spTree>
    <p:extLst>
      <p:ext uri="{BB962C8B-B14F-4D97-AF65-F5344CB8AC3E}">
        <p14:creationId xmlns:p14="http://schemas.microsoft.com/office/powerpoint/2010/main" val="12224326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4C965-9607-1544-70A7-3C9EE5E30FF6}"/>
              </a:ext>
            </a:extLst>
          </p:cNvPr>
          <p:cNvSpPr>
            <a:spLocks noGrp="1"/>
          </p:cNvSpPr>
          <p:nvPr>
            <p:ph type="title"/>
          </p:nvPr>
        </p:nvSpPr>
        <p:spPr/>
        <p:txBody>
          <a:bodyPr/>
          <a:lstStyle/>
          <a:p>
            <a:r>
              <a:rPr lang="sl-SI" dirty="0">
                <a:solidFill>
                  <a:srgbClr val="00B050"/>
                </a:solidFill>
              </a:rPr>
              <a:t>Korak 2: Strategije iskanja informacij</a:t>
            </a:r>
          </a:p>
        </p:txBody>
      </p:sp>
      <p:sp>
        <p:nvSpPr>
          <p:cNvPr id="3" name="Content Placeholder 2">
            <a:extLst>
              <a:ext uri="{FF2B5EF4-FFF2-40B4-BE49-F238E27FC236}">
                <a16:creationId xmlns:a16="http://schemas.microsoft.com/office/drawing/2014/main" id="{7556F904-E52A-ADD9-5835-277B07A6C81F}"/>
              </a:ext>
            </a:extLst>
          </p:cNvPr>
          <p:cNvSpPr>
            <a:spLocks noGrp="1"/>
          </p:cNvSpPr>
          <p:nvPr>
            <p:ph idx="1"/>
          </p:nvPr>
        </p:nvSpPr>
        <p:spPr/>
        <p:txBody>
          <a:bodyPr>
            <a:normAutofit/>
          </a:bodyPr>
          <a:lstStyle/>
          <a:p>
            <a:pPr marL="0" indent="0">
              <a:buNone/>
            </a:pPr>
            <a:r>
              <a:rPr lang="sl-SI" dirty="0">
                <a:solidFill>
                  <a:srgbClr val="C00000"/>
                </a:solidFill>
              </a:rPr>
              <a:t>2.1. Določitev obsega možnih virov (viharjenje)</a:t>
            </a:r>
          </a:p>
          <a:p>
            <a:pPr marL="0" indent="0">
              <a:buNone/>
            </a:pPr>
            <a:r>
              <a:rPr lang="sl-SI" sz="2000" dirty="0"/>
              <a:t>To pomeni, da morate sestaviti seznam vseh možnih virov informacij, ki vam bodo pomagali odgovoriti na vprašanja, ki ste jih zapisali v zgornji opredelitvi naloge. Upoštevajte knjige iz knjižnice, enciklopedije in spletne strani, na katere je naročena vaša knjižnica (vprašajte knjižničarja!), ljudi, ki so strokovnjaki za vašo temo, spletne strani (pazite na zanesljivost!), uporabite ankete. </a:t>
            </a:r>
          </a:p>
          <a:p>
            <a:pPr marL="0" indent="0">
              <a:buNone/>
            </a:pPr>
            <a:endParaRPr lang="sl-SI" sz="2000" dirty="0"/>
          </a:p>
          <a:p>
            <a:pPr marL="0" indent="0">
              <a:buNone/>
            </a:pPr>
            <a:r>
              <a:rPr lang="sl-SI" dirty="0">
                <a:solidFill>
                  <a:srgbClr val="C00000"/>
                </a:solidFill>
              </a:rPr>
              <a:t>2.2. Ocenite različne možne vire in določite prednostne naloge (izberite najboljše vire).</a:t>
            </a:r>
          </a:p>
          <a:p>
            <a:pPr marL="0" indent="0">
              <a:buNone/>
            </a:pPr>
            <a:r>
              <a:rPr lang="sl-SI" sz="2000" dirty="0"/>
              <a:t>Pozorno si oglejte svoj seznam. Kateri so vam dejansko na voljo in so razumljivi, ko začnete raziskovati? Uporaba informacij, ki jih ne razumete, običajno vodi v rezanje in lepljenje, zato se jim je treba izogibati, razen če ste pripravljeni prositi za pomoč pri urejanju.</a:t>
            </a:r>
          </a:p>
        </p:txBody>
      </p:sp>
    </p:spTree>
    <p:extLst>
      <p:ext uri="{BB962C8B-B14F-4D97-AF65-F5344CB8AC3E}">
        <p14:creationId xmlns:p14="http://schemas.microsoft.com/office/powerpoint/2010/main" val="27900275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07EE7-92A6-EEAE-A890-274B14F912C3}"/>
              </a:ext>
            </a:extLst>
          </p:cNvPr>
          <p:cNvSpPr>
            <a:spLocks noGrp="1"/>
          </p:cNvSpPr>
          <p:nvPr>
            <p:ph type="title"/>
          </p:nvPr>
        </p:nvSpPr>
        <p:spPr/>
        <p:txBody>
          <a:bodyPr/>
          <a:lstStyle/>
          <a:p>
            <a:r>
              <a:rPr lang="sl-SI" dirty="0">
                <a:solidFill>
                  <a:srgbClr val="00B050"/>
                </a:solidFill>
              </a:rPr>
              <a:t>Korak 3: Lokacija in dostop</a:t>
            </a:r>
          </a:p>
        </p:txBody>
      </p:sp>
      <p:sp>
        <p:nvSpPr>
          <p:cNvPr id="3" name="Content Placeholder 2">
            <a:extLst>
              <a:ext uri="{FF2B5EF4-FFF2-40B4-BE49-F238E27FC236}">
                <a16:creationId xmlns:a16="http://schemas.microsoft.com/office/drawing/2014/main" id="{33B6412A-3B78-AC11-87C5-76D2F8DF570F}"/>
              </a:ext>
            </a:extLst>
          </p:cNvPr>
          <p:cNvSpPr>
            <a:spLocks noGrp="1"/>
          </p:cNvSpPr>
          <p:nvPr>
            <p:ph idx="1"/>
          </p:nvPr>
        </p:nvSpPr>
        <p:spPr/>
        <p:txBody>
          <a:bodyPr>
            <a:normAutofit/>
          </a:bodyPr>
          <a:lstStyle/>
          <a:p>
            <a:pPr marL="0" indent="0">
              <a:buNone/>
            </a:pPr>
            <a:r>
              <a:rPr lang="sl-SI" dirty="0"/>
              <a:t>3.1 Iskanje virov</a:t>
            </a:r>
          </a:p>
          <a:p>
            <a:pPr marL="0" indent="0">
              <a:buNone/>
            </a:pPr>
            <a:r>
              <a:rPr lang="sl-SI" sz="2000" dirty="0"/>
              <a:t>Ugotovite, kje boste pridobili te vire. Ob vsakem viru napišite njegovo lokacijo. </a:t>
            </a:r>
            <a:br>
              <a:rPr lang="sl-SI" sz="2000" dirty="0"/>
            </a:br>
            <a:r>
              <a:rPr lang="sl-SI" sz="2000" dirty="0"/>
              <a:t>Če gre za spletno stran, navedite njen spletni naslov. Poskusite uporabiti tiste, ki jih je vaš učitelj ali knjižničar povezal ali označil z zaznamki. </a:t>
            </a:r>
            <a:br>
              <a:rPr lang="sl-SI" sz="2000" dirty="0"/>
            </a:br>
            <a:r>
              <a:rPr lang="sl-SI" sz="2000" dirty="0"/>
              <a:t>Če je vaš vir oseba, ugotovite, kako boste stopili v stik z njo, in to zabeležite. </a:t>
            </a:r>
          </a:p>
          <a:p>
            <a:pPr marL="0" indent="0">
              <a:buNone/>
            </a:pPr>
            <a:br>
              <a:rPr lang="sl-SI" sz="2000" dirty="0"/>
            </a:br>
            <a:endParaRPr lang="sl-SI" sz="2000" dirty="0"/>
          </a:p>
          <a:p>
            <a:pPr marL="0" indent="0">
              <a:buNone/>
            </a:pPr>
            <a:endParaRPr lang="sl-SI" sz="2000" dirty="0"/>
          </a:p>
        </p:txBody>
      </p:sp>
    </p:spTree>
    <p:extLst>
      <p:ext uri="{BB962C8B-B14F-4D97-AF65-F5344CB8AC3E}">
        <p14:creationId xmlns:p14="http://schemas.microsoft.com/office/powerpoint/2010/main" val="21798826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B30385-D6A0-CBBD-897B-388942990B72}"/>
              </a:ext>
            </a:extLst>
          </p:cNvPr>
          <p:cNvSpPr>
            <a:spLocks noGrp="1"/>
          </p:cNvSpPr>
          <p:nvPr>
            <p:ph idx="1"/>
          </p:nvPr>
        </p:nvSpPr>
        <p:spPr>
          <a:xfrm>
            <a:off x="449893" y="713984"/>
            <a:ext cx="10515600" cy="5675922"/>
          </a:xfrm>
        </p:spPr>
        <p:txBody>
          <a:bodyPr>
            <a:normAutofit/>
          </a:bodyPr>
          <a:lstStyle/>
          <a:p>
            <a:pPr marL="0" indent="0">
              <a:buNone/>
            </a:pPr>
            <a:r>
              <a:rPr lang="sl-SI" sz="2800" dirty="0"/>
              <a:t>3.2. Iskanje informacij v virih</a:t>
            </a:r>
          </a:p>
          <a:p>
            <a:pPr marL="0" indent="0">
              <a:lnSpc>
                <a:spcPct val="120000"/>
              </a:lnSpc>
              <a:buNone/>
            </a:pPr>
            <a:r>
              <a:rPr lang="sl-SI" sz="2000" dirty="0"/>
              <a:t>Zdaj, ko imate vir, kako boste pridobili informacije, ki jih potrebujete? (Spomnite se vprašanj, ki ste jih napisali pri opredelitvi naloge?) Vse to je odvisno od vira.</a:t>
            </a:r>
          </a:p>
          <a:p>
            <a:pPr>
              <a:lnSpc>
                <a:spcPct val="120000"/>
              </a:lnSpc>
            </a:pPr>
            <a:r>
              <a:rPr lang="sl-SI" sz="2000" dirty="0"/>
              <a:t>naredite seznam besed, ki vam bodo pomagale pri iskanju informacij v vseh virih. Te besede imenujemo </a:t>
            </a:r>
            <a:r>
              <a:rPr lang="sl-SI" sz="2000" b="1" dirty="0"/>
              <a:t>ključne besede</a:t>
            </a:r>
            <a:r>
              <a:rPr lang="sl-SI" sz="2000" dirty="0"/>
              <a:t>. So kot sinonimi in sorodne besede z vašo temo. veliko jih najdete v vprašanjih, ki ste jih napisali v koraku 1 Opredelitev naloge. </a:t>
            </a:r>
          </a:p>
          <a:p>
            <a:pPr>
              <a:lnSpc>
                <a:spcPct val="120000"/>
              </a:lnSpc>
            </a:pPr>
            <a:r>
              <a:rPr lang="sl-SI" sz="2000" b="1" dirty="0"/>
              <a:t>naredite seznam virov informacij, ki jih boste uporabili. Ob vsakem zapišite, kako boste prišli do potrebnih informacij.</a:t>
            </a:r>
          </a:p>
          <a:p>
            <a:pPr marL="0" indent="0">
              <a:lnSpc>
                <a:spcPct val="120000"/>
              </a:lnSpc>
              <a:buNone/>
            </a:pPr>
            <a:endParaRPr lang="sl-SI" sz="2900" dirty="0"/>
          </a:p>
        </p:txBody>
      </p:sp>
    </p:spTree>
    <p:extLst>
      <p:ext uri="{BB962C8B-B14F-4D97-AF65-F5344CB8AC3E}">
        <p14:creationId xmlns:p14="http://schemas.microsoft.com/office/powerpoint/2010/main" val="41194216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C42BB-5557-F708-7DC5-1A58007A9D82}"/>
              </a:ext>
            </a:extLst>
          </p:cNvPr>
          <p:cNvSpPr>
            <a:spLocks noGrp="1"/>
          </p:cNvSpPr>
          <p:nvPr>
            <p:ph type="title"/>
          </p:nvPr>
        </p:nvSpPr>
        <p:spPr/>
        <p:txBody>
          <a:bodyPr/>
          <a:lstStyle/>
          <a:p>
            <a:r>
              <a:rPr lang="sl-SI" dirty="0">
                <a:solidFill>
                  <a:srgbClr val="00B050"/>
                </a:solidFill>
              </a:rPr>
              <a:t>Korak 4: Uporaba informacij</a:t>
            </a:r>
          </a:p>
        </p:txBody>
      </p:sp>
      <p:sp>
        <p:nvSpPr>
          <p:cNvPr id="3" name="Content Placeholder 2">
            <a:extLst>
              <a:ext uri="{FF2B5EF4-FFF2-40B4-BE49-F238E27FC236}">
                <a16:creationId xmlns:a16="http://schemas.microsoft.com/office/drawing/2014/main" id="{D0D4FECB-B4E8-C0B3-AB8E-3AB4EC092545}"/>
              </a:ext>
            </a:extLst>
          </p:cNvPr>
          <p:cNvSpPr>
            <a:spLocks noGrp="1"/>
          </p:cNvSpPr>
          <p:nvPr>
            <p:ph idx="1"/>
          </p:nvPr>
        </p:nvSpPr>
        <p:spPr/>
        <p:txBody>
          <a:bodyPr/>
          <a:lstStyle/>
          <a:p>
            <a:pPr marL="0" indent="0">
              <a:buNone/>
            </a:pPr>
            <a:r>
              <a:rPr lang="sl-SI" dirty="0"/>
              <a:t>4.1 Ukvarjanje z virom (preberite, poslušajte, glejte, dotikajte se)</a:t>
            </a:r>
          </a:p>
          <a:p>
            <a:pPr marL="0" indent="0">
              <a:buNone/>
            </a:pPr>
            <a:r>
              <a:rPr lang="sl-SI" sz="2000" dirty="0"/>
              <a:t>Najverjetneje boste morali vir prebrati, poslušati ali si ga ogledati. Iščete informacije, ki jih potrebujete. Morda vam ne bo treba prebrati, poslušati ali si ogledati vseh informacij iz vira. Morda boste lahko preskočili, poiskali podnaslove in tematske stavke (preberite prve stavke v vsakem odstavku), ki vas bodo pripeljali do vaših informacij.</a:t>
            </a:r>
          </a:p>
          <a:p>
            <a:pPr marL="0" indent="0">
              <a:buNone/>
            </a:pPr>
            <a:endParaRPr lang="sl-SI" sz="2000" dirty="0"/>
          </a:p>
          <a:p>
            <a:pPr marL="0" indent="0">
              <a:buNone/>
            </a:pPr>
            <a:r>
              <a:rPr lang="sl-SI" sz="2000" dirty="0"/>
              <a:t>4.2 Vzemite vse relevantne (pomembne, ustrezne) informacije iz virov</a:t>
            </a:r>
          </a:p>
          <a:p>
            <a:pPr marL="0" indent="0">
              <a:buNone/>
            </a:pPr>
            <a:r>
              <a:rPr lang="sl-SI" sz="2000" dirty="0"/>
              <a:t>Delajte si zapiske!</a:t>
            </a:r>
          </a:p>
        </p:txBody>
      </p:sp>
    </p:spTree>
    <p:extLst>
      <p:ext uri="{BB962C8B-B14F-4D97-AF65-F5344CB8AC3E}">
        <p14:creationId xmlns:p14="http://schemas.microsoft.com/office/powerpoint/2010/main" val="13285157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3FC09-DE33-AC2C-C0C7-63E1B95A77DF}"/>
              </a:ext>
            </a:extLst>
          </p:cNvPr>
          <p:cNvSpPr>
            <a:spLocks noGrp="1"/>
          </p:cNvSpPr>
          <p:nvPr>
            <p:ph type="title"/>
          </p:nvPr>
        </p:nvSpPr>
        <p:spPr/>
        <p:txBody>
          <a:bodyPr/>
          <a:lstStyle/>
          <a:p>
            <a:r>
              <a:rPr lang="sl-SI" dirty="0">
                <a:solidFill>
                  <a:srgbClr val="00B050"/>
                </a:solidFill>
              </a:rPr>
              <a:t>Korak 5: Sinteza</a:t>
            </a:r>
          </a:p>
        </p:txBody>
      </p:sp>
      <p:sp>
        <p:nvSpPr>
          <p:cNvPr id="3" name="Content Placeholder 2">
            <a:extLst>
              <a:ext uri="{FF2B5EF4-FFF2-40B4-BE49-F238E27FC236}">
                <a16:creationId xmlns:a16="http://schemas.microsoft.com/office/drawing/2014/main" id="{57C3593C-5653-E29A-F60A-3F6BF00A73FE}"/>
              </a:ext>
            </a:extLst>
          </p:cNvPr>
          <p:cNvSpPr>
            <a:spLocks noGrp="1"/>
          </p:cNvSpPr>
          <p:nvPr>
            <p:ph idx="1"/>
          </p:nvPr>
        </p:nvSpPr>
        <p:spPr/>
        <p:txBody>
          <a:bodyPr>
            <a:normAutofit/>
          </a:bodyPr>
          <a:lstStyle/>
          <a:p>
            <a:pPr marL="0" indent="0">
              <a:buNone/>
            </a:pPr>
            <a:r>
              <a:rPr lang="sl-SI" dirty="0"/>
              <a:t>5.1 Organizirajte informacije iz različnih virov</a:t>
            </a:r>
          </a:p>
          <a:p>
            <a:pPr marL="0" indent="0">
              <a:lnSpc>
                <a:spcPct val="100000"/>
              </a:lnSpc>
              <a:buNone/>
            </a:pPr>
            <a:r>
              <a:rPr lang="sl-SI" sz="2000" dirty="0"/>
              <a:t>Odločite se, kako boste sestavili zapiske in ideje, ki jih boste dodali. Lahko:</a:t>
            </a:r>
          </a:p>
          <a:p>
            <a:pPr marL="0" indent="0">
              <a:lnSpc>
                <a:spcPct val="100000"/>
              </a:lnSpc>
              <a:buNone/>
            </a:pPr>
            <a:r>
              <a:rPr lang="sl-SI" sz="2000" dirty="0"/>
              <a:t>    napišete osnutek</a:t>
            </a:r>
          </a:p>
          <a:p>
            <a:pPr marL="0" indent="0">
              <a:lnSpc>
                <a:spcPct val="100000"/>
              </a:lnSpc>
              <a:buNone/>
            </a:pPr>
            <a:r>
              <a:rPr lang="sl-SI" sz="2000" dirty="0"/>
              <a:t>    ustvarite okvirni kazalo</a:t>
            </a:r>
          </a:p>
          <a:p>
            <a:pPr marL="0" indent="0">
              <a:lnSpc>
                <a:spcPct val="100000"/>
              </a:lnSpc>
              <a:buNone/>
            </a:pPr>
            <a:r>
              <a:rPr lang="sl-SI" sz="2000" dirty="0"/>
              <a:t>    ustvarite zgodbo (storyboard)</a:t>
            </a:r>
          </a:p>
          <a:p>
            <a:pPr marL="0" indent="0">
              <a:lnSpc>
                <a:spcPct val="100000"/>
              </a:lnSpc>
              <a:buNone/>
            </a:pPr>
            <a:r>
              <a:rPr lang="sl-SI" sz="2000" dirty="0"/>
              <a:t>    naredite skico</a:t>
            </a:r>
          </a:p>
          <a:p>
            <a:pPr marL="0" indent="0">
              <a:lnSpc>
                <a:spcPct val="100000"/>
              </a:lnSpc>
              <a:buNone/>
            </a:pPr>
            <a:r>
              <a:rPr lang="sl-SI" sz="2000" dirty="0"/>
              <a:t>    _______________ (ideje?)</a:t>
            </a:r>
          </a:p>
        </p:txBody>
      </p:sp>
    </p:spTree>
    <p:extLst>
      <p:ext uri="{BB962C8B-B14F-4D97-AF65-F5344CB8AC3E}">
        <p14:creationId xmlns:p14="http://schemas.microsoft.com/office/powerpoint/2010/main" val="7732148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92F52C-4973-0811-0BC2-25E3DC450053}"/>
              </a:ext>
            </a:extLst>
          </p:cNvPr>
          <p:cNvSpPr>
            <a:spLocks noGrp="1"/>
          </p:cNvSpPr>
          <p:nvPr>
            <p:ph idx="1"/>
          </p:nvPr>
        </p:nvSpPr>
        <p:spPr>
          <a:xfrm>
            <a:off x="838200" y="663879"/>
            <a:ext cx="10515600" cy="5513084"/>
          </a:xfrm>
        </p:spPr>
        <p:txBody>
          <a:bodyPr/>
          <a:lstStyle/>
          <a:p>
            <a:pPr marL="0" indent="0">
              <a:buNone/>
            </a:pPr>
            <a:r>
              <a:rPr lang="sl-SI" dirty="0"/>
              <a:t>5.2 Predstavitev informacij (medij in sporočilo)</a:t>
            </a:r>
          </a:p>
          <a:p>
            <a:r>
              <a:rPr lang="sl-SI" sz="2000" dirty="0"/>
              <a:t>Sledite navodilom učitelja (če so bila)</a:t>
            </a:r>
          </a:p>
          <a:p>
            <a:r>
              <a:rPr lang="sl-SI" sz="2000" dirty="0"/>
              <a:t>zvišajte vrednost z vključevanjem lastnih idej.</a:t>
            </a:r>
          </a:p>
          <a:p>
            <a:r>
              <a:rPr lang="sl-SI" sz="2000" dirty="0"/>
              <a:t>naj bo vaš končni izdelek več kot samo zbirnik informacij, ki ste jih našli</a:t>
            </a:r>
          </a:p>
          <a:p>
            <a:r>
              <a:rPr lang="sl-SI" sz="2000" dirty="0"/>
              <a:t>dodajte bibliografijo vseh virov</a:t>
            </a:r>
          </a:p>
          <a:p>
            <a:r>
              <a:rPr lang="sl-SI" sz="2000" dirty="0"/>
              <a:t>izberite medij za vašo predstavitev</a:t>
            </a:r>
          </a:p>
          <a:p>
            <a:r>
              <a:rPr lang="sl-SI" sz="2000" dirty="0"/>
              <a:t>Kaj je glavno sporočilo vaše predstavitve?</a:t>
            </a:r>
          </a:p>
          <a:p>
            <a:pPr marL="0" indent="0">
              <a:buNone/>
            </a:pPr>
            <a:endParaRPr lang="sl-SI" dirty="0"/>
          </a:p>
        </p:txBody>
      </p:sp>
    </p:spTree>
    <p:extLst>
      <p:ext uri="{BB962C8B-B14F-4D97-AF65-F5344CB8AC3E}">
        <p14:creationId xmlns:p14="http://schemas.microsoft.com/office/powerpoint/2010/main" val="33899397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9DFFA-2A6A-0F7A-357E-C07B0EF0E76D}"/>
              </a:ext>
            </a:extLst>
          </p:cNvPr>
          <p:cNvSpPr>
            <a:spLocks noGrp="1"/>
          </p:cNvSpPr>
          <p:nvPr>
            <p:ph type="title"/>
          </p:nvPr>
        </p:nvSpPr>
        <p:spPr/>
        <p:txBody>
          <a:bodyPr/>
          <a:lstStyle/>
          <a:p>
            <a:r>
              <a:rPr lang="sl-SI" dirty="0">
                <a:solidFill>
                  <a:srgbClr val="00B050"/>
                </a:solidFill>
              </a:rPr>
              <a:t>Korak 6: Evalvacija</a:t>
            </a:r>
          </a:p>
        </p:txBody>
      </p:sp>
      <p:sp>
        <p:nvSpPr>
          <p:cNvPr id="3" name="Content Placeholder 2">
            <a:extLst>
              <a:ext uri="{FF2B5EF4-FFF2-40B4-BE49-F238E27FC236}">
                <a16:creationId xmlns:a16="http://schemas.microsoft.com/office/drawing/2014/main" id="{7975E5EF-7D01-F49F-929B-7B62F8E56554}"/>
              </a:ext>
            </a:extLst>
          </p:cNvPr>
          <p:cNvSpPr>
            <a:spLocks noGrp="1"/>
          </p:cNvSpPr>
          <p:nvPr>
            <p:ph idx="1"/>
          </p:nvPr>
        </p:nvSpPr>
        <p:spPr/>
        <p:txBody>
          <a:bodyPr/>
          <a:lstStyle/>
          <a:p>
            <a:pPr marL="0" indent="0">
              <a:buNone/>
            </a:pPr>
            <a:r>
              <a:rPr lang="sl-SI" dirty="0"/>
              <a:t>6.1 Presodite vaš izdelek</a:t>
            </a:r>
          </a:p>
          <a:p>
            <a:pPr marL="0" indent="0">
              <a:buNone/>
            </a:pPr>
            <a:r>
              <a:rPr lang="sl-SI" sz="2000" dirty="0"/>
              <a:t>Preden ga oddate, ga primerjate z zahtevami, ki jih je dal učitelj</a:t>
            </a:r>
          </a:p>
          <a:p>
            <a:r>
              <a:rPr lang="sl-SI" sz="2000" dirty="0"/>
              <a:t>Ali ste naredili vse in vključili vse, kar je bilo potrebno za nalogo?</a:t>
            </a:r>
          </a:p>
          <a:p>
            <a:r>
              <a:rPr lang="sl-SI" sz="2000" dirty="0"/>
              <a:t>Ali ste navedli vse svoje vire, napisane na način, ki ga je zahteval učitelj?</a:t>
            </a:r>
          </a:p>
          <a:p>
            <a:r>
              <a:rPr lang="sl-SI" sz="2000" dirty="0"/>
              <a:t>Ali je vaše delo urejeno?</a:t>
            </a:r>
          </a:p>
          <a:p>
            <a:r>
              <a:rPr lang="sl-SI" sz="2000" dirty="0"/>
              <a:t>Ali je vaše delo popolno in ali vsebuje podatke o naslovu (ime, datum itd.)</a:t>
            </a:r>
          </a:p>
          <a:p>
            <a:r>
              <a:rPr lang="sl-SI" sz="2000" dirty="0"/>
              <a:t>Ali bi bili ponosni, če bi si kdo ogledal to delo?</a:t>
            </a:r>
          </a:p>
        </p:txBody>
      </p:sp>
    </p:spTree>
    <p:extLst>
      <p:ext uri="{BB962C8B-B14F-4D97-AF65-F5344CB8AC3E}">
        <p14:creationId xmlns:p14="http://schemas.microsoft.com/office/powerpoint/2010/main" val="8089515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7E93E2-1BC5-161C-EA75-32FC085EDAE3}"/>
              </a:ext>
            </a:extLst>
          </p:cNvPr>
          <p:cNvSpPr>
            <a:spLocks noGrp="1"/>
          </p:cNvSpPr>
          <p:nvPr>
            <p:ph idx="1"/>
          </p:nvPr>
        </p:nvSpPr>
        <p:spPr>
          <a:xfrm>
            <a:off x="838200" y="576197"/>
            <a:ext cx="10515600" cy="5600766"/>
          </a:xfrm>
        </p:spPr>
        <p:txBody>
          <a:bodyPr>
            <a:noAutofit/>
          </a:bodyPr>
          <a:lstStyle/>
          <a:p>
            <a:pPr marL="0" indent="0">
              <a:buNone/>
            </a:pPr>
            <a:r>
              <a:rPr lang="sl-SI" dirty="0"/>
              <a:t>6.2 Ocenite svoj postopek reševanja informacijskih problemov (kako učinkoviti ste bili)</a:t>
            </a:r>
          </a:p>
          <a:p>
            <a:pPr marL="0" indent="0">
              <a:lnSpc>
                <a:spcPct val="120000"/>
              </a:lnSpc>
              <a:buNone/>
            </a:pPr>
            <a:r>
              <a:rPr lang="sl-SI" sz="2000" dirty="0"/>
              <a:t>Razmislite o dejanjih, ki jih izvajate med delom pri tej nalogi. Ali ste se naučili nekaj stvari, ki jih lahko ponovno uporabite?</a:t>
            </a:r>
          </a:p>
          <a:p>
            <a:pPr>
              <a:lnSpc>
                <a:spcPct val="120000"/>
              </a:lnSpc>
            </a:pPr>
            <a:r>
              <a:rPr lang="sl-SI" sz="2000" dirty="0"/>
              <a:t>Kaj ste se naučili, kar lahko ponovno uporabite?</a:t>
            </a:r>
          </a:p>
          <a:p>
            <a:pPr>
              <a:lnSpc>
                <a:spcPct val="120000"/>
              </a:lnSpc>
            </a:pPr>
            <a:r>
              <a:rPr lang="sl-SI" sz="2000" dirty="0"/>
              <a:t>Kako boste to(-e) spretnost(-i) ponovno uporabili?</a:t>
            </a:r>
          </a:p>
          <a:p>
            <a:pPr>
              <a:lnSpc>
                <a:spcPct val="120000"/>
              </a:lnSpc>
            </a:pPr>
            <a:r>
              <a:rPr lang="sl-SI" sz="2000" dirty="0"/>
              <a:t>Kaj ste tokrat naredili dobro?</a:t>
            </a:r>
          </a:p>
          <a:p>
            <a:pPr>
              <a:lnSpc>
                <a:spcPct val="120000"/>
              </a:lnSpc>
            </a:pPr>
            <a:r>
              <a:rPr lang="sl-SI" sz="2000" dirty="0"/>
              <a:t>Kaj bi naslednjič naredili drugače?</a:t>
            </a:r>
          </a:p>
          <a:p>
            <a:pPr>
              <a:lnSpc>
                <a:spcPct val="120000"/>
              </a:lnSpc>
            </a:pPr>
            <a:r>
              <a:rPr lang="sl-SI" sz="2000" dirty="0"/>
              <a:t>Kateri viri informacij so se vam zdeli koristni? Morda jih boste lahko ponovno uporabili.</a:t>
            </a:r>
          </a:p>
          <a:p>
            <a:pPr>
              <a:lnSpc>
                <a:spcPct val="120000"/>
              </a:lnSpc>
            </a:pPr>
            <a:r>
              <a:rPr lang="sl-SI" sz="2000" dirty="0"/>
              <a:t>Katere vire informacij ste potrebovali, vendar jih niste imeli na voljo? Zagotovo se pogovorite s knjižničarjem, da jih dobite.</a:t>
            </a:r>
          </a:p>
        </p:txBody>
      </p:sp>
    </p:spTree>
    <p:extLst>
      <p:ext uri="{BB962C8B-B14F-4D97-AF65-F5344CB8AC3E}">
        <p14:creationId xmlns:p14="http://schemas.microsoft.com/office/powerpoint/2010/main" val="7259158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098" name="Picture 2">
            <a:extLst>
              <a:ext uri="{FF2B5EF4-FFF2-40B4-BE49-F238E27FC236}">
                <a16:creationId xmlns:a16="http://schemas.microsoft.com/office/drawing/2014/main" id="{9CD922DD-7DE8-2085-15FC-E7D7322181B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930621" y="643466"/>
            <a:ext cx="6330757" cy="55710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46466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AEE35-45DA-51AC-ED09-A2FE14203398}"/>
              </a:ext>
            </a:extLst>
          </p:cNvPr>
          <p:cNvSpPr>
            <a:spLocks noGrp="1"/>
          </p:cNvSpPr>
          <p:nvPr>
            <p:ph type="title"/>
          </p:nvPr>
        </p:nvSpPr>
        <p:spPr/>
        <p:txBody>
          <a:bodyPr/>
          <a:lstStyle/>
          <a:p>
            <a:r>
              <a:rPr lang="sl-SI" dirty="0">
                <a:solidFill>
                  <a:srgbClr val="C00000"/>
                </a:solidFill>
              </a:rPr>
              <a:t>Super 3</a:t>
            </a:r>
          </a:p>
        </p:txBody>
      </p:sp>
      <p:sp>
        <p:nvSpPr>
          <p:cNvPr id="3" name="Content Placeholder 2">
            <a:extLst>
              <a:ext uri="{FF2B5EF4-FFF2-40B4-BE49-F238E27FC236}">
                <a16:creationId xmlns:a16="http://schemas.microsoft.com/office/drawing/2014/main" id="{1C6EE16E-1096-90CE-FC97-6ADCA83934FF}"/>
              </a:ext>
            </a:extLst>
          </p:cNvPr>
          <p:cNvSpPr>
            <a:spLocks noGrp="1"/>
          </p:cNvSpPr>
          <p:nvPr>
            <p:ph idx="1"/>
          </p:nvPr>
        </p:nvSpPr>
        <p:spPr/>
        <p:txBody>
          <a:bodyPr>
            <a:normAutofit fontScale="92500" lnSpcReduction="20000"/>
          </a:bodyPr>
          <a:lstStyle/>
          <a:p>
            <a:r>
              <a:rPr lang="sl-SI" dirty="0"/>
              <a:t>za mlajše</a:t>
            </a:r>
          </a:p>
          <a:p>
            <a:r>
              <a:rPr lang="sl-SI" dirty="0"/>
              <a:t>trije koraki</a:t>
            </a:r>
          </a:p>
          <a:p>
            <a:pPr lvl="1"/>
            <a:r>
              <a:rPr lang="sl-SI" dirty="0">
                <a:solidFill>
                  <a:srgbClr val="C00000"/>
                </a:solidFill>
              </a:rPr>
              <a:t>načrtuj</a:t>
            </a:r>
          </a:p>
          <a:p>
            <a:pPr lvl="2"/>
            <a:r>
              <a:rPr lang="sl-SI" dirty="0"/>
              <a:t>Kaj naj storim? </a:t>
            </a:r>
          </a:p>
          <a:p>
            <a:pPr lvl="2"/>
            <a:r>
              <a:rPr lang="sl-SI" dirty="0"/>
              <a:t>Kako bo videti, če bom delal res dobro?</a:t>
            </a:r>
          </a:p>
          <a:p>
            <a:pPr lvl="2"/>
            <a:r>
              <a:rPr lang="sl-SI" dirty="0"/>
              <a:t>Kaj moram izvedeti, da bom lahko opravil delo? </a:t>
            </a:r>
          </a:p>
          <a:p>
            <a:pPr lvl="1"/>
            <a:r>
              <a:rPr lang="sl-SI" dirty="0">
                <a:solidFill>
                  <a:srgbClr val="C00000"/>
                </a:solidFill>
              </a:rPr>
              <a:t>naredi</a:t>
            </a:r>
          </a:p>
          <a:p>
            <a:pPr lvl="2"/>
            <a:r>
              <a:rPr lang="sl-SI" dirty="0"/>
              <a:t>poišči</a:t>
            </a:r>
          </a:p>
          <a:p>
            <a:pPr lvl="2"/>
            <a:r>
              <a:rPr lang="sl-SI" dirty="0"/>
              <a:t>preberi</a:t>
            </a:r>
          </a:p>
          <a:p>
            <a:pPr lvl="2"/>
            <a:r>
              <a:rPr lang="sl-SI" dirty="0"/>
              <a:t>zapiši, predstavi</a:t>
            </a:r>
          </a:p>
          <a:p>
            <a:pPr lvl="1"/>
            <a:r>
              <a:rPr lang="sl-SI" dirty="0">
                <a:solidFill>
                  <a:srgbClr val="C00000"/>
                </a:solidFill>
              </a:rPr>
              <a:t>preglej</a:t>
            </a:r>
          </a:p>
          <a:p>
            <a:pPr lvl="2"/>
            <a:r>
              <a:rPr lang="sl-SI" dirty="0"/>
              <a:t>Ali sem naredil, kar sem moral? </a:t>
            </a:r>
          </a:p>
          <a:p>
            <a:pPr lvl="2"/>
            <a:r>
              <a:rPr lang="sl-SI" dirty="0"/>
              <a:t>Ali se počutim dobro glede tega? </a:t>
            </a:r>
          </a:p>
          <a:p>
            <a:pPr lvl="2"/>
            <a:r>
              <a:rPr lang="sl-SI" dirty="0"/>
              <a:t>Naj naredim še kaj drugega, preden ga oddam? </a:t>
            </a:r>
          </a:p>
        </p:txBody>
      </p:sp>
    </p:spTree>
    <p:extLst>
      <p:ext uri="{BB962C8B-B14F-4D97-AF65-F5344CB8AC3E}">
        <p14:creationId xmlns:p14="http://schemas.microsoft.com/office/powerpoint/2010/main" val="3231231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A81A154-CDC6-433E-FD5C-9F088E752E73}"/>
              </a:ext>
            </a:extLst>
          </p:cNvPr>
          <p:cNvSpPr>
            <a:spLocks noGrp="1"/>
          </p:cNvSpPr>
          <p:nvPr>
            <p:ph type="title"/>
          </p:nvPr>
        </p:nvSpPr>
        <p:spPr/>
        <p:txBody>
          <a:bodyPr/>
          <a:lstStyle/>
          <a:p>
            <a:r>
              <a:rPr lang="sl-SI" dirty="0">
                <a:solidFill>
                  <a:srgbClr val="C00000"/>
                </a:solidFill>
              </a:rPr>
              <a:t>Faze kritičnega mišljenja po Paulu in </a:t>
            </a:r>
            <a:r>
              <a:rPr lang="sl-SI" dirty="0" err="1">
                <a:solidFill>
                  <a:srgbClr val="C00000"/>
                </a:solidFill>
              </a:rPr>
              <a:t>Elderju</a:t>
            </a:r>
            <a:endParaRPr lang="sl-SI" dirty="0">
              <a:solidFill>
                <a:srgbClr val="C00000"/>
              </a:solidFill>
            </a:endParaRPr>
          </a:p>
        </p:txBody>
      </p:sp>
      <p:sp>
        <p:nvSpPr>
          <p:cNvPr id="3" name="Označba mesta vsebine 2">
            <a:extLst>
              <a:ext uri="{FF2B5EF4-FFF2-40B4-BE49-F238E27FC236}">
                <a16:creationId xmlns:a16="http://schemas.microsoft.com/office/drawing/2014/main" id="{D55F40B6-C5FE-19AC-756C-F13BFA976030}"/>
              </a:ext>
            </a:extLst>
          </p:cNvPr>
          <p:cNvSpPr>
            <a:spLocks noGrp="1"/>
          </p:cNvSpPr>
          <p:nvPr>
            <p:ph idx="1"/>
          </p:nvPr>
        </p:nvSpPr>
        <p:spPr/>
        <p:txBody>
          <a:bodyPr>
            <a:normAutofit fontScale="92500"/>
          </a:bodyPr>
          <a:lstStyle/>
          <a:p>
            <a:pPr algn="l"/>
            <a:r>
              <a:rPr lang="sl-SI" b="1" i="0" dirty="0" err="1">
                <a:effectLst/>
                <a:latin typeface="Arial" panose="020B0604020202020204" pitchFamily="34" charset="0"/>
              </a:rPr>
              <a:t>Nerefleksivni</a:t>
            </a:r>
            <a:r>
              <a:rPr lang="sl-SI" b="1" i="0" dirty="0">
                <a:effectLst/>
                <a:latin typeface="Arial" panose="020B0604020202020204" pitchFamily="34" charset="0"/>
              </a:rPr>
              <a:t> mislec </a:t>
            </a:r>
            <a:r>
              <a:rPr lang="sl-SI" b="0" i="0" dirty="0">
                <a:effectLst/>
                <a:latin typeface="Arial" panose="020B0604020202020204" pitchFamily="34" charset="0"/>
              </a:rPr>
              <a:t>– ne zaveda se šibkosti v lastnem mišljenju</a:t>
            </a:r>
          </a:p>
          <a:p>
            <a:pPr algn="l"/>
            <a:r>
              <a:rPr lang="sl-SI" b="1" i="0" dirty="0">
                <a:effectLst/>
                <a:latin typeface="Arial" panose="020B0604020202020204" pitchFamily="34" charset="0"/>
              </a:rPr>
              <a:t>Izzivalni mislec </a:t>
            </a:r>
            <a:r>
              <a:rPr lang="sl-SI" b="0" i="0" dirty="0">
                <a:effectLst/>
                <a:latin typeface="Arial" panose="020B0604020202020204" pitchFamily="34" charset="0"/>
              </a:rPr>
              <a:t>– začne se zavedati lastnih šibkosti v mišljenju</a:t>
            </a:r>
          </a:p>
          <a:p>
            <a:pPr algn="l"/>
            <a:r>
              <a:rPr lang="sl-SI" b="1" i="0" dirty="0">
                <a:effectLst/>
                <a:latin typeface="Arial" panose="020B0604020202020204" pitchFamily="34" charset="0"/>
              </a:rPr>
              <a:t>Začetni mislec </a:t>
            </a:r>
            <a:r>
              <a:rPr lang="sl-SI" b="0" i="0" dirty="0">
                <a:effectLst/>
                <a:latin typeface="Arial" panose="020B0604020202020204" pitchFamily="34" charset="0"/>
              </a:rPr>
              <a:t>– želi se izboljšati, a brez načrtne vaje</a:t>
            </a:r>
          </a:p>
          <a:p>
            <a:pPr algn="l"/>
            <a:r>
              <a:rPr lang="sl-SI" b="1" i="0" dirty="0">
                <a:effectLst/>
                <a:latin typeface="Arial" panose="020B0604020202020204" pitchFamily="34" charset="0"/>
              </a:rPr>
              <a:t>Prakticirajoči mislec </a:t>
            </a:r>
            <a:r>
              <a:rPr lang="sl-SI" b="0" i="0" dirty="0">
                <a:effectLst/>
                <a:latin typeface="Arial" panose="020B0604020202020204" pitchFamily="34" charset="0"/>
              </a:rPr>
              <a:t>– zaveda se potrebnosti načrtne vadbe učinkovitega mišljenja</a:t>
            </a:r>
          </a:p>
          <a:p>
            <a:pPr algn="l"/>
            <a:r>
              <a:rPr lang="sl-SI" b="1" i="0" dirty="0">
                <a:effectLst/>
                <a:latin typeface="Arial" panose="020B0604020202020204" pitchFamily="34" charset="0"/>
              </a:rPr>
              <a:t>Napredni mislec </a:t>
            </a:r>
            <a:r>
              <a:rPr lang="sl-SI" b="0" i="0" dirty="0">
                <a:effectLst/>
                <a:latin typeface="Arial" panose="020B0604020202020204" pitchFamily="34" charset="0"/>
              </a:rPr>
              <a:t>– napreduje v skladu z redno vadbo v mišljenju</a:t>
            </a:r>
          </a:p>
          <a:p>
            <a:pPr algn="l"/>
            <a:r>
              <a:rPr lang="sl-SI" b="1" i="0" dirty="0">
                <a:effectLst/>
                <a:latin typeface="Arial" panose="020B0604020202020204" pitchFamily="34" charset="0"/>
              </a:rPr>
              <a:t>Odlični mislec </a:t>
            </a:r>
            <a:r>
              <a:rPr lang="sl-SI" b="0" i="0" dirty="0">
                <a:effectLst/>
                <a:latin typeface="Arial" panose="020B0604020202020204" pitchFamily="34" charset="0"/>
              </a:rPr>
              <a:t>– misli vešče in z obilico vpogleda v lasten proces mišljenja, ki postane njegova druga »narava« (Rupnik </a:t>
            </a:r>
            <a:r>
              <a:rPr lang="sl-SI" b="0" i="0" dirty="0" err="1">
                <a:effectLst/>
                <a:latin typeface="Arial" panose="020B0604020202020204" pitchFamily="34" charset="0"/>
              </a:rPr>
              <a:t>Vec</a:t>
            </a:r>
            <a:r>
              <a:rPr lang="sl-SI" b="0" i="0" dirty="0">
                <a:effectLst/>
                <a:latin typeface="Arial" panose="020B0604020202020204" pitchFamily="34" charset="0"/>
              </a:rPr>
              <a:t> in Kompare, 2006)</a:t>
            </a:r>
          </a:p>
          <a:p>
            <a:endParaRPr lang="sl-SI" dirty="0"/>
          </a:p>
        </p:txBody>
      </p:sp>
    </p:spTree>
    <p:extLst>
      <p:ext uri="{BB962C8B-B14F-4D97-AF65-F5344CB8AC3E}">
        <p14:creationId xmlns:p14="http://schemas.microsoft.com/office/powerpoint/2010/main" val="9690709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62E65A7-811C-116C-2D56-19B17D0A5CB3}"/>
              </a:ext>
            </a:extLst>
          </p:cNvPr>
          <p:cNvSpPr>
            <a:spLocks noGrp="1"/>
          </p:cNvSpPr>
          <p:nvPr>
            <p:ph type="title"/>
          </p:nvPr>
        </p:nvSpPr>
        <p:spPr/>
        <p:txBody>
          <a:bodyPr/>
          <a:lstStyle/>
          <a:p>
            <a:r>
              <a:rPr lang="sl-SI" dirty="0">
                <a:solidFill>
                  <a:srgbClr val="C00000"/>
                </a:solidFill>
              </a:rPr>
              <a:t>Štirje pomembni akterji</a:t>
            </a:r>
          </a:p>
        </p:txBody>
      </p:sp>
      <p:sp>
        <p:nvSpPr>
          <p:cNvPr id="3" name="Označba mesta vsebine 2">
            <a:extLst>
              <a:ext uri="{FF2B5EF4-FFF2-40B4-BE49-F238E27FC236}">
                <a16:creationId xmlns:a16="http://schemas.microsoft.com/office/drawing/2014/main" id="{1A8C584B-2CDD-1DDC-A075-A84E2FDFC466}"/>
              </a:ext>
            </a:extLst>
          </p:cNvPr>
          <p:cNvSpPr>
            <a:spLocks noGrp="1"/>
          </p:cNvSpPr>
          <p:nvPr>
            <p:ph idx="1"/>
          </p:nvPr>
        </p:nvSpPr>
        <p:spPr/>
        <p:txBody>
          <a:bodyPr/>
          <a:lstStyle/>
          <a:p>
            <a:r>
              <a:rPr lang="sl-SI" dirty="0"/>
              <a:t>Najpomembnejša dejavnika regulacija in samoregulacija</a:t>
            </a:r>
          </a:p>
        </p:txBody>
      </p:sp>
    </p:spTree>
    <p:extLst>
      <p:ext uri="{BB962C8B-B14F-4D97-AF65-F5344CB8AC3E}">
        <p14:creationId xmlns:p14="http://schemas.microsoft.com/office/powerpoint/2010/main" val="586792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9551CF-D7E1-6177-4C63-A9C986F23F7C}"/>
              </a:ext>
            </a:extLst>
          </p:cNvPr>
          <p:cNvSpPr>
            <a:spLocks noGrp="1"/>
          </p:cNvSpPr>
          <p:nvPr>
            <p:ph type="title"/>
          </p:nvPr>
        </p:nvSpPr>
        <p:spPr/>
        <p:txBody>
          <a:bodyPr/>
          <a:lstStyle/>
          <a:p>
            <a:r>
              <a:rPr lang="sl-SI" dirty="0">
                <a:solidFill>
                  <a:srgbClr val="C00000"/>
                </a:solidFill>
              </a:rPr>
              <a:t>Podatek </a:t>
            </a:r>
            <a:r>
              <a:rPr lang="sl-SI" dirty="0" err="1">
                <a:solidFill>
                  <a:srgbClr val="C00000"/>
                </a:solidFill>
              </a:rPr>
              <a:t>vs</a:t>
            </a:r>
            <a:r>
              <a:rPr lang="sl-SI" dirty="0">
                <a:solidFill>
                  <a:srgbClr val="C00000"/>
                </a:solidFill>
              </a:rPr>
              <a:t>. informacija</a:t>
            </a:r>
          </a:p>
        </p:txBody>
      </p:sp>
      <p:sp>
        <p:nvSpPr>
          <p:cNvPr id="3" name="Označba mesta vsebine 2">
            <a:extLst>
              <a:ext uri="{FF2B5EF4-FFF2-40B4-BE49-F238E27FC236}">
                <a16:creationId xmlns:a16="http://schemas.microsoft.com/office/drawing/2014/main" id="{5B712F51-B8A6-5CEE-C8E0-CF5FA223A6C4}"/>
              </a:ext>
            </a:extLst>
          </p:cNvPr>
          <p:cNvSpPr>
            <a:spLocks noGrp="1"/>
          </p:cNvSpPr>
          <p:nvPr>
            <p:ph idx="1"/>
          </p:nvPr>
        </p:nvSpPr>
        <p:spPr/>
        <p:txBody>
          <a:bodyPr/>
          <a:lstStyle/>
          <a:p>
            <a:r>
              <a:rPr lang="sl-SI" dirty="0"/>
              <a:t>Iz SSKJ:</a:t>
            </a:r>
          </a:p>
          <a:p>
            <a:pPr lvl="1" fontAlgn="base"/>
            <a:r>
              <a:rPr lang="sl-SI" b="0" i="0" u="none" strike="noStrike" dirty="0">
                <a:solidFill>
                  <a:srgbClr val="000000"/>
                </a:solidFill>
                <a:effectLst/>
                <a:latin typeface="Calibri" panose="020F0502020204030204" pitchFamily="34" charset="0"/>
              </a:rPr>
              <a:t>podátek  -</a:t>
            </a:r>
            <a:r>
              <a:rPr lang="sl-SI" b="0" i="0" u="none" strike="noStrike" dirty="0" err="1">
                <a:solidFill>
                  <a:srgbClr val="000000"/>
                </a:solidFill>
                <a:effectLst/>
                <a:latin typeface="Calibri" panose="020F0502020204030204" pitchFamily="34" charset="0"/>
              </a:rPr>
              <a:t>tka</a:t>
            </a:r>
            <a:r>
              <a:rPr lang="sl-SI" b="0" i="0" u="none" strike="noStrike" dirty="0">
                <a:solidFill>
                  <a:srgbClr val="000000"/>
                </a:solidFill>
                <a:effectLst/>
                <a:latin typeface="Calibri" panose="020F0502020204030204" pitchFamily="34" charset="0"/>
              </a:rPr>
              <a:t> m (ȃ) 1. dejstvo, ki o določeni stvari kaj pove ali se nanjo nanaša</a:t>
            </a:r>
            <a:r>
              <a:rPr lang="en-US"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lvl="1" fontAlgn="base"/>
            <a:r>
              <a:rPr lang="sl-SI" b="0" i="0" u="none" strike="noStrike" dirty="0">
                <a:solidFill>
                  <a:srgbClr val="000000"/>
                </a:solidFill>
                <a:effectLst/>
                <a:latin typeface="Calibri" panose="020F0502020204030204" pitchFamily="34" charset="0"/>
              </a:rPr>
              <a:t>informácija  -e ž (á) 1. kar se o določeni stvari pove, sporoči; obvestilo, pojasnilo.</a:t>
            </a:r>
            <a:endParaRPr lang="en-US" b="0" i="0" dirty="0">
              <a:solidFill>
                <a:srgbClr val="000000"/>
              </a:solidFill>
              <a:effectLst/>
              <a:latin typeface="Arial" panose="020B0604020202020204" pitchFamily="34" charset="0"/>
            </a:endParaRPr>
          </a:p>
          <a:p>
            <a:pPr marL="457200" lvl="1" indent="0">
              <a:buNone/>
            </a:pPr>
            <a:endParaRPr lang="sl-SI" dirty="0"/>
          </a:p>
        </p:txBody>
      </p:sp>
    </p:spTree>
    <p:extLst>
      <p:ext uri="{BB962C8B-B14F-4D97-AF65-F5344CB8AC3E}">
        <p14:creationId xmlns:p14="http://schemas.microsoft.com/office/powerpoint/2010/main" val="4201776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EC2171A-714E-96FB-A8D4-6AF3AAEFA146}"/>
              </a:ext>
            </a:extLst>
          </p:cNvPr>
          <p:cNvSpPr>
            <a:spLocks noGrp="1"/>
          </p:cNvSpPr>
          <p:nvPr>
            <p:ph type="title"/>
          </p:nvPr>
        </p:nvSpPr>
        <p:spPr/>
        <p:txBody>
          <a:bodyPr/>
          <a:lstStyle/>
          <a:p>
            <a:r>
              <a:rPr lang="sl-SI" dirty="0">
                <a:solidFill>
                  <a:srgbClr val="C00000"/>
                </a:solidFill>
              </a:rPr>
              <a:t>Podatek</a:t>
            </a:r>
          </a:p>
        </p:txBody>
      </p:sp>
      <p:sp>
        <p:nvSpPr>
          <p:cNvPr id="3" name="Označba mesta vsebine 2">
            <a:extLst>
              <a:ext uri="{FF2B5EF4-FFF2-40B4-BE49-F238E27FC236}">
                <a16:creationId xmlns:a16="http://schemas.microsoft.com/office/drawing/2014/main" id="{5D497075-44F6-99EA-BB09-00583599A213}"/>
              </a:ext>
            </a:extLst>
          </p:cNvPr>
          <p:cNvSpPr>
            <a:spLocks noGrp="1"/>
          </p:cNvSpPr>
          <p:nvPr>
            <p:ph idx="1"/>
          </p:nvPr>
        </p:nvSpPr>
        <p:spPr/>
        <p:txBody>
          <a:bodyPr/>
          <a:lstStyle/>
          <a:p>
            <a:r>
              <a:rPr lang="sl-SI" dirty="0"/>
              <a:t>Opredmetenje realnosti</a:t>
            </a:r>
          </a:p>
          <a:p>
            <a:r>
              <a:rPr lang="sl-SI" dirty="0"/>
              <a:t>Vsako opredmeteno dejstvo</a:t>
            </a:r>
          </a:p>
          <a:p>
            <a:r>
              <a:rPr lang="sl-SI" dirty="0"/>
              <a:t>Besedilo in številke</a:t>
            </a:r>
          </a:p>
          <a:p>
            <a:r>
              <a:rPr lang="sl-SI" dirty="0"/>
              <a:t>Ni organizirano</a:t>
            </a:r>
          </a:p>
        </p:txBody>
      </p:sp>
    </p:spTree>
    <p:extLst>
      <p:ext uri="{BB962C8B-B14F-4D97-AF65-F5344CB8AC3E}">
        <p14:creationId xmlns:p14="http://schemas.microsoft.com/office/powerpoint/2010/main" val="1231223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5AE48B7-1B1F-CE4A-926E-719C439917A4}"/>
              </a:ext>
            </a:extLst>
          </p:cNvPr>
          <p:cNvSpPr>
            <a:spLocks noGrp="1"/>
          </p:cNvSpPr>
          <p:nvPr>
            <p:ph type="title"/>
          </p:nvPr>
        </p:nvSpPr>
        <p:spPr/>
        <p:txBody>
          <a:bodyPr/>
          <a:lstStyle/>
          <a:p>
            <a:r>
              <a:rPr lang="sl-SI" dirty="0">
                <a:solidFill>
                  <a:srgbClr val="C00000"/>
                </a:solidFill>
              </a:rPr>
              <a:t>Informacija</a:t>
            </a:r>
          </a:p>
        </p:txBody>
      </p:sp>
      <p:sp>
        <p:nvSpPr>
          <p:cNvPr id="3" name="Označba mesta vsebine 2">
            <a:extLst>
              <a:ext uri="{FF2B5EF4-FFF2-40B4-BE49-F238E27FC236}">
                <a16:creationId xmlns:a16="http://schemas.microsoft.com/office/drawing/2014/main" id="{4D32AF59-4F91-D68C-9F81-54522D2D8B27}"/>
              </a:ext>
            </a:extLst>
          </p:cNvPr>
          <p:cNvSpPr>
            <a:spLocks noGrp="1"/>
          </p:cNvSpPr>
          <p:nvPr>
            <p:ph idx="1"/>
          </p:nvPr>
        </p:nvSpPr>
        <p:spPr/>
        <p:txBody>
          <a:bodyPr/>
          <a:lstStyle/>
          <a:p>
            <a:r>
              <a:rPr lang="sl-SI" dirty="0"/>
              <a:t>Informacija = predznanje + podatek</a:t>
            </a:r>
          </a:p>
          <a:p>
            <a:r>
              <a:rPr lang="sl-SI" dirty="0"/>
              <a:t>Ni informacije brez podatka</a:t>
            </a:r>
          </a:p>
          <a:p>
            <a:r>
              <a:rPr lang="sl-SI" dirty="0"/>
              <a:t>Ko se podatki obdelajo, organizirajo, strukturirajo ali </a:t>
            </a:r>
            <a:r>
              <a:rPr lang="sl-SI" b="1" dirty="0"/>
              <a:t>so predstavljeni v določenem kontekstu</a:t>
            </a:r>
            <a:r>
              <a:rPr lang="sl-SI" dirty="0"/>
              <a:t>, tako da so koristni, potem se imenujejo informacije.</a:t>
            </a:r>
          </a:p>
          <a:p>
            <a:r>
              <a:rPr lang="sl-SI" dirty="0"/>
              <a:t>Informacija izven človeške glave ne obstaja.</a:t>
            </a:r>
          </a:p>
        </p:txBody>
      </p:sp>
    </p:spTree>
    <p:extLst>
      <p:ext uri="{BB962C8B-B14F-4D97-AF65-F5344CB8AC3E}">
        <p14:creationId xmlns:p14="http://schemas.microsoft.com/office/powerpoint/2010/main" val="3078929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48A25BE-6BDA-C490-96F1-24EECD0DF55A}"/>
              </a:ext>
            </a:extLst>
          </p:cNvPr>
          <p:cNvSpPr>
            <a:spLocks noGrp="1"/>
          </p:cNvSpPr>
          <p:nvPr>
            <p:ph type="title"/>
          </p:nvPr>
        </p:nvSpPr>
        <p:spPr/>
        <p:txBody>
          <a:bodyPr/>
          <a:lstStyle/>
          <a:p>
            <a:r>
              <a:rPr lang="sl-SI" dirty="0">
                <a:solidFill>
                  <a:srgbClr val="C00000"/>
                </a:solidFill>
              </a:rPr>
              <a:t>Primer</a:t>
            </a:r>
          </a:p>
        </p:txBody>
      </p:sp>
      <p:sp>
        <p:nvSpPr>
          <p:cNvPr id="3" name="Označba mesta vsebine 2">
            <a:extLst>
              <a:ext uri="{FF2B5EF4-FFF2-40B4-BE49-F238E27FC236}">
                <a16:creationId xmlns:a16="http://schemas.microsoft.com/office/drawing/2014/main" id="{EA98B3BF-075A-18CD-3BDC-87AD73DFC7C8}"/>
              </a:ext>
            </a:extLst>
          </p:cNvPr>
          <p:cNvSpPr>
            <a:spLocks noGrp="1"/>
          </p:cNvSpPr>
          <p:nvPr>
            <p:ph idx="1"/>
          </p:nvPr>
        </p:nvSpPr>
        <p:spPr/>
        <p:txBody>
          <a:bodyPr/>
          <a:lstStyle/>
          <a:p>
            <a:r>
              <a:rPr lang="sl-SI" dirty="0"/>
              <a:t>Vrvica</a:t>
            </a:r>
          </a:p>
          <a:p>
            <a:pPr lvl="1"/>
            <a:r>
              <a:rPr lang="sl-SI" dirty="0"/>
              <a:t>Dolžine 100 (cm?, palcev, metrov, </a:t>
            </a:r>
            <a:r>
              <a:rPr lang="sl-SI" dirty="0" err="1"/>
              <a:t>jadrov</a:t>
            </a:r>
            <a:r>
              <a:rPr lang="sl-SI" dirty="0"/>
              <a:t>..) &lt;- podatek</a:t>
            </a:r>
          </a:p>
          <a:p>
            <a:pPr lvl="1"/>
            <a:r>
              <a:rPr lang="sl-SI" dirty="0"/>
              <a:t>Imamo 50 teh vrvic</a:t>
            </a:r>
          </a:p>
          <a:p>
            <a:pPr lvl="2"/>
            <a:r>
              <a:rPr lang="sl-SI" dirty="0"/>
              <a:t>Najprej jih izmerimo</a:t>
            </a:r>
          </a:p>
          <a:p>
            <a:pPr lvl="2"/>
            <a:r>
              <a:rPr lang="sl-SI" dirty="0"/>
              <a:t>Vsaka meritev je podatek</a:t>
            </a:r>
          </a:p>
          <a:p>
            <a:pPr lvl="2"/>
            <a:r>
              <a:rPr lang="sl-SI" dirty="0"/>
              <a:t>Skupaj nudijo informacijo (npr. o proizvodnji)</a:t>
            </a:r>
          </a:p>
          <a:p>
            <a:pPr lvl="1"/>
            <a:endParaRPr lang="sl-SI" dirty="0"/>
          </a:p>
        </p:txBody>
      </p:sp>
    </p:spTree>
    <p:extLst>
      <p:ext uri="{BB962C8B-B14F-4D97-AF65-F5344CB8AC3E}">
        <p14:creationId xmlns:p14="http://schemas.microsoft.com/office/powerpoint/2010/main" val="986736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4D83EC35-988E-C28F-16CE-7F3DEE9EC8D7}"/>
              </a:ext>
            </a:extLst>
          </p:cNvPr>
          <p:cNvSpPr>
            <a:spLocks noGrp="1"/>
          </p:cNvSpPr>
          <p:nvPr>
            <p:ph type="title"/>
          </p:nvPr>
        </p:nvSpPr>
        <p:spPr>
          <a:xfrm>
            <a:off x="841248" y="256032"/>
            <a:ext cx="10506456" cy="1014984"/>
          </a:xfrm>
        </p:spPr>
        <p:txBody>
          <a:bodyPr anchor="b">
            <a:normAutofit/>
          </a:bodyPr>
          <a:lstStyle/>
          <a:p>
            <a:r>
              <a:rPr lang="sl-SI" dirty="0"/>
              <a:t>Primer</a:t>
            </a:r>
          </a:p>
        </p:txBody>
      </p:sp>
      <p:sp>
        <p:nvSpPr>
          <p:cNvPr id="12" name="Rectangle 11">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4" name="Rectangle 13">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4" name="Označba mesta vsebine 3">
            <a:extLst>
              <a:ext uri="{FF2B5EF4-FFF2-40B4-BE49-F238E27FC236}">
                <a16:creationId xmlns:a16="http://schemas.microsoft.com/office/drawing/2014/main" id="{407656A5-BD0C-6078-53BC-F78E79EDFACB}"/>
              </a:ext>
            </a:extLst>
          </p:cNvPr>
          <p:cNvGraphicFramePr>
            <a:graphicFrameLocks noGrp="1"/>
          </p:cNvGraphicFramePr>
          <p:nvPr>
            <p:ph idx="1"/>
            <p:extLst>
              <p:ext uri="{D42A27DB-BD31-4B8C-83A1-F6EECF244321}">
                <p14:modId xmlns:p14="http://schemas.microsoft.com/office/powerpoint/2010/main" val="3743479431"/>
              </p:ext>
            </p:extLst>
          </p:nvPr>
        </p:nvGraphicFramePr>
        <p:xfrm>
          <a:off x="838200" y="1933434"/>
          <a:ext cx="10515600" cy="4343190"/>
        </p:xfrm>
        <a:graphic>
          <a:graphicData uri="http://schemas.openxmlformats.org/drawingml/2006/table">
            <a:tbl>
              <a:tblPr firstRow="1" bandRow="1"/>
              <a:tblGrid>
                <a:gridCol w="5257800">
                  <a:extLst>
                    <a:ext uri="{9D8B030D-6E8A-4147-A177-3AD203B41FA5}">
                      <a16:colId xmlns:a16="http://schemas.microsoft.com/office/drawing/2014/main" val="2649696300"/>
                    </a:ext>
                  </a:extLst>
                </a:gridCol>
                <a:gridCol w="5257800">
                  <a:extLst>
                    <a:ext uri="{9D8B030D-6E8A-4147-A177-3AD203B41FA5}">
                      <a16:colId xmlns:a16="http://schemas.microsoft.com/office/drawing/2014/main" val="3602484897"/>
                    </a:ext>
                  </a:extLst>
                </a:gridCol>
              </a:tblGrid>
              <a:tr h="516488">
                <a:tc>
                  <a:txBody>
                    <a:bodyPr/>
                    <a:lstStyle/>
                    <a:p>
                      <a:pPr algn="l" fontAlgn="base"/>
                      <a:r>
                        <a:rPr lang="sl-SI" sz="2300" b="1" i="0">
                          <a:solidFill>
                            <a:srgbClr val="FFFFFF"/>
                          </a:solidFill>
                          <a:effectLst/>
                          <a:latin typeface="Calibri" panose="020F0502020204030204" pitchFamily="34" charset="0"/>
                        </a:rPr>
                        <a:t>Podatek​</a:t>
                      </a:r>
                      <a:endParaRPr lang="sl-SI" sz="2300" b="1" i="0">
                        <a:solidFill>
                          <a:srgbClr val="FFFFFF"/>
                        </a:solidFill>
                        <a:effectLst/>
                      </a:endParaRPr>
                    </a:p>
                  </a:txBody>
                  <a:tcPr marL="117383" marR="117383" marT="58692" marB="5869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4472C4"/>
                    </a:solidFill>
                  </a:tcPr>
                </a:tc>
                <a:tc>
                  <a:txBody>
                    <a:bodyPr/>
                    <a:lstStyle/>
                    <a:p>
                      <a:pPr algn="l" fontAlgn="base"/>
                      <a:r>
                        <a:rPr lang="sl-SI" sz="2300" b="1" i="0">
                          <a:solidFill>
                            <a:srgbClr val="FFFFFF"/>
                          </a:solidFill>
                          <a:effectLst/>
                          <a:latin typeface="Calibri" panose="020F0502020204030204" pitchFamily="34" charset="0"/>
                        </a:rPr>
                        <a:t>Informacija​</a:t>
                      </a:r>
                      <a:endParaRPr lang="sl-SI" sz="2300" b="1" i="0">
                        <a:solidFill>
                          <a:srgbClr val="FFFFFF"/>
                        </a:solidFill>
                        <a:effectLst/>
                      </a:endParaRPr>
                    </a:p>
                  </a:txBody>
                  <a:tcPr marL="117383" marR="117383" marT="58692" marB="5869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317823146"/>
                  </a:ext>
                </a:extLst>
              </a:tr>
              <a:tr h="516488">
                <a:tc>
                  <a:txBody>
                    <a:bodyPr/>
                    <a:lstStyle/>
                    <a:p>
                      <a:pPr algn="l" fontAlgn="base"/>
                      <a:r>
                        <a:rPr lang="sl-SI" sz="2300" b="0" i="0">
                          <a:solidFill>
                            <a:srgbClr val="000000"/>
                          </a:solidFill>
                          <a:effectLst/>
                          <a:latin typeface="Calibri" panose="020F0502020204030204" pitchFamily="34" charset="0"/>
                        </a:rPr>
                        <a:t>Rezultati izpita​</a:t>
                      </a:r>
                      <a:endParaRPr lang="sl-SI" sz="2300" b="0" i="0">
                        <a:solidFill>
                          <a:srgbClr val="000000"/>
                        </a:solidFill>
                        <a:effectLst/>
                      </a:endParaRPr>
                    </a:p>
                  </a:txBody>
                  <a:tcPr marL="117383" marR="117383" marT="58692" marB="5869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algn="l" fontAlgn="base"/>
                      <a:r>
                        <a:rPr lang="sl-SI" sz="2300" b="0" i="0">
                          <a:solidFill>
                            <a:srgbClr val="000000"/>
                          </a:solidFill>
                          <a:effectLst/>
                          <a:latin typeface="Calibri" panose="020F0502020204030204" pitchFamily="34" charset="0"/>
                        </a:rPr>
                        <a:t>Povprečna ocena na izpitu, …​</a:t>
                      </a:r>
                      <a:endParaRPr lang="sl-SI" sz="2300" b="0" i="0">
                        <a:solidFill>
                          <a:srgbClr val="000000"/>
                        </a:solidFill>
                        <a:effectLst/>
                      </a:endParaRPr>
                    </a:p>
                  </a:txBody>
                  <a:tcPr marL="117383" marR="117383" marT="58692" marB="5869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2634524258"/>
                  </a:ext>
                </a:extLst>
              </a:tr>
              <a:tr h="1220788">
                <a:tc>
                  <a:txBody>
                    <a:bodyPr/>
                    <a:lstStyle/>
                    <a:p>
                      <a:pPr algn="l" fontAlgn="base"/>
                      <a:r>
                        <a:rPr lang="pl-PL" sz="2300" b="0" i="0">
                          <a:solidFill>
                            <a:srgbClr val="000000"/>
                          </a:solidFill>
                          <a:effectLst/>
                          <a:latin typeface="Calibri" panose="020F0502020204030204" pitchFamily="34" charset="0"/>
                        </a:rPr>
                        <a:t>Število obiskovalcev po državah na spletni strani​</a:t>
                      </a:r>
                      <a:endParaRPr lang="pl-PL" sz="2300" b="0" i="0">
                        <a:solidFill>
                          <a:srgbClr val="000000"/>
                        </a:solidFill>
                        <a:effectLst/>
                      </a:endParaRPr>
                    </a:p>
                  </a:txBody>
                  <a:tcPr marL="117383" marR="117383" marT="58692" marB="5869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tc>
                  <a:txBody>
                    <a:bodyPr/>
                    <a:lstStyle/>
                    <a:p>
                      <a:pPr algn="l" fontAlgn="base"/>
                      <a:r>
                        <a:rPr lang="sl-SI" sz="2300" b="0" i="0">
                          <a:solidFill>
                            <a:srgbClr val="000000"/>
                          </a:solidFill>
                          <a:effectLst/>
                          <a:latin typeface="Calibri" panose="020F0502020204030204" pitchFamily="34" charset="0"/>
                        </a:rPr>
                        <a:t>Ugotovitev, da število obiskovalcev iz ZDA raste, iz Slovenije pa pada je informacija​</a:t>
                      </a:r>
                      <a:endParaRPr lang="sl-SI" sz="2300" b="0" i="0">
                        <a:solidFill>
                          <a:srgbClr val="000000"/>
                        </a:solidFill>
                        <a:effectLst/>
                      </a:endParaRPr>
                    </a:p>
                  </a:txBody>
                  <a:tcPr marL="117383" marR="117383" marT="58692" marB="5869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664506307"/>
                  </a:ext>
                </a:extLst>
              </a:tr>
              <a:tr h="1220788">
                <a:tc>
                  <a:txBody>
                    <a:bodyPr/>
                    <a:lstStyle/>
                    <a:p>
                      <a:pPr algn="l" fontAlgn="base"/>
                      <a:r>
                        <a:rPr lang="sl-SI" sz="2300" b="0" i="0">
                          <a:solidFill>
                            <a:srgbClr val="000000"/>
                          </a:solidFill>
                          <a:effectLst/>
                          <a:latin typeface="Calibri" panose="020F0502020204030204" pitchFamily="34" charset="0"/>
                        </a:rPr>
                        <a:t>17101978​</a:t>
                      </a:r>
                      <a:endParaRPr lang="sl-SI" sz="2300" b="0" i="0">
                        <a:solidFill>
                          <a:srgbClr val="000000"/>
                        </a:solidFill>
                        <a:effectLst/>
                      </a:endParaRPr>
                    </a:p>
                  </a:txBody>
                  <a:tcPr marL="117383" marR="117383" marT="58692" marB="5869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algn="l" fontAlgn="base"/>
                      <a:r>
                        <a:rPr lang="sl-SI" sz="2300" b="0" i="0">
                          <a:solidFill>
                            <a:srgbClr val="000000"/>
                          </a:solidFill>
                          <a:effectLst/>
                          <a:latin typeface="Calibri" panose="020F0502020204030204" pitchFamily="34" charset="0"/>
                        </a:rPr>
                        <a:t>Datum rojstva, ocenjena vrednost predmeta, število obiskovalcev na neki strani​</a:t>
                      </a:r>
                      <a:endParaRPr lang="sl-SI" sz="2300" b="0" i="0">
                        <a:solidFill>
                          <a:srgbClr val="000000"/>
                        </a:solidFill>
                        <a:effectLst/>
                      </a:endParaRPr>
                    </a:p>
                  </a:txBody>
                  <a:tcPr marL="117383" marR="117383" marT="58692" marB="5869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extLst>
                  <a:ext uri="{0D108BD9-81ED-4DB2-BD59-A6C34878D82A}">
                    <a16:rowId xmlns:a16="http://schemas.microsoft.com/office/drawing/2014/main" val="1913653894"/>
                  </a:ext>
                </a:extLst>
              </a:tr>
              <a:tr h="868638">
                <a:tc>
                  <a:txBody>
                    <a:bodyPr/>
                    <a:lstStyle/>
                    <a:p>
                      <a:pPr algn="l" fontAlgn="base"/>
                      <a:r>
                        <a:rPr lang="sl-SI" sz="2300" b="0" i="0">
                          <a:solidFill>
                            <a:srgbClr val="000000"/>
                          </a:solidFill>
                          <a:effectLst/>
                          <a:latin typeface="Calibri" panose="020F0502020204030204" pitchFamily="34" charset="0"/>
                        </a:rPr>
                        <a:t>Termometer kaže 40°c.​</a:t>
                      </a:r>
                      <a:endParaRPr lang="sl-SI" sz="2300" b="0" i="0">
                        <a:solidFill>
                          <a:srgbClr val="000000"/>
                        </a:solidFill>
                        <a:effectLst/>
                      </a:endParaRPr>
                    </a:p>
                  </a:txBody>
                  <a:tcPr marL="117383" marR="117383" marT="58692" marB="5869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tc>
                  <a:txBody>
                    <a:bodyPr/>
                    <a:lstStyle/>
                    <a:p>
                      <a:pPr algn="l" fontAlgn="base"/>
                      <a:r>
                        <a:rPr lang="pl-PL" sz="2300" b="0" i="0">
                          <a:solidFill>
                            <a:srgbClr val="000000"/>
                          </a:solidFill>
                          <a:effectLst/>
                          <a:latin typeface="Calibri" panose="020F0502020204030204" pitchFamily="34" charset="0"/>
                        </a:rPr>
                        <a:t>Izmerjen je na človeku, kar pomeni, da je hudo bolan.​</a:t>
                      </a:r>
                      <a:endParaRPr lang="pl-PL" sz="2300" b="0" i="0">
                        <a:solidFill>
                          <a:srgbClr val="000000"/>
                        </a:solidFill>
                        <a:effectLst/>
                      </a:endParaRPr>
                    </a:p>
                  </a:txBody>
                  <a:tcPr marL="117383" marR="117383" marT="58692" marB="58692">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3803604215"/>
                  </a:ext>
                </a:extLst>
              </a:tr>
            </a:tbl>
          </a:graphicData>
        </a:graphic>
      </p:graphicFrame>
      <p:sp>
        <p:nvSpPr>
          <p:cNvPr id="5" name="Rectangle 1">
            <a:extLst>
              <a:ext uri="{FF2B5EF4-FFF2-40B4-BE49-F238E27FC236}">
                <a16:creationId xmlns:a16="http://schemas.microsoft.com/office/drawing/2014/main" id="{3FFD80ED-A890-77C9-1A85-E4BE94AD0BC2}"/>
              </a:ext>
            </a:extLst>
          </p:cNvPr>
          <p:cNvSpPr>
            <a:spLocks noChangeArrowheads="1"/>
          </p:cNvSpPr>
          <p:nvPr/>
        </p:nvSpPr>
        <p:spPr bwMode="auto">
          <a:xfrm>
            <a:off x="0" y="-361637"/>
            <a:ext cx="12192000" cy="72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spcBef>
                <a:spcPct val="0"/>
              </a:spcBef>
              <a:spcAft>
                <a:spcPts val="600"/>
              </a:spcAft>
              <a:buClrTx/>
              <a:buSzTx/>
              <a:buFontTx/>
              <a:buNone/>
              <a:tabLst/>
            </a:pPr>
            <a:r>
              <a:rPr kumimoji="0" lang="sl-SI" altLang="sl-SI"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 </a:t>
            </a:r>
            <a:endParaRPr kumimoji="0" lang="sl-SI" altLang="sl-SI" b="0" i="0" u="none" strike="noStrike" cap="none" normalizeH="0" baseline="0">
              <a:ln>
                <a:noFill/>
              </a:ln>
              <a:solidFill>
                <a:schemeClr val="tx1"/>
              </a:solidFill>
              <a:effectLst/>
            </a:endParaRPr>
          </a:p>
          <a:p>
            <a:pPr marL="0" marR="0" lvl="0" indent="0" algn="l" defTabSz="914400" rtl="0" eaLnBrk="0" fontAlgn="base" latinLnBrk="0" hangingPunct="0">
              <a:spcBef>
                <a:spcPct val="0"/>
              </a:spcBef>
              <a:spcAft>
                <a:spcPts val="600"/>
              </a:spcAft>
              <a:buClrTx/>
              <a:buSzTx/>
              <a:buFontTx/>
              <a:buNone/>
              <a:tabLst/>
            </a:pPr>
            <a:endParaRPr kumimoji="0" lang="sl-SI" altLang="sl-SI"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02649231"/>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1412</TotalTime>
  <Words>1953</Words>
  <Application>Microsoft Office PowerPoint</Application>
  <PresentationFormat>Širokozaslonsko</PresentationFormat>
  <Paragraphs>230</Paragraphs>
  <Slides>40</Slides>
  <Notes>0</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40</vt:i4>
      </vt:variant>
    </vt:vector>
  </HeadingPairs>
  <TitlesOfParts>
    <vt:vector size="45" baseType="lpstr">
      <vt:lpstr>Arial</vt:lpstr>
      <vt:lpstr>Calibri</vt:lpstr>
      <vt:lpstr>Calibri Light</vt:lpstr>
      <vt:lpstr>Times New Roman</vt:lpstr>
      <vt:lpstr>Officeova tema</vt:lpstr>
      <vt:lpstr>Kritično overjanje informacij</vt:lpstr>
      <vt:lpstr>Kritično mišljenje</vt:lpstr>
      <vt:lpstr>Kaj spada sem</vt:lpstr>
      <vt:lpstr>Faze kritičnega mišljenja po Paulu in Elderju</vt:lpstr>
      <vt:lpstr>Podatek vs. informacija</vt:lpstr>
      <vt:lpstr>Podatek</vt:lpstr>
      <vt:lpstr>Informacija</vt:lpstr>
      <vt:lpstr>Primer</vt:lpstr>
      <vt:lpstr>Primer</vt:lpstr>
      <vt:lpstr>Znanje</vt:lpstr>
      <vt:lpstr>PowerPointova predstavitev</vt:lpstr>
      <vt:lpstr>DIKW piramida</vt:lpstr>
      <vt:lpstr>Model informacijskega nereda</vt:lpstr>
      <vt:lpstr>Trije tipi informacijskega nereda</vt:lpstr>
      <vt:lpstr>Kako potujejo informacije?</vt:lpstr>
      <vt:lpstr>Informacijski nered</vt:lpstr>
      <vt:lpstr>Zavajajoče informacije (Mis-information)</vt:lpstr>
      <vt:lpstr>PowerPointova predstavitev</vt:lpstr>
      <vt:lpstr>Dezinformacije (dis-information)</vt:lpstr>
      <vt:lpstr>Maliciozne informacije (Mal-information)</vt:lpstr>
      <vt:lpstr>7 tipov zavajajočih informacij in dezinformacij</vt:lpstr>
      <vt:lpstr>Elementi informacijskega nereda</vt:lpstr>
      <vt:lpstr>Najodmevnejši primeri lažnih novic</vt:lpstr>
      <vt:lpstr>Filtrirni mehurčki</vt:lpstr>
      <vt:lpstr>Kako prepoznati lažne novice</vt:lpstr>
      <vt:lpstr>Portali za preverjanje informacij</vt:lpstr>
      <vt:lpstr>Strategija Big6</vt:lpstr>
      <vt:lpstr>Korak 1: Opredelitev naloge</vt:lpstr>
      <vt:lpstr>PowerPointova predstavitev</vt:lpstr>
      <vt:lpstr>Korak 2: Strategije iskanja informacij</vt:lpstr>
      <vt:lpstr>Korak 3: Lokacija in dostop</vt:lpstr>
      <vt:lpstr>PowerPointova predstavitev</vt:lpstr>
      <vt:lpstr>Korak 4: Uporaba informacij</vt:lpstr>
      <vt:lpstr>Korak 5: Sinteza</vt:lpstr>
      <vt:lpstr>PowerPointova predstavitev</vt:lpstr>
      <vt:lpstr>Korak 6: Evalvacija</vt:lpstr>
      <vt:lpstr>PowerPointova predstavitev</vt:lpstr>
      <vt:lpstr>PowerPointova predstavitev</vt:lpstr>
      <vt:lpstr>Super 3</vt:lpstr>
      <vt:lpstr>Štirje pomembni akterji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Kritično overjanje informacij</dc:title>
  <dc:creator>Denis Pantner</dc:creator>
  <cp:lastModifiedBy>Denis Pantner</cp:lastModifiedBy>
  <cp:revision>5</cp:revision>
  <dcterms:created xsi:type="dcterms:W3CDTF">2023-04-18T07:21:57Z</dcterms:created>
  <dcterms:modified xsi:type="dcterms:W3CDTF">2023-04-19T13:00:33Z</dcterms:modified>
</cp:coreProperties>
</file>