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2" r:id="rId1"/>
  </p:sldMasterIdLst>
  <p:notesMasterIdLst>
    <p:notesMasterId r:id="rId61"/>
  </p:notesMasterIdLst>
  <p:sldIdLst>
    <p:sldId id="913" r:id="rId2"/>
    <p:sldId id="886" r:id="rId3"/>
    <p:sldId id="916" r:id="rId4"/>
    <p:sldId id="921" r:id="rId5"/>
    <p:sldId id="920" r:id="rId6"/>
    <p:sldId id="923" r:id="rId7"/>
    <p:sldId id="943" r:id="rId8"/>
    <p:sldId id="944" r:id="rId9"/>
    <p:sldId id="945" r:id="rId10"/>
    <p:sldId id="922" r:id="rId11"/>
    <p:sldId id="919" r:id="rId12"/>
    <p:sldId id="918" r:id="rId13"/>
    <p:sldId id="924" r:id="rId14"/>
    <p:sldId id="929" r:id="rId15"/>
    <p:sldId id="917" r:id="rId16"/>
    <p:sldId id="965" r:id="rId17"/>
    <p:sldId id="966" r:id="rId18"/>
    <p:sldId id="928" r:id="rId19"/>
    <p:sldId id="930" r:id="rId20"/>
    <p:sldId id="967" r:id="rId21"/>
    <p:sldId id="927" r:id="rId22"/>
    <p:sldId id="926" r:id="rId23"/>
    <p:sldId id="931" r:id="rId24"/>
    <p:sldId id="622" r:id="rId25"/>
    <p:sldId id="932" r:id="rId26"/>
    <p:sldId id="933" r:id="rId27"/>
    <p:sldId id="925" r:id="rId28"/>
    <p:sldId id="935" r:id="rId29"/>
    <p:sldId id="936" r:id="rId30"/>
    <p:sldId id="934" r:id="rId31"/>
    <p:sldId id="915" r:id="rId32"/>
    <p:sldId id="939" r:id="rId33"/>
    <p:sldId id="941" r:id="rId34"/>
    <p:sldId id="655" r:id="rId35"/>
    <p:sldId id="942" r:id="rId36"/>
    <p:sldId id="947" r:id="rId37"/>
    <p:sldId id="940" r:id="rId38"/>
    <p:sldId id="859" r:id="rId39"/>
    <p:sldId id="681" r:id="rId40"/>
    <p:sldId id="611" r:id="rId41"/>
    <p:sldId id="682" r:id="rId42"/>
    <p:sldId id="946" r:id="rId43"/>
    <p:sldId id="612" r:id="rId44"/>
    <p:sldId id="687" r:id="rId45"/>
    <p:sldId id="619" r:id="rId46"/>
    <p:sldId id="949" r:id="rId47"/>
    <p:sldId id="658" r:id="rId48"/>
    <p:sldId id="952" r:id="rId49"/>
    <p:sldId id="702" r:id="rId50"/>
    <p:sldId id="662" r:id="rId51"/>
    <p:sldId id="707" r:id="rId52"/>
    <p:sldId id="953" r:id="rId53"/>
    <p:sldId id="955" r:id="rId54"/>
    <p:sldId id="958" r:id="rId55"/>
    <p:sldId id="957" r:id="rId56"/>
    <p:sldId id="937" r:id="rId57"/>
    <p:sldId id="963" r:id="rId58"/>
    <p:sldId id="964" r:id="rId59"/>
    <p:sldId id="914"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7" d="100"/>
          <a:sy n="67" d="100"/>
        </p:scale>
        <p:origin x="6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Označba mesta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089C1D-7BDE-42CE-8398-220D1569BDFD}" type="datetimeFigureOut">
              <a:rPr lang="sl-SI" smtClean="0"/>
              <a:t>12. 06. 2023</a:t>
            </a:fld>
            <a:endParaRPr lang="sl-SI"/>
          </a:p>
        </p:txBody>
      </p:sp>
      <p:sp>
        <p:nvSpPr>
          <p:cNvPr id="4" name="Označba mesta stranske slik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l-SI"/>
          </a:p>
        </p:txBody>
      </p:sp>
      <p:sp>
        <p:nvSpPr>
          <p:cNvPr id="5" name="Označba mesta opomb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6" name="Označba mesta no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7" name="Označba mesta številke diapoz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A51420-EB4B-4B5B-B4A0-8402B62C0BAF}" type="slidenum">
              <a:rPr lang="sl-SI" smtClean="0"/>
              <a:t>‹#›</a:t>
            </a:fld>
            <a:endParaRPr lang="sl-SI"/>
          </a:p>
        </p:txBody>
      </p:sp>
    </p:spTree>
    <p:extLst>
      <p:ext uri="{BB962C8B-B14F-4D97-AF65-F5344CB8AC3E}">
        <p14:creationId xmlns:p14="http://schemas.microsoft.com/office/powerpoint/2010/main" val="1102027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a:extLst>
              <a:ext uri="{FF2B5EF4-FFF2-40B4-BE49-F238E27FC236}">
                <a16:creationId xmlns:a16="http://schemas.microsoft.com/office/drawing/2014/main" id="{27DB38AF-A2AC-8FCA-21CF-07CC22209F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B931D4-16D5-4E74-8650-64959B5DD67E}" type="slidenum">
              <a:rPr lang="sl-SI" altLang="sl-SI" smtClean="0"/>
              <a:pPr>
                <a:spcBef>
                  <a:spcPct val="0"/>
                </a:spcBef>
              </a:pPr>
              <a:t>34</a:t>
            </a:fld>
            <a:endParaRPr lang="sl-SI" altLang="sl-SI"/>
          </a:p>
        </p:txBody>
      </p:sp>
      <p:sp>
        <p:nvSpPr>
          <p:cNvPr id="153603" name="Rectangle 2">
            <a:extLst>
              <a:ext uri="{FF2B5EF4-FFF2-40B4-BE49-F238E27FC236}">
                <a16:creationId xmlns:a16="http://schemas.microsoft.com/office/drawing/2014/main" id="{4DCBE267-3A61-C8AF-B2EB-1F8BCD8AECB1}"/>
              </a:ext>
            </a:extLst>
          </p:cNvPr>
          <p:cNvSpPr>
            <a:spLocks noGrp="1" noRot="1" noChangeAspect="1" noChangeArrowheads="1" noTextEdit="1"/>
          </p:cNvSpPr>
          <p:nvPr>
            <p:ph type="sldImg"/>
          </p:nvPr>
        </p:nvSpPr>
        <p:spPr>
          <a:xfrm>
            <a:off x="819150" y="715963"/>
            <a:ext cx="5030788" cy="3775075"/>
          </a:xfrm>
          <a:ln/>
        </p:spPr>
      </p:sp>
      <p:sp>
        <p:nvSpPr>
          <p:cNvPr id="153604" name="Rectangle 3">
            <a:extLst>
              <a:ext uri="{FF2B5EF4-FFF2-40B4-BE49-F238E27FC236}">
                <a16:creationId xmlns:a16="http://schemas.microsoft.com/office/drawing/2014/main" id="{D2394154-3F55-EA92-3BBE-107E17E371FB}"/>
              </a:ext>
            </a:extLst>
          </p:cNvPr>
          <p:cNvSpPr>
            <a:spLocks noGrp="1" noChangeArrowheads="1"/>
          </p:cNvSpPr>
          <p:nvPr>
            <p:ph type="body" idx="1"/>
          </p:nvPr>
        </p:nvSpPr>
        <p:spPr>
          <a:xfrm>
            <a:off x="889000" y="4730750"/>
            <a:ext cx="4891088" cy="4486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sl-SI">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sl-SI"/>
              <a:t>Housing Co. d.o.o.</a:t>
            </a:r>
            <a:endParaRPr lang="sl-SI" dirty="0"/>
          </a:p>
        </p:txBody>
      </p:sp>
      <p:sp>
        <p:nvSpPr>
          <p:cNvPr id="5" name="Footer Placeholder 4"/>
          <p:cNvSpPr>
            <a:spLocks noGrp="1"/>
          </p:cNvSpPr>
          <p:nvPr>
            <p:ph type="ftr" sz="quarter" idx="11"/>
          </p:nvPr>
        </p:nvSpPr>
        <p:spPr>
          <a:xfrm>
            <a:off x="5332412" y="5883275"/>
            <a:ext cx="4324044" cy="365125"/>
          </a:xfrm>
        </p:spPr>
        <p:txBody>
          <a:bodyPr/>
          <a:lstStyle/>
          <a:p>
            <a:r>
              <a:rPr lang="sl-SI"/>
              <a:t>www.mojeznanje.si</a:t>
            </a:r>
            <a:endParaRPr lang="sl-SI"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8716" y="5673725"/>
            <a:ext cx="1038225" cy="1047750"/>
          </a:xfrm>
          <a:prstGeom prst="rect">
            <a:avLst/>
          </a:prstGeom>
        </p:spPr>
      </p:pic>
    </p:spTree>
    <p:extLst>
      <p:ext uri="{BB962C8B-B14F-4D97-AF65-F5344CB8AC3E}">
        <p14:creationId xmlns:p14="http://schemas.microsoft.com/office/powerpoint/2010/main" val="2897796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sl-SI"/>
              <a:t>Housing Co. d.o.o.</a:t>
            </a:r>
            <a:endParaRPr lang="sl-SI" dirty="0"/>
          </a:p>
        </p:txBody>
      </p:sp>
      <p:sp>
        <p:nvSpPr>
          <p:cNvPr id="5" name="Footer Placeholder 4"/>
          <p:cNvSpPr>
            <a:spLocks noGrp="1"/>
          </p:cNvSpPr>
          <p:nvPr>
            <p:ph type="ftr" sz="quarter" idx="11"/>
          </p:nvPr>
        </p:nvSpPr>
        <p:spPr/>
        <p:txBody>
          <a:bodyPr/>
          <a:lstStyle/>
          <a:p>
            <a:r>
              <a:rPr lang="sl-SI"/>
              <a:t>www.mojeznanje.si</a:t>
            </a:r>
            <a:endParaRPr lang="sl-SI"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60606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sl-SI"/>
              <a:t>Housing Co. d.o.o.</a:t>
            </a:r>
            <a:endParaRPr lang="sl-SI" dirty="0"/>
          </a:p>
        </p:txBody>
      </p:sp>
      <p:sp>
        <p:nvSpPr>
          <p:cNvPr id="5" name="Footer Placeholder 4"/>
          <p:cNvSpPr>
            <a:spLocks noGrp="1"/>
          </p:cNvSpPr>
          <p:nvPr>
            <p:ph type="ftr" sz="quarter" idx="11"/>
          </p:nvPr>
        </p:nvSpPr>
        <p:spPr/>
        <p:txBody>
          <a:bodyPr/>
          <a:lstStyle/>
          <a:p>
            <a:r>
              <a:rPr lang="sl-SI"/>
              <a:t>www.mojeznanje.si</a:t>
            </a:r>
            <a:endParaRPr lang="sl-SI"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5269" y="2905125"/>
            <a:ext cx="1038225" cy="1047750"/>
          </a:xfrm>
          <a:prstGeom prst="rect">
            <a:avLst/>
          </a:prstGeom>
        </p:spPr>
      </p:pic>
    </p:spTree>
    <p:extLst>
      <p:ext uri="{BB962C8B-B14F-4D97-AF65-F5344CB8AC3E}">
        <p14:creationId xmlns:p14="http://schemas.microsoft.com/office/powerpoint/2010/main" val="221217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sl-SI"/>
              <a:t>Housing Co. d.o.o.</a:t>
            </a:r>
            <a:endParaRPr lang="sl-SI" dirty="0"/>
          </a:p>
        </p:txBody>
      </p:sp>
      <p:sp>
        <p:nvSpPr>
          <p:cNvPr id="6" name="Footer Placeholder 5"/>
          <p:cNvSpPr>
            <a:spLocks noGrp="1"/>
          </p:cNvSpPr>
          <p:nvPr>
            <p:ph type="ftr" sz="quarter" idx="11"/>
          </p:nvPr>
        </p:nvSpPr>
        <p:spPr/>
        <p:txBody>
          <a:bodyPr/>
          <a:lstStyle/>
          <a:p>
            <a:r>
              <a:rPr lang="sl-SI"/>
              <a:t>www.mojeznanje.si</a:t>
            </a:r>
            <a:endParaRPr lang="sl-SI"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526768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sl-SI"/>
              <a:t>Housing Co. d.o.o.</a:t>
            </a:r>
            <a:endParaRPr lang="sl-SI" dirty="0"/>
          </a:p>
        </p:txBody>
      </p:sp>
      <p:sp>
        <p:nvSpPr>
          <p:cNvPr id="8" name="Footer Placeholder 7"/>
          <p:cNvSpPr>
            <a:spLocks noGrp="1"/>
          </p:cNvSpPr>
          <p:nvPr>
            <p:ph type="ftr" sz="quarter" idx="11"/>
          </p:nvPr>
        </p:nvSpPr>
        <p:spPr/>
        <p:txBody>
          <a:bodyPr/>
          <a:lstStyle/>
          <a:p>
            <a:r>
              <a:rPr lang="sl-SI"/>
              <a:t>www.mojeznanje.si</a:t>
            </a:r>
            <a:endParaRPr lang="sl-SI"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681562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sl-SI"/>
              <a:t>Housing Co. d.o.o.</a:t>
            </a:r>
            <a:endParaRPr lang="sl-SI" dirty="0"/>
          </a:p>
        </p:txBody>
      </p:sp>
      <p:sp>
        <p:nvSpPr>
          <p:cNvPr id="4" name="Footer Placeholder 3"/>
          <p:cNvSpPr>
            <a:spLocks noGrp="1"/>
          </p:cNvSpPr>
          <p:nvPr>
            <p:ph type="ftr" sz="quarter" idx="11"/>
          </p:nvPr>
        </p:nvSpPr>
        <p:spPr/>
        <p:txBody>
          <a:bodyPr/>
          <a:lstStyle/>
          <a:p>
            <a:r>
              <a:rPr lang="sl-SI"/>
              <a:t>www.mojeznanje.si</a:t>
            </a:r>
            <a:endParaRPr lang="sl-SI"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70755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sl-SI"/>
              <a:t>Housing Co. d.o.o.</a:t>
            </a:r>
            <a:endParaRPr lang="sl-SI" dirty="0"/>
          </a:p>
        </p:txBody>
      </p:sp>
      <p:sp>
        <p:nvSpPr>
          <p:cNvPr id="3" name="Footer Placeholder 2"/>
          <p:cNvSpPr>
            <a:spLocks noGrp="1"/>
          </p:cNvSpPr>
          <p:nvPr>
            <p:ph type="ftr" sz="quarter" idx="11"/>
          </p:nvPr>
        </p:nvSpPr>
        <p:spPr/>
        <p:txBody>
          <a:bodyPr/>
          <a:lstStyle/>
          <a:p>
            <a:r>
              <a:rPr lang="sl-SI"/>
              <a:t>www.mojeznanje.si</a:t>
            </a:r>
            <a:endParaRPr lang="sl-SI"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9213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sl-SI"/>
              <a:t>Housing Co. d.o.o.</a:t>
            </a:r>
            <a:endParaRPr lang="sl-SI" dirty="0"/>
          </a:p>
        </p:txBody>
      </p:sp>
      <p:sp>
        <p:nvSpPr>
          <p:cNvPr id="6" name="Footer Placeholder 5"/>
          <p:cNvSpPr>
            <a:spLocks noGrp="1"/>
          </p:cNvSpPr>
          <p:nvPr>
            <p:ph type="ftr" sz="quarter" idx="11"/>
          </p:nvPr>
        </p:nvSpPr>
        <p:spPr/>
        <p:txBody>
          <a:bodyPr/>
          <a:lstStyle/>
          <a:p>
            <a:r>
              <a:rPr lang="sl-SI"/>
              <a:t>www.mojeznanje.si</a:t>
            </a:r>
            <a:endParaRPr lang="sl-SI"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8635" y="5673725"/>
            <a:ext cx="1038225" cy="1047750"/>
          </a:xfrm>
          <a:prstGeom prst="rect">
            <a:avLst/>
          </a:prstGeom>
        </p:spPr>
      </p:pic>
    </p:spTree>
    <p:extLst>
      <p:ext uri="{BB962C8B-B14F-4D97-AF65-F5344CB8AC3E}">
        <p14:creationId xmlns:p14="http://schemas.microsoft.com/office/powerpoint/2010/main" val="162133830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sl-SI"/>
              <a:t>Housing Co. d.o.o.</a:t>
            </a:r>
            <a:endParaRPr lang="sl-SI" dirty="0"/>
          </a:p>
        </p:txBody>
      </p:sp>
      <p:sp>
        <p:nvSpPr>
          <p:cNvPr id="6" name="Footer Placeholder 5"/>
          <p:cNvSpPr>
            <a:spLocks noGrp="1"/>
          </p:cNvSpPr>
          <p:nvPr>
            <p:ph type="ftr" sz="quarter" idx="11"/>
          </p:nvPr>
        </p:nvSpPr>
        <p:spPr/>
        <p:txBody>
          <a:bodyPr/>
          <a:lstStyle/>
          <a:p>
            <a:r>
              <a:rPr lang="sl-SI"/>
              <a:t>www.mojeznanje.si</a:t>
            </a:r>
            <a:endParaRPr lang="sl-SI"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8635" y="5673725"/>
            <a:ext cx="1038225" cy="1047750"/>
          </a:xfrm>
          <a:prstGeom prst="rect">
            <a:avLst/>
          </a:prstGeom>
        </p:spPr>
      </p:pic>
    </p:spTree>
    <p:extLst>
      <p:ext uri="{BB962C8B-B14F-4D97-AF65-F5344CB8AC3E}">
        <p14:creationId xmlns:p14="http://schemas.microsoft.com/office/powerpoint/2010/main" val="865392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sl-SI"/>
              <a:t>Housing Co. d.o.o.</a:t>
            </a:r>
            <a:endParaRPr lang="sl-SI" dirty="0"/>
          </a:p>
        </p:txBody>
      </p:sp>
      <p:sp>
        <p:nvSpPr>
          <p:cNvPr id="6" name="Footer Placeholder 5"/>
          <p:cNvSpPr>
            <a:spLocks noGrp="1"/>
          </p:cNvSpPr>
          <p:nvPr>
            <p:ph type="ftr" sz="quarter" idx="11"/>
          </p:nvPr>
        </p:nvSpPr>
        <p:spPr/>
        <p:txBody>
          <a:bodyPr/>
          <a:lstStyle/>
          <a:p>
            <a:r>
              <a:rPr lang="sl-SI"/>
              <a:t>www.mojeznanje.si</a:t>
            </a:r>
            <a:endParaRPr lang="sl-SI"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3543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sl-SI"/>
              <a:t>Housing Co. d.o.o.</a:t>
            </a:r>
            <a:endParaRPr lang="sl-SI" dirty="0"/>
          </a:p>
        </p:txBody>
      </p:sp>
      <p:sp>
        <p:nvSpPr>
          <p:cNvPr id="5" name="Footer Placeholder 4"/>
          <p:cNvSpPr>
            <a:spLocks noGrp="1"/>
          </p:cNvSpPr>
          <p:nvPr>
            <p:ph type="ftr" sz="quarter" idx="11"/>
          </p:nvPr>
        </p:nvSpPr>
        <p:spPr/>
        <p:txBody>
          <a:bodyPr/>
          <a:lstStyle/>
          <a:p>
            <a:r>
              <a:rPr lang="sl-SI"/>
              <a:t>www.mojeznanje.si</a:t>
            </a:r>
            <a:endParaRPr lang="sl-SI"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49869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sl-SI"/>
              <a:t>Housing Co. d.o.o.</a:t>
            </a:r>
            <a:endParaRPr lang="sl-SI" dirty="0"/>
          </a:p>
        </p:txBody>
      </p:sp>
      <p:sp>
        <p:nvSpPr>
          <p:cNvPr id="5" name="Footer Placeholder 4"/>
          <p:cNvSpPr>
            <a:spLocks noGrp="1"/>
          </p:cNvSpPr>
          <p:nvPr>
            <p:ph type="ftr" sz="quarter" idx="11"/>
          </p:nvPr>
        </p:nvSpPr>
        <p:spPr/>
        <p:txBody>
          <a:bodyPr/>
          <a:lstStyle/>
          <a:p>
            <a:r>
              <a:rPr lang="sl-SI"/>
              <a:t>www.mojeznanje.si</a:t>
            </a:r>
            <a:endParaRPr lang="sl-SI"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1856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sl-SI"/>
              <a:t>Housing Co. d.o.o.</a:t>
            </a:r>
            <a:endParaRPr lang="sl-SI" dirty="0"/>
          </a:p>
        </p:txBody>
      </p:sp>
      <p:sp>
        <p:nvSpPr>
          <p:cNvPr id="5" name="Footer Placeholder 4"/>
          <p:cNvSpPr>
            <a:spLocks noGrp="1"/>
          </p:cNvSpPr>
          <p:nvPr>
            <p:ph type="ftr" sz="quarter" idx="11"/>
          </p:nvPr>
        </p:nvSpPr>
        <p:spPr/>
        <p:txBody>
          <a:bodyPr/>
          <a:lstStyle/>
          <a:p>
            <a:r>
              <a:rPr lang="sl-SI"/>
              <a:t>www.mojeznanje.si</a:t>
            </a:r>
            <a:endParaRPr lang="sl-SI"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799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sl-SI"/>
              <a:t>Housing Co. d.o.o.</a:t>
            </a:r>
            <a:endParaRPr lang="sl-SI" dirty="0"/>
          </a:p>
        </p:txBody>
      </p:sp>
      <p:sp>
        <p:nvSpPr>
          <p:cNvPr id="5" name="Footer Placeholder 4"/>
          <p:cNvSpPr>
            <a:spLocks noGrp="1"/>
          </p:cNvSpPr>
          <p:nvPr>
            <p:ph type="ftr" sz="quarter" idx="11"/>
          </p:nvPr>
        </p:nvSpPr>
        <p:spPr/>
        <p:txBody>
          <a:bodyPr/>
          <a:lstStyle/>
          <a:p>
            <a:r>
              <a:rPr lang="sl-SI"/>
              <a:t>www.mojeznanje.si</a:t>
            </a:r>
            <a:endParaRPr lang="sl-SI"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71907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sl-SI"/>
              <a:t>Housing Co. d.o.o.</a:t>
            </a:r>
            <a:endParaRPr lang="sl-SI" dirty="0"/>
          </a:p>
        </p:txBody>
      </p:sp>
      <p:sp>
        <p:nvSpPr>
          <p:cNvPr id="5" name="Footer Placeholder 4"/>
          <p:cNvSpPr>
            <a:spLocks noGrp="1"/>
          </p:cNvSpPr>
          <p:nvPr>
            <p:ph type="ftr" sz="quarter" idx="11"/>
          </p:nvPr>
        </p:nvSpPr>
        <p:spPr/>
        <p:txBody>
          <a:bodyPr/>
          <a:lstStyle/>
          <a:p>
            <a:r>
              <a:rPr lang="sl-SI"/>
              <a:t>www.mojeznanje.si</a:t>
            </a:r>
            <a:endParaRPr lang="sl-SI"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1820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sl-SI"/>
              <a:t>Housing Co. d.o.o.</a:t>
            </a:r>
            <a:endParaRPr lang="sl-SI" dirty="0"/>
          </a:p>
        </p:txBody>
      </p:sp>
      <p:sp>
        <p:nvSpPr>
          <p:cNvPr id="5" name="Footer Placeholder 4"/>
          <p:cNvSpPr>
            <a:spLocks noGrp="1"/>
          </p:cNvSpPr>
          <p:nvPr>
            <p:ph type="ftr" sz="quarter" idx="11"/>
          </p:nvPr>
        </p:nvSpPr>
        <p:spPr/>
        <p:txBody>
          <a:bodyPr/>
          <a:lstStyle/>
          <a:p>
            <a:r>
              <a:rPr lang="sl-SI"/>
              <a:t>www.mojeznanje.si</a:t>
            </a:r>
            <a:endParaRPr lang="sl-SI"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388572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sl-SI"/>
              <a:t>Housing Co. d.o.o.</a:t>
            </a:r>
            <a:endParaRPr lang="sl-SI" dirty="0"/>
          </a:p>
        </p:txBody>
      </p:sp>
      <p:sp>
        <p:nvSpPr>
          <p:cNvPr id="5" name="Footer Placeholder 4"/>
          <p:cNvSpPr>
            <a:spLocks noGrp="1"/>
          </p:cNvSpPr>
          <p:nvPr>
            <p:ph type="ftr" sz="quarter" idx="11"/>
          </p:nvPr>
        </p:nvSpPr>
        <p:spPr/>
        <p:txBody>
          <a:bodyPr/>
          <a:lstStyle/>
          <a:p>
            <a:r>
              <a:rPr lang="sl-SI"/>
              <a:t>www.mojeznanje.si</a:t>
            </a:r>
            <a:endParaRPr lang="sl-SI"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61289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7356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r>
              <a:rPr lang="sl-SI"/>
              <a:t>Housing Co. d.o.o.</a:t>
            </a:r>
            <a:endParaRPr lang="sl-SI"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sl-SI"/>
              <a:t>www.mojeznanje.si</a:t>
            </a:r>
            <a:endParaRPr lang="sl-SI"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pic>
        <p:nvPicPr>
          <p:cNvPr id="14" name="Picture 13"/>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0315575" y="5646772"/>
            <a:ext cx="1038225" cy="1047750"/>
          </a:xfrm>
          <a:prstGeom prst="rect">
            <a:avLst/>
          </a:prstGeom>
        </p:spPr>
      </p:pic>
    </p:spTree>
    <p:extLst>
      <p:ext uri="{BB962C8B-B14F-4D97-AF65-F5344CB8AC3E}">
        <p14:creationId xmlns:p14="http://schemas.microsoft.com/office/powerpoint/2010/main" val="2144807562"/>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hyperlink" Target="https://sl.wikipedia.org/wiki/Resonanca" TargetMode="External"/><Relationship Id="rId2" Type="http://schemas.openxmlformats.org/officeDocument/2006/relationships/hyperlink" Target="https://sl.wikipedia.org/wiki/Misel" TargetMode="External"/><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hyperlink" Target="https://sl.wikipedia.org/w/index.php?title=Branje_misli&amp;action=edit&amp;redlink=1" TargetMode="External"/><Relationship Id="rId4" Type="http://schemas.openxmlformats.org/officeDocument/2006/relationships/hyperlink" Target="https://sl.wikipedia.org/wiki/Simpatija"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sl.wikipedia.org/wiki/Altruizem" TargetMode="Externa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hyperlink" Target="https://sl.wikipedia.org/wiki/Komunikacija" TargetMode="External"/><Relationship Id="rId2" Type="http://schemas.openxmlformats.org/officeDocument/2006/relationships/hyperlink" Target="https://sl.wikipedia.org/w/index.php?title=Instinkt&amp;action=edit&amp;redlink=1" TargetMode="Externa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hyperlink" Target="https://sl.wikipedia.org/w/index.php?title=Weltschmerz&amp;action=edit&amp;redlink=1" TargetMode="External"/><Relationship Id="rId2" Type="http://schemas.openxmlformats.org/officeDocument/2006/relationships/hyperlink" Target="https://sl.wikipedia.org/wiki/Velika_depresivna_motnja" TargetMode="Externa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hyperlink" Target="http://www.google.si/url?sa=i&amp;rct=j&amp;q=&amp;esrc=s&amp;frm=1&amp;source=images&amp;cd=&amp;cad=rja&amp;docid=xhcdlb3RSBcvRM&amp;tbnid=D8qmStFvvk7HoM:&amp;ved=0CAUQjRw&amp;url=http%3A%2F%2Fwww.lifestylenatural.com%2F3078%2FMoc-nasih-misli&amp;ei=aWXNUqX6DsPNtAa97oGwCQ&amp;bvm=bv.58187178,d.bGQ&amp;psig=AFQjCNGoXrGlnQRNccJG3vmJWGwkJ4Akew&amp;ust=1389278898257360"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34.jpeg"/><Relationship Id="rId4" Type="http://schemas.openxmlformats.org/officeDocument/2006/relationships/hyperlink" Target="http://www.google.si/url?sa=i&amp;rct=j&amp;q=&amp;esrc=s&amp;frm=1&amp;source=images&amp;cd=&amp;cad=rja&amp;docid=ri5_GAKIsd1jYM&amp;tbnid=2vJYBBBK7aV-GM:&amp;ved=0CAUQjRw&amp;url=http://pesemduse.blogspot.si/2012/02/14/po-poti-notranje-modrosti/&amp;ei=0mXNUsyoAoqbtAazjYGwCA&amp;bvm=bv.58187178,d.bGQ&amp;psig=AFQjCNEJC1UNnlnVKt2XEEom5MuuSAOoZQ&amp;ust=1389279051208026"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18.xml"/><Relationship Id="rId1" Type="http://schemas.openxmlformats.org/officeDocument/2006/relationships/themeOverride" Target="../theme/themeOverride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B8A38D52-ACD4-65AB-5038-66CBB227A5C8}"/>
              </a:ext>
            </a:extLst>
          </p:cNvPr>
          <p:cNvSpPr txBox="1"/>
          <p:nvPr/>
        </p:nvSpPr>
        <p:spPr>
          <a:xfrm>
            <a:off x="2609850" y="420914"/>
            <a:ext cx="6538024" cy="3046988"/>
          </a:xfrm>
          <a:prstGeom prst="rect">
            <a:avLst/>
          </a:prstGeom>
          <a:noFill/>
        </p:spPr>
        <p:txBody>
          <a:bodyPr wrap="square">
            <a:spAutoFit/>
          </a:bodyPr>
          <a:lstStyle/>
          <a:p>
            <a:pPr algn="ctr"/>
            <a:br>
              <a:rPr kumimoji="0" lang="sl-SI" altLang="sl-SI" sz="2400" b="0" i="0" u="none" strike="noStrike" kern="1200" cap="none" spc="0" normalizeH="0" baseline="0" noProof="0" dirty="0">
                <a:ln>
                  <a:noFill/>
                </a:ln>
                <a:solidFill>
                  <a:srgbClr val="0000CC"/>
                </a:solidFill>
                <a:effectLst/>
                <a:uLnTx/>
                <a:uFillTx/>
                <a:latin typeface="Arial" panose="020B0604020202020204" pitchFamily="34" charset="0"/>
                <a:ea typeface="+mj-ea"/>
                <a:cs typeface="Arial" panose="020B0604020202020204" pitchFamily="34" charset="0"/>
              </a:rPr>
            </a:br>
            <a:r>
              <a:rPr kumimoji="0" lang="sl-SI" altLang="sl-SI" sz="2400" b="1" i="0" u="none" strike="noStrike" kern="1200" cap="none" spc="0" normalizeH="0" baseline="0" noProof="0" dirty="0">
                <a:ln>
                  <a:noFill/>
                </a:ln>
                <a:solidFill>
                  <a:srgbClr val="0000CC"/>
                </a:solidFill>
                <a:effectLst/>
                <a:uLnTx/>
                <a:uFillTx/>
                <a:latin typeface="Arial" panose="020B0604020202020204" pitchFamily="34" charset="0"/>
                <a:ea typeface="+mj-ea"/>
                <a:cs typeface="Arial" panose="020B0604020202020204" pitchFamily="34" charset="0"/>
              </a:rPr>
              <a:t>EMPATIČNI ODNOSI</a:t>
            </a:r>
          </a:p>
          <a:p>
            <a:br>
              <a:rPr kumimoji="0" lang="sl-SI" altLang="sl-SI" sz="2400" b="0" i="0" u="none" strike="noStrike" kern="1200" cap="none" spc="0" normalizeH="0" baseline="0" noProof="0" dirty="0">
                <a:ln>
                  <a:noFill/>
                </a:ln>
                <a:solidFill>
                  <a:srgbClr val="0000CC"/>
                </a:solidFill>
                <a:effectLst/>
                <a:uLnTx/>
                <a:uFillTx/>
                <a:latin typeface="Arial" panose="020B0604020202020204" pitchFamily="34" charset="0"/>
                <a:ea typeface="+mj-ea"/>
                <a:cs typeface="Arial" panose="020B0604020202020204" pitchFamily="34" charset="0"/>
              </a:rPr>
            </a:br>
            <a:r>
              <a:rPr kumimoji="0" lang="sl-SI" altLang="sl-SI" sz="2400" b="0" i="1" u="none" strike="noStrike" kern="1200" cap="none" spc="0" normalizeH="0" baseline="0" noProof="0" dirty="0">
                <a:ln>
                  <a:noFill/>
                </a:ln>
                <a:solidFill>
                  <a:srgbClr val="0000CC"/>
                </a:solidFill>
                <a:effectLst/>
                <a:uLnTx/>
                <a:uFillTx/>
                <a:latin typeface="Arial" panose="020B0604020202020204" pitchFamily="34" charset="0"/>
                <a:ea typeface="+mj-ea"/>
                <a:cs typeface="Arial" panose="020B0604020202020204" pitchFamily="34" charset="0"/>
              </a:rPr>
              <a:t>»Ne hodite tja, kamor vodi utečena pot. Namesto tega pojdite tja, kjer ni poti, in pustite sled. Samo tisti, ki se drznejo iti predaleč, lahko ugotovijo, kako lahko daleč sežejo.« (Thomas </a:t>
            </a:r>
            <a:r>
              <a:rPr kumimoji="0" lang="sl-SI" altLang="sl-SI" sz="2400" b="0" i="1" u="none" strike="noStrike" kern="1200" cap="none" spc="0" normalizeH="0" baseline="0" noProof="0" dirty="0" err="1">
                <a:ln>
                  <a:noFill/>
                </a:ln>
                <a:solidFill>
                  <a:srgbClr val="0000CC"/>
                </a:solidFill>
                <a:effectLst/>
                <a:uLnTx/>
                <a:uFillTx/>
                <a:latin typeface="Arial" panose="020B0604020202020204" pitchFamily="34" charset="0"/>
                <a:ea typeface="+mj-ea"/>
                <a:cs typeface="Arial" panose="020B0604020202020204" pitchFamily="34" charset="0"/>
              </a:rPr>
              <a:t>Stearns</a:t>
            </a:r>
            <a:r>
              <a:rPr kumimoji="0" lang="sl-SI" altLang="sl-SI" sz="2400" b="0" i="1" u="none" strike="noStrike" kern="1200" cap="none" spc="0" normalizeH="0" baseline="0" noProof="0" dirty="0">
                <a:ln>
                  <a:noFill/>
                </a:ln>
                <a:solidFill>
                  <a:srgbClr val="0000CC"/>
                </a:solidFill>
                <a:effectLst/>
                <a:uLnTx/>
                <a:uFillTx/>
                <a:latin typeface="Arial" panose="020B0604020202020204" pitchFamily="34" charset="0"/>
                <a:ea typeface="+mj-ea"/>
                <a:cs typeface="Arial" panose="020B0604020202020204" pitchFamily="34" charset="0"/>
              </a:rPr>
              <a:t> Eliot)</a:t>
            </a:r>
            <a:endParaRPr lang="sl-SI" i="1" dirty="0"/>
          </a:p>
        </p:txBody>
      </p:sp>
      <p:pic>
        <p:nvPicPr>
          <p:cNvPr id="4" name="Picture 2">
            <a:extLst>
              <a:ext uri="{FF2B5EF4-FFF2-40B4-BE49-F238E27FC236}">
                <a16:creationId xmlns:a16="http://schemas.microsoft.com/office/drawing/2014/main" id="{6D38066E-1F40-1DDA-7992-962724E313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6400" y="1881187"/>
            <a:ext cx="2627312"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207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a:extLst>
              <a:ext uri="{FF2B5EF4-FFF2-40B4-BE49-F238E27FC236}">
                <a16:creationId xmlns:a16="http://schemas.microsoft.com/office/drawing/2014/main" id="{F7738CB7-8B88-6CF1-A2F4-016111C37525}"/>
              </a:ext>
            </a:extLst>
          </p:cNvPr>
          <p:cNvSpPr txBox="1"/>
          <p:nvPr/>
        </p:nvSpPr>
        <p:spPr>
          <a:xfrm>
            <a:off x="1940561" y="1056639"/>
            <a:ext cx="7927340" cy="4952638"/>
          </a:xfrm>
          <a:prstGeom prst="rect">
            <a:avLst/>
          </a:prstGeom>
          <a:noFill/>
        </p:spPr>
        <p:txBody>
          <a:bodyPr wrap="square">
            <a:spAutoFit/>
          </a:bodyPr>
          <a:lstStyle/>
          <a:p>
            <a:pPr algn="ctr">
              <a:lnSpc>
                <a:spcPct val="107000"/>
              </a:lnSpc>
              <a:spcAft>
                <a:spcPts val="800"/>
              </a:spcAft>
            </a:pPr>
            <a:r>
              <a:rPr lang="sl-SI" sz="3200" b="1" dirty="0">
                <a:solidFill>
                  <a:srgbClr val="0000CC"/>
                </a:solidFill>
                <a:latin typeface="Arial" panose="020B0604020202020204" pitchFamily="34" charset="0"/>
                <a:ea typeface="+mj-ea"/>
                <a:cs typeface="Arial" panose="020B0604020202020204" pitchFamily="34" charset="0"/>
              </a:rPr>
              <a:t>Empatija</a:t>
            </a:r>
          </a:p>
          <a:p>
            <a:pPr algn="just">
              <a:lnSpc>
                <a:spcPct val="107000"/>
              </a:lnSpc>
              <a:spcAft>
                <a:spcPts val="800"/>
              </a:spcAft>
            </a:pPr>
            <a:r>
              <a:rPr lang="sl-SI" sz="2400" b="1" dirty="0">
                <a:solidFill>
                  <a:srgbClr val="0000CC"/>
                </a:solidFill>
                <a:latin typeface="Arial" panose="020B0604020202020204" pitchFamily="34" charset="0"/>
                <a:ea typeface="+mj-ea"/>
                <a:cs typeface="Arial" panose="020B0604020202020204" pitchFamily="34" charset="0"/>
              </a:rPr>
              <a:t>Empatija </a:t>
            </a:r>
            <a:r>
              <a:rPr lang="sl-SI" sz="2400" dirty="0">
                <a:solidFill>
                  <a:srgbClr val="0000CC"/>
                </a:solidFill>
                <a:latin typeface="Arial" panose="020B0604020202020204" pitchFamily="34" charset="0"/>
                <a:ea typeface="+mj-ea"/>
                <a:cs typeface="Arial" panose="020B0604020202020204" pitchFamily="34" charset="0"/>
              </a:rPr>
              <a:t>- sposobnost občutenja in razumevanje stanja drugega. </a:t>
            </a:r>
          </a:p>
          <a:p>
            <a:pPr algn="just">
              <a:lnSpc>
                <a:spcPct val="107000"/>
              </a:lnSpc>
              <a:spcAft>
                <a:spcPts val="800"/>
              </a:spcAft>
            </a:pPr>
            <a:r>
              <a:rPr lang="sl-SI" sz="2400" dirty="0">
                <a:solidFill>
                  <a:srgbClr val="0000CC"/>
                </a:solidFill>
                <a:latin typeface="Arial" panose="020B0604020202020204" pitchFamily="34" charset="0"/>
                <a:ea typeface="+mj-ea"/>
                <a:cs typeface="Arial" panose="020B0604020202020204" pitchFamily="34" charset="0"/>
              </a:rPr>
              <a:t>Ključno vloga v socialnih interakcijah, pomembna je za razvoj </a:t>
            </a:r>
            <a:r>
              <a:rPr lang="sl-SI" sz="2400" dirty="0">
                <a:solidFill>
                  <a:srgbClr val="FF0000"/>
                </a:solidFill>
                <a:latin typeface="Arial" panose="020B0604020202020204" pitchFamily="34" charset="0"/>
                <a:ea typeface="+mj-ea"/>
                <a:cs typeface="Arial" panose="020B0604020202020204" pitchFamily="34" charset="0"/>
              </a:rPr>
              <a:t>altruizma (nesebičnost)</a:t>
            </a:r>
            <a:r>
              <a:rPr lang="sl-SI" sz="2400" dirty="0">
                <a:solidFill>
                  <a:srgbClr val="0000CC"/>
                </a:solidFill>
                <a:latin typeface="Arial" panose="020B0604020202020204" pitchFamily="34" charset="0"/>
                <a:ea typeface="+mj-ea"/>
                <a:cs typeface="Arial" panose="020B0604020202020204" pitchFamily="34" charset="0"/>
              </a:rPr>
              <a:t>, predstavlja osnovo za moralno odločanje. </a:t>
            </a:r>
          </a:p>
          <a:p>
            <a:pPr algn="just">
              <a:lnSpc>
                <a:spcPct val="107000"/>
              </a:lnSpc>
              <a:spcAft>
                <a:spcPts val="800"/>
              </a:spcAft>
            </a:pPr>
            <a:r>
              <a:rPr lang="sl-SI" sz="2400" dirty="0">
                <a:solidFill>
                  <a:srgbClr val="0000CC"/>
                </a:solidFill>
                <a:latin typeface="Arial" panose="020B0604020202020204" pitchFamily="34" charset="0"/>
                <a:ea typeface="+mj-ea"/>
                <a:cs typeface="Arial" panose="020B0604020202020204" pitchFamily="34" charset="0"/>
              </a:rPr>
              <a:t>Empatija - zmožnost, da se vživimo v to, kar občuti ali misli nekdo drug in se odzovemo na njegove misli ali čustva. </a:t>
            </a:r>
          </a:p>
          <a:p>
            <a:pPr algn="just">
              <a:lnSpc>
                <a:spcPct val="107000"/>
              </a:lnSpc>
              <a:spcAft>
                <a:spcPts val="800"/>
              </a:spcAft>
            </a:pPr>
            <a:r>
              <a:rPr lang="sl-SI" sz="2400" dirty="0">
                <a:solidFill>
                  <a:srgbClr val="0000CC"/>
                </a:solidFill>
                <a:latin typeface="Arial" panose="020B0604020202020204" pitchFamily="34" charset="0"/>
                <a:ea typeface="+mj-ea"/>
                <a:cs typeface="Arial" panose="020B0604020202020204" pitchFamily="34" charset="0"/>
              </a:rPr>
              <a:t>Sestavljena je iz dveh zelo povezanih stopenj: </a:t>
            </a:r>
            <a:r>
              <a:rPr lang="sl-SI" sz="2400" dirty="0">
                <a:solidFill>
                  <a:srgbClr val="FF0000"/>
                </a:solidFill>
                <a:latin typeface="Arial" panose="020B0604020202020204" pitchFamily="34" charset="0"/>
                <a:ea typeface="+mj-ea"/>
                <a:cs typeface="Arial" panose="020B0604020202020204" pitchFamily="34" charset="0"/>
              </a:rPr>
              <a:t>prepoznavanja in odziva.</a:t>
            </a:r>
          </a:p>
        </p:txBody>
      </p:sp>
      <p:pic>
        <p:nvPicPr>
          <p:cNvPr id="5" name="Slika 4">
            <a:extLst>
              <a:ext uri="{FF2B5EF4-FFF2-40B4-BE49-F238E27FC236}">
                <a16:creationId xmlns:a16="http://schemas.microsoft.com/office/drawing/2014/main" id="{0DBC4AE0-7C0E-2CE0-14A7-8C9EB63ADF0F}"/>
              </a:ext>
            </a:extLst>
          </p:cNvPr>
          <p:cNvPicPr>
            <a:picLocks noChangeAspect="1"/>
          </p:cNvPicPr>
          <p:nvPr/>
        </p:nvPicPr>
        <p:blipFill>
          <a:blip r:embed="rId2"/>
          <a:stretch>
            <a:fillRect/>
          </a:stretch>
        </p:blipFill>
        <p:spPr>
          <a:xfrm>
            <a:off x="8375952" y="44370"/>
            <a:ext cx="3419808" cy="1784429"/>
          </a:xfrm>
          <a:prstGeom prst="rect">
            <a:avLst/>
          </a:prstGeom>
        </p:spPr>
      </p:pic>
    </p:spTree>
    <p:extLst>
      <p:ext uri="{BB962C8B-B14F-4D97-AF65-F5344CB8AC3E}">
        <p14:creationId xmlns:p14="http://schemas.microsoft.com/office/powerpoint/2010/main" val="1063218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EC35DA1E-B7AD-B5DF-59F9-0330D12FCB77}"/>
              </a:ext>
            </a:extLst>
          </p:cNvPr>
          <p:cNvSpPr txBox="1"/>
          <p:nvPr/>
        </p:nvSpPr>
        <p:spPr>
          <a:xfrm>
            <a:off x="2499360" y="782319"/>
            <a:ext cx="6644640" cy="4264885"/>
          </a:xfrm>
          <a:prstGeom prst="rect">
            <a:avLst/>
          </a:prstGeom>
          <a:noFill/>
        </p:spPr>
        <p:txBody>
          <a:bodyPr wrap="square">
            <a:spAutoFit/>
          </a:bodyPr>
          <a:lstStyle/>
          <a:p>
            <a:pPr algn="ctr">
              <a:lnSpc>
                <a:spcPct val="107000"/>
              </a:lnSpc>
              <a:spcAft>
                <a:spcPts val="800"/>
              </a:spcAft>
            </a:pPr>
            <a:r>
              <a:rPr lang="sl-SI" sz="3200" b="1" dirty="0">
                <a:solidFill>
                  <a:srgbClr val="0000CC"/>
                </a:solidFill>
                <a:latin typeface="Arial" panose="020B0604020202020204" pitchFamily="34" charset="0"/>
                <a:ea typeface="+mj-ea"/>
                <a:cs typeface="Arial" panose="020B0604020202020204" pitchFamily="34" charset="0"/>
              </a:rPr>
              <a:t>Vsebina tečaja:</a:t>
            </a:r>
          </a:p>
          <a:p>
            <a:pPr marL="342900" indent="-342900" algn="just">
              <a:lnSpc>
                <a:spcPct val="107000"/>
              </a:lnSpc>
              <a:spcAft>
                <a:spcPts val="800"/>
              </a:spcAft>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Pomen empatije</a:t>
            </a:r>
          </a:p>
          <a:p>
            <a:pPr marL="342900" indent="-342900" algn="just">
              <a:lnSpc>
                <a:spcPct val="107000"/>
              </a:lnSpc>
              <a:spcAft>
                <a:spcPts val="800"/>
              </a:spcAft>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Razlika med empatijo in sočustvovanjem</a:t>
            </a:r>
          </a:p>
          <a:p>
            <a:pPr marL="342900" indent="-342900" algn="just">
              <a:lnSpc>
                <a:spcPct val="107000"/>
              </a:lnSpc>
              <a:spcAft>
                <a:spcPts val="800"/>
              </a:spcAft>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Razvoj empatije med otroki, najstniki in odraslimi (v poslovnem okolju)</a:t>
            </a:r>
          </a:p>
          <a:p>
            <a:pPr marL="342900" indent="-342900" algn="just">
              <a:lnSpc>
                <a:spcPct val="107000"/>
              </a:lnSpc>
              <a:spcAft>
                <a:spcPts val="800"/>
              </a:spcAft>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Kako lahko empatija pomaga v situacijah nasilja med vrstniki?</a:t>
            </a:r>
          </a:p>
          <a:p>
            <a:pPr marL="342900" indent="-342900" algn="just">
              <a:lnSpc>
                <a:spcPct val="107000"/>
              </a:lnSpc>
              <a:spcAft>
                <a:spcPts val="800"/>
              </a:spcAft>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Z empatijo do večjega zadovoljstva zaposlenih</a:t>
            </a:r>
          </a:p>
        </p:txBody>
      </p:sp>
    </p:spTree>
    <p:extLst>
      <p:ext uri="{BB962C8B-B14F-4D97-AF65-F5344CB8AC3E}">
        <p14:creationId xmlns:p14="http://schemas.microsoft.com/office/powerpoint/2010/main" val="1948163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EC35DA1E-B7AD-B5DF-59F9-0330D12FCB77}"/>
              </a:ext>
            </a:extLst>
          </p:cNvPr>
          <p:cNvSpPr txBox="1"/>
          <p:nvPr/>
        </p:nvSpPr>
        <p:spPr>
          <a:xfrm>
            <a:off x="1819275" y="402947"/>
            <a:ext cx="7324725" cy="5655587"/>
          </a:xfrm>
          <a:prstGeom prst="rect">
            <a:avLst/>
          </a:prstGeom>
          <a:noFill/>
        </p:spPr>
        <p:txBody>
          <a:bodyPr wrap="square">
            <a:spAutoFit/>
          </a:bodyPr>
          <a:lstStyle/>
          <a:p>
            <a:pPr algn="ctr">
              <a:lnSpc>
                <a:spcPct val="107000"/>
              </a:lnSpc>
              <a:spcAft>
                <a:spcPts val="800"/>
              </a:spcAft>
            </a:pPr>
            <a:r>
              <a:rPr lang="sl-SI" sz="3200" b="1" dirty="0">
                <a:solidFill>
                  <a:srgbClr val="0000CC"/>
                </a:solidFill>
                <a:latin typeface="Arial" panose="020B0604020202020204" pitchFamily="34" charset="0"/>
                <a:ea typeface="+mj-ea"/>
                <a:cs typeface="Arial" panose="020B0604020202020204" pitchFamily="34" charset="0"/>
              </a:rPr>
              <a:t>Vsebina tečaja:</a:t>
            </a:r>
          </a:p>
          <a:p>
            <a:pPr algn="just">
              <a:lnSpc>
                <a:spcPct val="107000"/>
              </a:lnSpc>
              <a:spcAft>
                <a:spcPts val="800"/>
              </a:spcAft>
            </a:pPr>
            <a:r>
              <a:rPr lang="sl-SI" sz="2400" dirty="0">
                <a:solidFill>
                  <a:srgbClr val="0000CC"/>
                </a:solidFill>
                <a:latin typeface="Arial" panose="020B0604020202020204" pitchFamily="34" charset="0"/>
                <a:ea typeface="+mj-ea"/>
                <a:cs typeface="Arial" panose="020B0604020202020204" pitchFamily="34" charset="0"/>
              </a:rPr>
              <a:t>Zastavljanje pravih vprašanj: kako mislim, da se sogovornik počuti, kaj doživlja, kaj bi sogovornik v tem trenutku potreboval ter kako lahko preverim, ali so moja predvidevanja pravilna? </a:t>
            </a:r>
          </a:p>
          <a:p>
            <a:pPr algn="just">
              <a:lnSpc>
                <a:spcPct val="107000"/>
              </a:lnSpc>
              <a:spcAft>
                <a:spcPts val="800"/>
              </a:spcAft>
            </a:pPr>
            <a:r>
              <a:rPr lang="sl-SI" sz="2400" dirty="0">
                <a:solidFill>
                  <a:srgbClr val="0000CC"/>
                </a:solidFill>
                <a:latin typeface="Arial" panose="020B0604020202020204" pitchFamily="34" charset="0"/>
                <a:ea typeface="+mj-ea"/>
                <a:cs typeface="Arial" panose="020B0604020202020204" pitchFamily="34" charset="0"/>
              </a:rPr>
              <a:t>Medosebni odnosi in stopnje interakcije</a:t>
            </a:r>
          </a:p>
          <a:p>
            <a:pPr algn="just">
              <a:lnSpc>
                <a:spcPct val="107000"/>
              </a:lnSpc>
              <a:spcAft>
                <a:spcPts val="800"/>
              </a:spcAft>
            </a:pPr>
            <a:r>
              <a:rPr lang="sl-SI" sz="2400" dirty="0">
                <a:solidFill>
                  <a:srgbClr val="0000CC"/>
                </a:solidFill>
                <a:latin typeface="Arial" panose="020B0604020202020204" pitchFamily="34" charset="0"/>
                <a:ea typeface="+mj-ea"/>
                <a:cs typeface="Arial" panose="020B0604020202020204" pitchFamily="34" charset="0"/>
              </a:rPr>
              <a:t>Opazovanje in neverbalne komunikacije kod sogovornika</a:t>
            </a:r>
          </a:p>
          <a:p>
            <a:pPr algn="just">
              <a:lnSpc>
                <a:spcPct val="107000"/>
              </a:lnSpc>
              <a:spcAft>
                <a:spcPts val="800"/>
              </a:spcAft>
            </a:pPr>
            <a:r>
              <a:rPr lang="sl-SI" sz="2400" dirty="0">
                <a:solidFill>
                  <a:srgbClr val="0000CC"/>
                </a:solidFill>
                <a:latin typeface="Arial" panose="020B0604020202020204" pitchFamily="34" charset="0"/>
                <a:ea typeface="+mj-ea"/>
                <a:cs typeface="Arial" panose="020B0604020202020204" pitchFamily="34" charset="0"/>
              </a:rPr>
              <a:t>Aktivno poslušanje sogovornika</a:t>
            </a:r>
          </a:p>
          <a:p>
            <a:pPr algn="just">
              <a:lnSpc>
                <a:spcPct val="107000"/>
              </a:lnSpc>
              <a:spcAft>
                <a:spcPts val="800"/>
              </a:spcAft>
            </a:pPr>
            <a:r>
              <a:rPr lang="sl-SI" sz="2400" dirty="0" err="1">
                <a:solidFill>
                  <a:srgbClr val="0000CC"/>
                </a:solidFill>
                <a:latin typeface="Arial" panose="020B0604020202020204" pitchFamily="34" charset="0"/>
                <a:ea typeface="+mj-ea"/>
                <a:cs typeface="Arial" panose="020B0604020202020204" pitchFamily="34" charset="0"/>
              </a:rPr>
              <a:t>Asertivno</a:t>
            </a:r>
            <a:r>
              <a:rPr lang="sl-SI" sz="2400" dirty="0">
                <a:solidFill>
                  <a:srgbClr val="0000CC"/>
                </a:solidFill>
                <a:latin typeface="Arial" panose="020B0604020202020204" pitchFamily="34" charset="0"/>
                <a:ea typeface="+mj-ea"/>
                <a:cs typeface="Arial" panose="020B0604020202020204" pitchFamily="34" charset="0"/>
              </a:rPr>
              <a:t> obnašanje</a:t>
            </a:r>
          </a:p>
          <a:p>
            <a:pPr algn="just">
              <a:lnSpc>
                <a:spcPct val="107000"/>
              </a:lnSpc>
              <a:spcAft>
                <a:spcPts val="800"/>
              </a:spcAft>
            </a:pPr>
            <a:r>
              <a:rPr lang="sl-SI" sz="2400" dirty="0">
                <a:solidFill>
                  <a:srgbClr val="0000CC"/>
                </a:solidFill>
                <a:latin typeface="Arial" panose="020B0604020202020204" pitchFamily="34" charset="0"/>
                <a:ea typeface="+mj-ea"/>
                <a:cs typeface="Arial" panose="020B0604020202020204" pitchFamily="34" charset="0"/>
              </a:rPr>
              <a:t>Kako reči ne brez občutka krivde</a:t>
            </a:r>
          </a:p>
          <a:p>
            <a:pPr algn="just">
              <a:lnSpc>
                <a:spcPct val="107000"/>
              </a:lnSpc>
              <a:spcAft>
                <a:spcPts val="800"/>
              </a:spcAft>
            </a:pPr>
            <a:r>
              <a:rPr lang="sl-SI" sz="2400" dirty="0">
                <a:solidFill>
                  <a:srgbClr val="0000CC"/>
                </a:solidFill>
                <a:latin typeface="Arial" panose="020B0604020202020204" pitchFamily="34" charset="0"/>
                <a:ea typeface="+mj-ea"/>
                <a:cs typeface="Arial" panose="020B0604020202020204" pitchFamily="34" charset="0"/>
              </a:rPr>
              <a:t>Postavljanje meja</a:t>
            </a:r>
          </a:p>
        </p:txBody>
      </p:sp>
    </p:spTree>
    <p:extLst>
      <p:ext uri="{BB962C8B-B14F-4D97-AF65-F5344CB8AC3E}">
        <p14:creationId xmlns:p14="http://schemas.microsoft.com/office/powerpoint/2010/main" val="2446123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F8B24B1C-1AD5-1D82-F6B3-AE97F09B54EF}"/>
              </a:ext>
            </a:extLst>
          </p:cNvPr>
          <p:cNvSpPr txBox="1"/>
          <p:nvPr/>
        </p:nvSpPr>
        <p:spPr>
          <a:xfrm>
            <a:off x="1828800" y="1026160"/>
            <a:ext cx="9239250" cy="4609596"/>
          </a:xfrm>
          <a:prstGeom prst="rect">
            <a:avLst/>
          </a:prstGeom>
          <a:noFill/>
        </p:spPr>
        <p:txBody>
          <a:bodyPr wrap="square">
            <a:spAutoFit/>
          </a:bodyPr>
          <a:lstStyle/>
          <a:p>
            <a:pPr algn="just">
              <a:lnSpc>
                <a:spcPct val="107000"/>
              </a:lnSpc>
              <a:spcAft>
                <a:spcPts val="800"/>
              </a:spcAft>
            </a:pPr>
            <a:r>
              <a:rPr lang="sl-SI" sz="3200" b="1" dirty="0">
                <a:solidFill>
                  <a:srgbClr val="0000CC"/>
                </a:solidFill>
                <a:latin typeface="Arial" panose="020B0604020202020204" pitchFamily="34" charset="0"/>
                <a:ea typeface="+mj-ea"/>
                <a:cs typeface="Arial" panose="020B0604020202020204" pitchFamily="34" charset="0"/>
              </a:rPr>
              <a:t>Pomen empatije</a:t>
            </a:r>
          </a:p>
          <a:p>
            <a:pPr marL="342900" indent="-342900" algn="just">
              <a:lnSpc>
                <a:spcPct val="107000"/>
              </a:lnSpc>
              <a:spcAft>
                <a:spcPts val="800"/>
              </a:spcAft>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Sposobnost poistovetenja z drugo osebo, pri čemer </a:t>
            </a:r>
            <a:r>
              <a:rPr lang="sl-SI" sz="2400" dirty="0">
                <a:solidFill>
                  <a:srgbClr val="FF0000"/>
                </a:solidFill>
                <a:latin typeface="Arial" panose="020B0604020202020204" pitchFamily="34" charset="0"/>
                <a:ea typeface="+mj-ea"/>
                <a:cs typeface="Arial" panose="020B0604020202020204" pitchFamily="34" charset="0"/>
              </a:rPr>
              <a:t>lahko </a:t>
            </a:r>
            <a:r>
              <a:rPr lang="sl-SI" sz="2400" dirty="0" err="1">
                <a:solidFill>
                  <a:srgbClr val="FF0000"/>
                </a:solidFill>
                <a:latin typeface="Arial" panose="020B0604020202020204" pitchFamily="34" charset="0"/>
                <a:ea typeface="+mj-ea"/>
                <a:cs typeface="Arial" panose="020B0604020202020204" pitchFamily="34" charset="0"/>
              </a:rPr>
              <a:t>empat</a:t>
            </a:r>
            <a:r>
              <a:rPr lang="sl-SI" sz="2400" dirty="0">
                <a:solidFill>
                  <a:srgbClr val="FF0000"/>
                </a:solidFill>
                <a:latin typeface="Arial" panose="020B0604020202020204" pitchFamily="34" charset="0"/>
                <a:ea typeface="+mj-ea"/>
                <a:cs typeface="Arial" panose="020B0604020202020204" pitchFamily="34" charset="0"/>
              </a:rPr>
              <a:t> predvidi čustva ali </a:t>
            </a:r>
            <a:r>
              <a:rPr lang="sl-SI" sz="2400" dirty="0">
                <a:solidFill>
                  <a:srgbClr val="FF0000"/>
                </a:solidFill>
                <a:latin typeface="Arial" panose="020B0604020202020204" pitchFamily="34" charset="0"/>
                <a:ea typeface="+mj-ea"/>
                <a:cs typeface="Arial" panose="020B0604020202020204" pitchFamily="34" charset="0"/>
                <a:hlinkClick r:id="rId2" tooltip="Misel">
                  <a:extLst>
                    <a:ext uri="{A12FA001-AC4F-418D-AE19-62706E023703}">
                      <ahyp:hlinkClr xmlns:ahyp="http://schemas.microsoft.com/office/drawing/2018/hyperlinkcolor" val="tx"/>
                    </a:ext>
                  </a:extLst>
                </a:hlinkClick>
              </a:rPr>
              <a:t>misli</a:t>
            </a:r>
            <a:r>
              <a:rPr lang="sl-SI" sz="2400" dirty="0">
                <a:solidFill>
                  <a:srgbClr val="FF0000"/>
                </a:solidFill>
                <a:latin typeface="Arial" panose="020B0604020202020204" pitchFamily="34" charset="0"/>
                <a:ea typeface="+mj-ea"/>
                <a:cs typeface="Arial" panose="020B0604020202020204" pitchFamily="34" charset="0"/>
              </a:rPr>
              <a:t> te osebe</a:t>
            </a:r>
            <a:r>
              <a:rPr lang="sl-SI" sz="2400" dirty="0">
                <a:solidFill>
                  <a:srgbClr val="0000CC"/>
                </a:solidFill>
                <a:latin typeface="Arial" panose="020B0604020202020204" pitchFamily="34" charset="0"/>
                <a:ea typeface="+mj-ea"/>
                <a:cs typeface="Arial" panose="020B0604020202020204" pitchFamily="34" charset="0"/>
              </a:rPr>
              <a:t> (čustvena </a:t>
            </a:r>
            <a:r>
              <a:rPr lang="sl-SI" sz="2400" dirty="0">
                <a:solidFill>
                  <a:srgbClr val="0000CC"/>
                </a:solidFill>
                <a:latin typeface="Arial" panose="020B0604020202020204" pitchFamily="34" charset="0"/>
                <a:ea typeface="+mj-ea"/>
                <a:cs typeface="Arial" panose="020B0604020202020204" pitchFamily="34" charset="0"/>
                <a:hlinkClick r:id="rId3" tooltip="Resonanca">
                  <a:extLst>
                    <a:ext uri="{A12FA001-AC4F-418D-AE19-62706E023703}">
                      <ahyp:hlinkClr xmlns:ahyp="http://schemas.microsoft.com/office/drawing/2018/hyperlinkcolor" val="tx"/>
                    </a:ext>
                  </a:extLst>
                </a:hlinkClick>
              </a:rPr>
              <a:t>resonanca</a:t>
            </a:r>
            <a:r>
              <a:rPr lang="sl-SI" sz="2400" dirty="0">
                <a:solidFill>
                  <a:srgbClr val="0000CC"/>
                </a:solidFill>
                <a:latin typeface="Arial" panose="020B0604020202020204" pitchFamily="34" charset="0"/>
                <a:ea typeface="+mj-ea"/>
                <a:cs typeface="Arial" panose="020B0604020202020204" pitchFamily="34" charset="0"/>
              </a:rPr>
              <a:t>).</a:t>
            </a:r>
          </a:p>
          <a:p>
            <a:pPr marL="342900" indent="-342900" algn="just">
              <a:lnSpc>
                <a:spcPct val="107000"/>
              </a:lnSpc>
              <a:spcAft>
                <a:spcPts val="800"/>
              </a:spcAft>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Empatije ne smemo zamenjevati s </a:t>
            </a:r>
            <a:r>
              <a:rPr lang="sl-SI" sz="2400" dirty="0">
                <a:solidFill>
                  <a:srgbClr val="0000CC"/>
                </a:solidFill>
                <a:latin typeface="Arial" panose="020B0604020202020204" pitchFamily="34" charset="0"/>
                <a:ea typeface="+mj-ea"/>
                <a:cs typeface="Arial" panose="020B0604020202020204" pitchFamily="34" charset="0"/>
                <a:hlinkClick r:id="rId4" tooltip="Simpatija">
                  <a:extLst>
                    <a:ext uri="{A12FA001-AC4F-418D-AE19-62706E023703}">
                      <ahyp:hlinkClr xmlns:ahyp="http://schemas.microsoft.com/office/drawing/2018/hyperlinkcolor" val="tx"/>
                    </a:ext>
                  </a:extLst>
                </a:hlinkClick>
              </a:rPr>
              <a:t>simpatijo</a:t>
            </a:r>
            <a:r>
              <a:rPr lang="sl-SI" sz="2400" dirty="0">
                <a:solidFill>
                  <a:srgbClr val="0000CC"/>
                </a:solidFill>
                <a:latin typeface="Arial" panose="020B0604020202020204" pitchFamily="34" charset="0"/>
                <a:ea typeface="+mj-ea"/>
                <a:cs typeface="Arial" panose="020B0604020202020204" pitchFamily="34" charset="0"/>
              </a:rPr>
              <a:t>, telepatijo ali </a:t>
            </a:r>
            <a:r>
              <a:rPr lang="sl-SI" sz="2400" dirty="0">
                <a:solidFill>
                  <a:srgbClr val="0000CC"/>
                </a:solidFill>
                <a:latin typeface="Arial" panose="020B0604020202020204" pitchFamily="34" charset="0"/>
                <a:ea typeface="+mj-ea"/>
                <a:cs typeface="Arial" panose="020B0604020202020204" pitchFamily="34" charset="0"/>
                <a:hlinkClick r:id="rId5" tooltip="Branje misli (stran ne obstaja)">
                  <a:extLst>
                    <a:ext uri="{A12FA001-AC4F-418D-AE19-62706E023703}">
                      <ahyp:hlinkClr xmlns:ahyp="http://schemas.microsoft.com/office/drawing/2018/hyperlinkcolor" val="tx"/>
                    </a:ext>
                  </a:extLst>
                </a:hlinkClick>
              </a:rPr>
              <a:t>branjem misli</a:t>
            </a:r>
            <a:r>
              <a:rPr lang="sl-SI" sz="2400" dirty="0">
                <a:solidFill>
                  <a:srgbClr val="0000CC"/>
                </a:solidFill>
                <a:latin typeface="Arial" panose="020B0604020202020204" pitchFamily="34" charset="0"/>
                <a:ea typeface="+mj-ea"/>
                <a:cs typeface="Arial" panose="020B0604020202020204" pitchFamily="34" charset="0"/>
              </a:rPr>
              <a:t>. </a:t>
            </a:r>
          </a:p>
          <a:p>
            <a:pPr marL="342900" indent="-342900" algn="just">
              <a:lnSpc>
                <a:spcPct val="107000"/>
              </a:lnSpc>
              <a:spcAft>
                <a:spcPts val="800"/>
              </a:spcAft>
              <a:buFont typeface="Arial" panose="020B0604020202020204" pitchFamily="34" charset="0"/>
              <a:buChar char="•"/>
            </a:pPr>
            <a:r>
              <a:rPr lang="sl-SI" sz="2400" b="1" dirty="0">
                <a:solidFill>
                  <a:srgbClr val="FF0000"/>
                </a:solidFill>
                <a:latin typeface="Arial" panose="020B0604020202020204" pitchFamily="34" charset="0"/>
                <a:ea typeface="+mj-ea"/>
                <a:cs typeface="Arial" panose="020B0604020202020204" pitchFamily="34" charset="0"/>
              </a:rPr>
              <a:t>Simpatija</a:t>
            </a:r>
            <a:r>
              <a:rPr lang="sl-SI" sz="2400" dirty="0">
                <a:solidFill>
                  <a:srgbClr val="0000CC"/>
                </a:solidFill>
                <a:latin typeface="Arial" panose="020B0604020202020204" pitchFamily="34" charset="0"/>
                <a:ea typeface="+mj-ea"/>
                <a:cs typeface="Arial" panose="020B0604020202020204" pitchFamily="34" charset="0"/>
              </a:rPr>
              <a:t> je sočustvovanje, pri empatiji pa tudi ne gre za neposredno branje misli, temveč zaznavanje čustev in predvidevanje misli. </a:t>
            </a:r>
          </a:p>
          <a:p>
            <a:pPr marL="342900" indent="-342900" algn="just">
              <a:lnSpc>
                <a:spcPct val="107000"/>
              </a:lnSpc>
              <a:spcAft>
                <a:spcPts val="800"/>
              </a:spcAft>
              <a:buFont typeface="Arial" panose="020B0604020202020204" pitchFamily="34" charset="0"/>
              <a:buChar char="•"/>
            </a:pPr>
            <a:r>
              <a:rPr lang="sl-SI" sz="2400" b="1" dirty="0">
                <a:solidFill>
                  <a:srgbClr val="FF0000"/>
                </a:solidFill>
                <a:latin typeface="Arial" panose="020B0604020202020204" pitchFamily="34" charset="0"/>
                <a:ea typeface="+mj-ea"/>
                <a:cs typeface="Arial" panose="020B0604020202020204" pitchFamily="34" charset="0"/>
              </a:rPr>
              <a:t>Telepatija</a:t>
            </a:r>
            <a:r>
              <a:rPr lang="sl-SI" sz="2400" dirty="0">
                <a:solidFill>
                  <a:srgbClr val="0000CC"/>
                </a:solidFill>
                <a:latin typeface="Arial" panose="020B0604020202020204" pitchFamily="34" charset="0"/>
                <a:ea typeface="+mj-ea"/>
                <a:cs typeface="Arial" panose="020B0604020202020204" pitchFamily="34" charset="0"/>
              </a:rPr>
              <a:t> je sposobnost branja misli na daljavo, medtem ko je empatija skoraj vedno mogoča le z osebnim stikom.</a:t>
            </a:r>
          </a:p>
        </p:txBody>
      </p:sp>
      <p:pic>
        <p:nvPicPr>
          <p:cNvPr id="4" name="Slika 3">
            <a:extLst>
              <a:ext uri="{FF2B5EF4-FFF2-40B4-BE49-F238E27FC236}">
                <a16:creationId xmlns:a16="http://schemas.microsoft.com/office/drawing/2014/main" id="{1DA3872B-3ABA-9658-1D25-B83A7015612C}"/>
              </a:ext>
            </a:extLst>
          </p:cNvPr>
          <p:cNvPicPr>
            <a:picLocks noChangeAspect="1"/>
          </p:cNvPicPr>
          <p:nvPr/>
        </p:nvPicPr>
        <p:blipFill>
          <a:blip r:embed="rId6"/>
          <a:stretch>
            <a:fillRect/>
          </a:stretch>
        </p:blipFill>
        <p:spPr>
          <a:xfrm>
            <a:off x="10210800" y="5080"/>
            <a:ext cx="1714500" cy="1630680"/>
          </a:xfrm>
          <a:prstGeom prst="rect">
            <a:avLst/>
          </a:prstGeom>
        </p:spPr>
      </p:pic>
    </p:spTree>
    <p:extLst>
      <p:ext uri="{BB962C8B-B14F-4D97-AF65-F5344CB8AC3E}">
        <p14:creationId xmlns:p14="http://schemas.microsoft.com/office/powerpoint/2010/main" val="626551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1DD0DA71-1A14-2D77-6388-E6687B67CF1F}"/>
              </a:ext>
            </a:extLst>
          </p:cNvPr>
          <p:cNvSpPr txBox="1"/>
          <p:nvPr/>
        </p:nvSpPr>
        <p:spPr>
          <a:xfrm>
            <a:off x="1895475" y="876301"/>
            <a:ext cx="9982200" cy="5126596"/>
          </a:xfrm>
          <a:prstGeom prst="rect">
            <a:avLst/>
          </a:prstGeom>
          <a:noFill/>
        </p:spPr>
        <p:txBody>
          <a:bodyPr wrap="square">
            <a:spAutoFit/>
          </a:bodyPr>
          <a:lstStyle/>
          <a:p>
            <a:pPr marL="342900" indent="-342900" algn="just">
              <a:lnSpc>
                <a:spcPct val="107000"/>
              </a:lnSpc>
              <a:spcAft>
                <a:spcPts val="800"/>
              </a:spcAft>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Empatija igra ključno vlogo v socialnih interakcijah, pomembna za razvoj </a:t>
            </a:r>
            <a:r>
              <a:rPr lang="sl-SI" sz="2400" dirty="0">
                <a:solidFill>
                  <a:srgbClr val="FF0000"/>
                </a:solidFill>
                <a:latin typeface="Arial" panose="020B0604020202020204" pitchFamily="34" charset="0"/>
                <a:ea typeface="+mj-ea"/>
                <a:cs typeface="Arial" panose="020B0604020202020204" pitchFamily="34" charset="0"/>
                <a:hlinkClick r:id="rId2" tooltip="Altruizem">
                  <a:extLst>
                    <a:ext uri="{A12FA001-AC4F-418D-AE19-62706E023703}">
                      <ahyp:hlinkClr xmlns:ahyp="http://schemas.microsoft.com/office/drawing/2018/hyperlinkcolor" val="tx"/>
                    </a:ext>
                  </a:extLst>
                </a:hlinkClick>
              </a:rPr>
              <a:t>altruizma</a:t>
            </a:r>
            <a:r>
              <a:rPr lang="sl-SI" sz="2400" dirty="0">
                <a:solidFill>
                  <a:srgbClr val="0000CC"/>
                </a:solidFill>
                <a:latin typeface="Arial" panose="020B0604020202020204" pitchFamily="34" charset="0"/>
                <a:ea typeface="+mj-ea"/>
                <a:cs typeface="Arial" panose="020B0604020202020204" pitchFamily="34" charset="0"/>
              </a:rPr>
              <a:t> - predstavlja osnovo za moralno odločanje</a:t>
            </a:r>
          </a:p>
          <a:p>
            <a:pPr marL="342900" indent="-342900" algn="just">
              <a:lnSpc>
                <a:spcPct val="107000"/>
              </a:lnSpc>
              <a:spcAft>
                <a:spcPts val="800"/>
              </a:spcAft>
              <a:buFont typeface="Arial" panose="020B0604020202020204" pitchFamily="34" charset="0"/>
              <a:buChar char="•"/>
            </a:pPr>
            <a:endParaRPr lang="sl-SI" sz="2400" dirty="0">
              <a:solidFill>
                <a:srgbClr val="0000CC"/>
              </a:solidFill>
              <a:latin typeface="Arial" panose="020B0604020202020204" pitchFamily="34" charset="0"/>
              <a:ea typeface="+mj-ea"/>
              <a:cs typeface="Arial" panose="020B0604020202020204" pitchFamily="34" charset="0"/>
            </a:endParaRPr>
          </a:p>
          <a:p>
            <a:pPr marL="342900" indent="-342900" algn="just">
              <a:lnSpc>
                <a:spcPct val="107000"/>
              </a:lnSpc>
              <a:spcAft>
                <a:spcPts val="800"/>
              </a:spcAft>
              <a:buFont typeface="Arial" panose="020B0604020202020204" pitchFamily="34" charset="0"/>
              <a:buChar char="•"/>
            </a:pPr>
            <a:r>
              <a:rPr lang="sl-SI" sz="2400" b="1" dirty="0">
                <a:solidFill>
                  <a:srgbClr val="FF0000"/>
                </a:solidFill>
                <a:latin typeface="Arial" panose="020B0604020202020204" pitchFamily="34" charset="0"/>
                <a:ea typeface="+mj-ea"/>
                <a:cs typeface="Arial" panose="020B0604020202020204" pitchFamily="34" charset="0"/>
              </a:rPr>
              <a:t>Genska zasnova empatije. </a:t>
            </a:r>
            <a:r>
              <a:rPr lang="sl-SI" sz="2400" dirty="0">
                <a:solidFill>
                  <a:srgbClr val="0000CC"/>
                </a:solidFill>
                <a:latin typeface="Arial" panose="020B0604020202020204" pitchFamily="34" charset="0"/>
                <a:ea typeface="+mj-ea"/>
                <a:cs typeface="Arial" panose="020B0604020202020204" pitchFamily="34" charset="0"/>
              </a:rPr>
              <a:t>Ravno določeni geni in hormon oksitocin naj bi vplivali na to, da so nekateri ljudje bolj empatični kot drugi. V telesu empatijo omogoča več sistemov, ki so se razvili tekom evolucije.</a:t>
            </a:r>
          </a:p>
          <a:p>
            <a:pPr marL="342900" indent="-342900" algn="just">
              <a:lnSpc>
                <a:spcPct val="107000"/>
              </a:lnSpc>
              <a:spcAft>
                <a:spcPts val="800"/>
              </a:spcAft>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Empatija je tesno povezana z veseljem do življenja in optimizmov.</a:t>
            </a:r>
            <a:r>
              <a:rPr lang="sl-SI" sz="2400" dirty="0">
                <a:solidFill>
                  <a:srgbClr val="0000CC"/>
                </a:solidFill>
                <a:latin typeface="Arial" panose="020B0604020202020204" pitchFamily="34" charset="0"/>
                <a:ea typeface="+mj-ea"/>
                <a:cs typeface="Arial" panose="020B0604020202020204" pitchFamily="34" charset="0"/>
              </a:rPr>
              <a:t> Za večino velja, da se globoko in intenzivno občutje življenjskega zadovoljstva povezuje z ohranjanjem globokega in intenzivnega stika z drugimi.</a:t>
            </a:r>
          </a:p>
          <a:p>
            <a:endParaRPr lang="sl-SI" dirty="0"/>
          </a:p>
        </p:txBody>
      </p:sp>
    </p:spTree>
    <p:extLst>
      <p:ext uri="{BB962C8B-B14F-4D97-AF65-F5344CB8AC3E}">
        <p14:creationId xmlns:p14="http://schemas.microsoft.com/office/powerpoint/2010/main" val="2008406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1DD0DA71-1A14-2D77-6388-E6687B67CF1F}"/>
              </a:ext>
            </a:extLst>
          </p:cNvPr>
          <p:cNvSpPr txBox="1"/>
          <p:nvPr/>
        </p:nvSpPr>
        <p:spPr>
          <a:xfrm>
            <a:off x="1895475" y="876301"/>
            <a:ext cx="9982200" cy="4570610"/>
          </a:xfrm>
          <a:prstGeom prst="rect">
            <a:avLst/>
          </a:prstGeom>
          <a:noFill/>
        </p:spPr>
        <p:txBody>
          <a:bodyPr wrap="square">
            <a:spAutoFit/>
          </a:bodyPr>
          <a:lstStyle/>
          <a:p>
            <a:pPr algn="just">
              <a:lnSpc>
                <a:spcPct val="107000"/>
              </a:lnSpc>
              <a:spcAft>
                <a:spcPts val="800"/>
              </a:spcAft>
            </a:pPr>
            <a:r>
              <a:rPr lang="sl-SI" sz="3200" dirty="0">
                <a:solidFill>
                  <a:srgbClr val="0000CC"/>
                </a:solidFill>
                <a:latin typeface="Arial" panose="020B0604020202020204" pitchFamily="34" charset="0"/>
                <a:ea typeface="+mj-ea"/>
                <a:cs typeface="Arial" panose="020B0604020202020204" pitchFamily="34" charset="0"/>
              </a:rPr>
              <a:t>Razlika med empatijo in sočutjem</a:t>
            </a:r>
          </a:p>
          <a:p>
            <a:pPr marL="342900" indent="-342900" algn="just">
              <a:lnSpc>
                <a:spcPct val="107000"/>
              </a:lnSpc>
              <a:spcAft>
                <a:spcPts val="800"/>
              </a:spcAft>
              <a:buFont typeface="Arial" panose="020B0604020202020204" pitchFamily="34" charset="0"/>
              <a:buChar char="•"/>
            </a:pPr>
            <a:endParaRPr lang="sl-SI" sz="2400" dirty="0">
              <a:solidFill>
                <a:srgbClr val="575756"/>
              </a:solidFill>
              <a:latin typeface="Arial" panose="020B0604020202020204" pitchFamily="34" charset="0"/>
            </a:endParaRPr>
          </a:p>
          <a:p>
            <a:pPr indent="-342900" algn="just">
              <a:lnSpc>
                <a:spcPct val="107000"/>
              </a:lnSpc>
              <a:spcAft>
                <a:spcPts val="800"/>
              </a:spcAft>
              <a:buFont typeface="Arial" panose="020B0604020202020204" pitchFamily="34" charset="0"/>
              <a:buChar char="•"/>
            </a:pPr>
            <a:r>
              <a:rPr lang="sl-SI" sz="2400" b="1" dirty="0">
                <a:solidFill>
                  <a:srgbClr val="FF0000"/>
                </a:solidFill>
                <a:latin typeface="Arial" panose="020B0604020202020204" pitchFamily="34" charset="0"/>
                <a:ea typeface="+mj-ea"/>
                <a:cs typeface="Arial" panose="020B0604020202020204" pitchFamily="34" charset="0"/>
              </a:rPr>
              <a:t>Empatija je sposobnost vživljanja v občutke drugih </a:t>
            </a:r>
            <a:r>
              <a:rPr lang="sl-SI" sz="2400" dirty="0">
                <a:solidFill>
                  <a:srgbClr val="0000CC"/>
                </a:solidFill>
                <a:latin typeface="Arial" panose="020B0604020202020204" pitchFamily="34" charset="0"/>
                <a:ea typeface="+mj-ea"/>
                <a:cs typeface="Arial" panose="020B0604020202020204" pitchFamily="34" charset="0"/>
              </a:rPr>
              <a:t>(sposobnost, da razumemo in priznamo občutke sogovornika). </a:t>
            </a:r>
          </a:p>
          <a:p>
            <a:pPr indent="-342900" algn="just">
              <a:lnSpc>
                <a:spcPct val="107000"/>
              </a:lnSpc>
              <a:spcAft>
                <a:spcPts val="800"/>
              </a:spcAft>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To </a:t>
            </a:r>
            <a:r>
              <a:rPr lang="sl-SI" sz="2400" dirty="0">
                <a:solidFill>
                  <a:srgbClr val="FF0000"/>
                </a:solidFill>
                <a:latin typeface="Arial" panose="020B0604020202020204" pitchFamily="34" charset="0"/>
                <a:ea typeface="+mj-ea"/>
                <a:cs typeface="Arial" panose="020B0604020202020204" pitchFamily="34" charset="0"/>
              </a:rPr>
              <a:t>ne pomeni, da se moramo strinjati </a:t>
            </a:r>
            <a:r>
              <a:rPr lang="sl-SI" sz="2400" dirty="0">
                <a:solidFill>
                  <a:srgbClr val="0000CC"/>
                </a:solidFill>
                <a:latin typeface="Arial" panose="020B0604020202020204" pitchFamily="34" charset="0"/>
                <a:ea typeface="+mj-ea"/>
                <a:cs typeface="Arial" panose="020B0604020202020204" pitchFamily="34" charset="0"/>
              </a:rPr>
              <a:t>z vsem, kar drugi počne ali občuti. </a:t>
            </a:r>
          </a:p>
          <a:p>
            <a:pPr indent="-342900" algn="just">
              <a:lnSpc>
                <a:spcPct val="107000"/>
              </a:lnSpc>
              <a:spcAft>
                <a:spcPts val="800"/>
              </a:spcAft>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Morda bi v podobni situaciji mi ravnali popolnoma drugače, morda niti ne zagovarjamo dejanj drugih, vendar se lahko vživimo v njihovo dojemanje, videnje ali stisko ter jih sprejmemo takšne, kot so.</a:t>
            </a:r>
          </a:p>
          <a:p>
            <a:endParaRPr lang="sl-SI" dirty="0"/>
          </a:p>
        </p:txBody>
      </p:sp>
      <p:pic>
        <p:nvPicPr>
          <p:cNvPr id="2" name="Slika 1">
            <a:extLst>
              <a:ext uri="{FF2B5EF4-FFF2-40B4-BE49-F238E27FC236}">
                <a16:creationId xmlns:a16="http://schemas.microsoft.com/office/drawing/2014/main" id="{E0B88BE4-C020-7717-E90D-F52D7BC7A298}"/>
              </a:ext>
            </a:extLst>
          </p:cNvPr>
          <p:cNvPicPr>
            <a:picLocks noChangeAspect="1"/>
          </p:cNvPicPr>
          <p:nvPr/>
        </p:nvPicPr>
        <p:blipFill>
          <a:blip r:embed="rId2"/>
          <a:stretch>
            <a:fillRect/>
          </a:stretch>
        </p:blipFill>
        <p:spPr>
          <a:xfrm>
            <a:off x="8570277" y="182245"/>
            <a:ext cx="2752725" cy="1657350"/>
          </a:xfrm>
          <a:prstGeom prst="rect">
            <a:avLst/>
          </a:prstGeom>
        </p:spPr>
      </p:pic>
    </p:spTree>
    <p:extLst>
      <p:ext uri="{BB962C8B-B14F-4D97-AF65-F5344CB8AC3E}">
        <p14:creationId xmlns:p14="http://schemas.microsoft.com/office/powerpoint/2010/main" val="865895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1DD0DA71-1A14-2D77-6388-E6687B67CF1F}"/>
              </a:ext>
            </a:extLst>
          </p:cNvPr>
          <p:cNvSpPr txBox="1"/>
          <p:nvPr/>
        </p:nvSpPr>
        <p:spPr>
          <a:xfrm>
            <a:off x="2011681" y="1902777"/>
            <a:ext cx="9865994" cy="3970254"/>
          </a:xfrm>
          <a:prstGeom prst="rect">
            <a:avLst/>
          </a:prstGeom>
          <a:noFill/>
        </p:spPr>
        <p:txBody>
          <a:bodyPr wrap="square">
            <a:spAutoFit/>
          </a:bodyPr>
          <a:lstStyle/>
          <a:p>
            <a:pPr algn="just">
              <a:lnSpc>
                <a:spcPct val="107000"/>
              </a:lnSpc>
              <a:spcAft>
                <a:spcPts val="800"/>
              </a:spcAft>
            </a:pPr>
            <a:r>
              <a:rPr lang="sl-SI" sz="3200" b="1" dirty="0">
                <a:solidFill>
                  <a:srgbClr val="0000CC"/>
                </a:solidFill>
                <a:latin typeface="Arial" panose="020B0604020202020204" pitchFamily="34" charset="0"/>
                <a:ea typeface="+mj-ea"/>
                <a:cs typeface="Arial" panose="020B0604020202020204" pitchFamily="34" charset="0"/>
              </a:rPr>
              <a:t>Razlika med empatijo in sočutjem</a:t>
            </a:r>
          </a:p>
          <a:p>
            <a:pPr indent="-342900" algn="just">
              <a:lnSpc>
                <a:spcPct val="107000"/>
              </a:lnSpc>
              <a:spcAft>
                <a:spcPts val="800"/>
              </a:spcAft>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Sočutje</a:t>
            </a:r>
            <a:r>
              <a:rPr lang="sl-SI" sz="2400" dirty="0">
                <a:solidFill>
                  <a:srgbClr val="0000CC"/>
                </a:solidFill>
                <a:latin typeface="Arial" panose="020B0604020202020204" pitchFamily="34" charset="0"/>
                <a:ea typeface="+mj-ea"/>
                <a:cs typeface="Arial" panose="020B0604020202020204" pitchFamily="34" charset="0"/>
              </a:rPr>
              <a:t> pomeni, </a:t>
            </a:r>
            <a:r>
              <a:rPr lang="sl-SI" sz="2400" dirty="0">
                <a:solidFill>
                  <a:srgbClr val="FF0000"/>
                </a:solidFill>
                <a:latin typeface="Arial" panose="020B0604020202020204" pitchFamily="34" charset="0"/>
                <a:ea typeface="+mj-ea"/>
                <a:cs typeface="Arial" panose="020B0604020202020204" pitchFamily="34" charset="0"/>
              </a:rPr>
              <a:t>da čutimo isto kot naš sogovornik</a:t>
            </a:r>
            <a:r>
              <a:rPr lang="sl-SI" sz="2400" dirty="0">
                <a:solidFill>
                  <a:srgbClr val="0000CC"/>
                </a:solidFill>
                <a:latin typeface="Arial" panose="020B0604020202020204" pitchFamily="34" charset="0"/>
                <a:ea typeface="+mj-ea"/>
                <a:cs typeface="Arial" panose="020B0604020202020204" pitchFamily="34" charset="0"/>
              </a:rPr>
              <a:t>, da </a:t>
            </a:r>
            <a:r>
              <a:rPr lang="sl-SI" sz="2400" dirty="0">
                <a:solidFill>
                  <a:srgbClr val="FF0000"/>
                </a:solidFill>
                <a:latin typeface="Arial" panose="020B0604020202020204" pitchFamily="34" charset="0"/>
                <a:ea typeface="+mj-ea"/>
                <a:cs typeface="Arial" panose="020B0604020202020204" pitchFamily="34" charset="0"/>
              </a:rPr>
              <a:t>»prevzamemo« </a:t>
            </a:r>
            <a:r>
              <a:rPr lang="sl-SI" sz="2400" dirty="0">
                <a:solidFill>
                  <a:srgbClr val="0000CC"/>
                </a:solidFill>
                <a:latin typeface="Arial" panose="020B0604020202020204" pitchFamily="34" charset="0"/>
                <a:ea typeface="+mj-ea"/>
                <a:cs typeface="Arial" panose="020B0604020202020204" pitchFamily="34" charset="0"/>
              </a:rPr>
              <a:t>njegove občutke drugega oz. se vživimo vanje do te mere, da jih občutimo tudi mi. </a:t>
            </a:r>
          </a:p>
          <a:p>
            <a:pPr indent="-342900" algn="just">
              <a:lnSpc>
                <a:spcPct val="107000"/>
              </a:lnSpc>
              <a:spcAft>
                <a:spcPts val="800"/>
              </a:spcAft>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Ko nekdo izkuša enako izkušnjo, kot smo jo morda v preteklosti mi, se bomo lahko v celoti ali vsaj delno poistovetili s tem, kar doživlja, in sočustvovali z njim, ne pomeni pa to nujno, da bomo do te osebe lahko empatični.</a:t>
            </a:r>
          </a:p>
          <a:p>
            <a:endParaRPr lang="sl-SI" dirty="0"/>
          </a:p>
        </p:txBody>
      </p:sp>
      <p:pic>
        <p:nvPicPr>
          <p:cNvPr id="2" name="Slika 1">
            <a:extLst>
              <a:ext uri="{FF2B5EF4-FFF2-40B4-BE49-F238E27FC236}">
                <a16:creationId xmlns:a16="http://schemas.microsoft.com/office/drawing/2014/main" id="{6BBBCA00-F866-8958-FB17-8FD0B0ADB492}"/>
              </a:ext>
            </a:extLst>
          </p:cNvPr>
          <p:cNvPicPr>
            <a:picLocks noChangeAspect="1"/>
          </p:cNvPicPr>
          <p:nvPr/>
        </p:nvPicPr>
        <p:blipFill>
          <a:blip r:embed="rId2"/>
          <a:stretch>
            <a:fillRect/>
          </a:stretch>
        </p:blipFill>
        <p:spPr>
          <a:xfrm>
            <a:off x="9144952" y="159702"/>
            <a:ext cx="2619375" cy="1743075"/>
          </a:xfrm>
          <a:prstGeom prst="rect">
            <a:avLst/>
          </a:prstGeom>
        </p:spPr>
      </p:pic>
    </p:spTree>
    <p:extLst>
      <p:ext uri="{BB962C8B-B14F-4D97-AF65-F5344CB8AC3E}">
        <p14:creationId xmlns:p14="http://schemas.microsoft.com/office/powerpoint/2010/main" val="449391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1DD0DA71-1A14-2D77-6388-E6687B67CF1F}"/>
              </a:ext>
            </a:extLst>
          </p:cNvPr>
          <p:cNvSpPr txBox="1"/>
          <p:nvPr/>
        </p:nvSpPr>
        <p:spPr>
          <a:xfrm>
            <a:off x="1869439" y="2214880"/>
            <a:ext cx="8522335" cy="4072846"/>
          </a:xfrm>
          <a:prstGeom prst="rect">
            <a:avLst/>
          </a:prstGeom>
          <a:noFill/>
        </p:spPr>
        <p:txBody>
          <a:bodyPr wrap="square">
            <a:spAutoFit/>
          </a:bodyPr>
          <a:lstStyle/>
          <a:p>
            <a:pPr algn="just">
              <a:lnSpc>
                <a:spcPct val="107000"/>
              </a:lnSpc>
              <a:spcAft>
                <a:spcPts val="800"/>
              </a:spcAft>
            </a:pPr>
            <a:r>
              <a:rPr lang="sl-SI" sz="3200" b="1" dirty="0">
                <a:solidFill>
                  <a:srgbClr val="0000CC"/>
                </a:solidFill>
                <a:latin typeface="Arial" panose="020B0604020202020204" pitchFamily="34" charset="0"/>
                <a:ea typeface="+mj-ea"/>
                <a:cs typeface="Arial" panose="020B0604020202020204" pitchFamily="34" charset="0"/>
              </a:rPr>
              <a:t>Razlika med empatijo in sočutjem</a:t>
            </a:r>
          </a:p>
          <a:p>
            <a:pPr marL="342900" indent="-342900" algn="just">
              <a:lnSpc>
                <a:spcPct val="107000"/>
              </a:lnSpc>
              <a:spcAft>
                <a:spcPts val="800"/>
              </a:spcAft>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Empatija ni prirojena le nekaterim srečnežem, temveč se je </a:t>
            </a:r>
            <a:r>
              <a:rPr lang="sl-SI" sz="2400" dirty="0">
                <a:solidFill>
                  <a:srgbClr val="FF0000"/>
                </a:solidFill>
                <a:latin typeface="Arial" panose="020B0604020202020204" pitchFamily="34" charset="0"/>
                <a:ea typeface="+mj-ea"/>
                <a:cs typeface="Arial" panose="020B0604020202020204" pitchFamily="34" charset="0"/>
              </a:rPr>
              <a:t>lahko naučimo oz. jo razvijemo.</a:t>
            </a:r>
          </a:p>
          <a:p>
            <a:pPr marL="342900" indent="-342900" algn="just">
              <a:lnSpc>
                <a:spcPct val="107000"/>
              </a:lnSpc>
              <a:spcAft>
                <a:spcPts val="800"/>
              </a:spcAft>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Prvi pogoj za to je, </a:t>
            </a:r>
            <a:r>
              <a:rPr lang="sl-SI" sz="2400" dirty="0">
                <a:solidFill>
                  <a:srgbClr val="FF0000"/>
                </a:solidFill>
                <a:latin typeface="Arial" panose="020B0604020202020204" pitchFamily="34" charset="0"/>
                <a:ea typeface="+mj-ea"/>
                <a:cs typeface="Arial" panose="020B0604020202020204" pitchFamily="34" charset="0"/>
              </a:rPr>
              <a:t>da znamo prepoznati, razumeti in sprejeti svoj način čustvovanja. </a:t>
            </a:r>
          </a:p>
          <a:p>
            <a:pPr marL="342900" indent="-342900" algn="just">
              <a:lnSpc>
                <a:spcPct val="107000"/>
              </a:lnSpc>
              <a:spcAft>
                <a:spcPts val="800"/>
              </a:spcAft>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Brez tega bomo težko sprejeli čustvovanje drugih, </a:t>
            </a:r>
            <a:r>
              <a:rPr lang="sl-SI" sz="2400" dirty="0">
                <a:solidFill>
                  <a:srgbClr val="FF0000"/>
                </a:solidFill>
                <a:latin typeface="Arial" panose="020B0604020202020204" pitchFamily="34" charset="0"/>
                <a:ea typeface="+mj-ea"/>
                <a:cs typeface="Arial" panose="020B0604020202020204" pitchFamily="34" charset="0"/>
              </a:rPr>
              <a:t>hitro se bomo zatekli k tolažbi</a:t>
            </a:r>
            <a:r>
              <a:rPr lang="sl-SI" sz="2400" dirty="0">
                <a:solidFill>
                  <a:srgbClr val="0000CC"/>
                </a:solidFill>
                <a:latin typeface="Arial" panose="020B0604020202020204" pitchFamily="34" charset="0"/>
                <a:ea typeface="+mj-ea"/>
                <a:cs typeface="Arial" panose="020B0604020202020204" pitchFamily="34" charset="0"/>
              </a:rPr>
              <a:t> v smislu: »Ah, daj, ne sekiraj se,« »ne jezi se« itd.</a:t>
            </a:r>
          </a:p>
          <a:p>
            <a:endParaRPr lang="sl-SI" dirty="0"/>
          </a:p>
        </p:txBody>
      </p:sp>
      <p:pic>
        <p:nvPicPr>
          <p:cNvPr id="2" name="Slika 1">
            <a:extLst>
              <a:ext uri="{FF2B5EF4-FFF2-40B4-BE49-F238E27FC236}">
                <a16:creationId xmlns:a16="http://schemas.microsoft.com/office/drawing/2014/main" id="{69D85F40-9DEE-3E99-DA8B-A6CD6D7AEC82}"/>
              </a:ext>
            </a:extLst>
          </p:cNvPr>
          <p:cNvPicPr>
            <a:picLocks noChangeAspect="1"/>
          </p:cNvPicPr>
          <p:nvPr/>
        </p:nvPicPr>
        <p:blipFill>
          <a:blip r:embed="rId2"/>
          <a:stretch>
            <a:fillRect/>
          </a:stretch>
        </p:blipFill>
        <p:spPr>
          <a:xfrm>
            <a:off x="9317672" y="655298"/>
            <a:ext cx="2619375" cy="1743075"/>
          </a:xfrm>
          <a:prstGeom prst="rect">
            <a:avLst/>
          </a:prstGeom>
        </p:spPr>
      </p:pic>
    </p:spTree>
    <p:extLst>
      <p:ext uri="{BB962C8B-B14F-4D97-AF65-F5344CB8AC3E}">
        <p14:creationId xmlns:p14="http://schemas.microsoft.com/office/powerpoint/2010/main" val="3978086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8E53D342-4FCD-B1DC-0165-5917D9D5BCC5}"/>
              </a:ext>
            </a:extLst>
          </p:cNvPr>
          <p:cNvSpPr txBox="1"/>
          <p:nvPr/>
        </p:nvSpPr>
        <p:spPr>
          <a:xfrm>
            <a:off x="3419474" y="1038225"/>
            <a:ext cx="7058025" cy="4401205"/>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Prednosti</a:t>
            </a:r>
            <a:r>
              <a:rPr lang="sl-SI" sz="3200" b="1" dirty="0">
                <a:solidFill>
                  <a:srgbClr val="202122"/>
                </a:solidFill>
                <a:effectLst/>
                <a:latin typeface="Arial" panose="020B0604020202020204" pitchFamily="34" charset="0"/>
              </a:rPr>
              <a:t> </a:t>
            </a:r>
            <a:r>
              <a:rPr lang="sl-SI" sz="3200" b="1" dirty="0">
                <a:solidFill>
                  <a:srgbClr val="0000CC"/>
                </a:solidFill>
                <a:latin typeface="Arial" panose="020B0604020202020204" pitchFamily="34" charset="0"/>
                <a:ea typeface="+mj-ea"/>
                <a:cs typeface="Arial" panose="020B0604020202020204" pitchFamily="34" charset="0"/>
              </a:rPr>
              <a:t>in slabosti</a:t>
            </a:r>
          </a:p>
          <a:p>
            <a:endParaRPr lang="sl-SI" sz="3200"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Ena od prednosti je </a:t>
            </a:r>
            <a:r>
              <a:rPr lang="sl-SI" sz="2400" dirty="0">
                <a:solidFill>
                  <a:srgbClr val="FF0000"/>
                </a:solidFill>
                <a:latin typeface="Arial" panose="020B0604020202020204" pitchFamily="34" charset="0"/>
                <a:ea typeface="+mj-ea"/>
                <a:cs typeface="Arial" panose="020B0604020202020204" pitchFamily="34" charset="0"/>
              </a:rPr>
              <a:t>dober </a:t>
            </a:r>
            <a:r>
              <a:rPr lang="sl-SI" sz="2400" dirty="0">
                <a:solidFill>
                  <a:srgbClr val="FF0000"/>
                </a:solidFill>
                <a:latin typeface="Arial" panose="020B0604020202020204" pitchFamily="34" charset="0"/>
                <a:ea typeface="+mj-ea"/>
                <a:cs typeface="Arial" panose="020B0604020202020204" pitchFamily="34" charset="0"/>
                <a:hlinkClick r:id="rId2" tooltip="Instinkt (stran ne obstaja)">
                  <a:extLst>
                    <a:ext uri="{A12FA001-AC4F-418D-AE19-62706E023703}">
                      <ahyp:hlinkClr xmlns:ahyp="http://schemas.microsoft.com/office/drawing/2018/hyperlinkcolor" val="tx"/>
                    </a:ext>
                  </a:extLst>
                </a:hlinkClick>
              </a:rPr>
              <a:t>instinkt</a:t>
            </a:r>
            <a:r>
              <a:rPr lang="sl-SI" sz="2400" dirty="0">
                <a:solidFill>
                  <a:srgbClr val="FF0000"/>
                </a:solidFill>
                <a:latin typeface="Arial" panose="020B0604020202020204" pitchFamily="34" charset="0"/>
                <a:ea typeface="+mj-ea"/>
                <a:cs typeface="Arial" panose="020B0604020202020204" pitchFamily="34" charset="0"/>
              </a:rPr>
              <a:t> </a:t>
            </a:r>
            <a:r>
              <a:rPr lang="sl-SI" sz="2400" dirty="0">
                <a:solidFill>
                  <a:srgbClr val="0000CC"/>
                </a:solidFill>
                <a:latin typeface="Arial" panose="020B0604020202020204" pitchFamily="34" charset="0"/>
                <a:ea typeface="+mj-ea"/>
                <a:cs typeface="Arial" panose="020B0604020202020204" pitchFamily="34" charset="0"/>
              </a:rPr>
              <a:t>in sposobnost </a:t>
            </a:r>
            <a:r>
              <a:rPr lang="sl-SI" sz="2400" dirty="0">
                <a:solidFill>
                  <a:srgbClr val="FF0000"/>
                </a:solidFill>
                <a:latin typeface="Arial" panose="020B0604020202020204" pitchFamily="34" charset="0"/>
                <a:ea typeface="+mj-ea"/>
                <a:cs typeface="Arial" panose="020B0604020202020204" pitchFamily="34" charset="0"/>
                <a:hlinkClick r:id="rId3" tooltip="Komunikacija">
                  <a:extLst>
                    <a:ext uri="{A12FA001-AC4F-418D-AE19-62706E023703}">
                      <ahyp:hlinkClr xmlns:ahyp="http://schemas.microsoft.com/office/drawing/2018/hyperlinkcolor" val="tx"/>
                    </a:ext>
                  </a:extLst>
                </a:hlinkClick>
              </a:rPr>
              <a:t>komunikacije</a:t>
            </a:r>
            <a:r>
              <a:rPr lang="sl-SI" sz="2400" dirty="0">
                <a:solidFill>
                  <a:srgbClr val="FF0000"/>
                </a:solidFill>
                <a:latin typeface="Arial" panose="020B0604020202020204" pitchFamily="34" charset="0"/>
                <a:ea typeface="+mj-ea"/>
                <a:cs typeface="Arial" panose="020B0604020202020204" pitchFamily="34" charset="0"/>
              </a:rPr>
              <a:t>.</a:t>
            </a:r>
            <a:r>
              <a:rPr lang="sl-SI" sz="2400" dirty="0">
                <a:solidFill>
                  <a:srgbClr val="0000CC"/>
                </a:solidFill>
                <a:latin typeface="Arial" panose="020B0604020202020204" pitchFamily="34" charset="0"/>
                <a:ea typeface="+mj-ea"/>
                <a:cs typeface="Arial" panose="020B0604020202020204" pitchFamily="34" charset="0"/>
              </a:rPr>
              <a:t>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Zmožnost, da se lahko postavimo v čevlje drugega, nam lahko pomaga v različnih življenjskih okoliščinah (na težave drugih pravilno odzovemo).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S tem </a:t>
            </a:r>
            <a:r>
              <a:rPr lang="sl-SI" sz="2400" dirty="0">
                <a:solidFill>
                  <a:srgbClr val="FF0000"/>
                </a:solidFill>
                <a:latin typeface="Arial" panose="020B0604020202020204" pitchFamily="34" charset="0"/>
                <a:ea typeface="+mj-ea"/>
                <a:cs typeface="Arial" panose="020B0604020202020204" pitchFamily="34" charset="0"/>
              </a:rPr>
              <a:t>oseba dobi občutek, da ni več sama in da lahko svoje težave brez občutka sramu deli z drugimi.</a:t>
            </a:r>
          </a:p>
        </p:txBody>
      </p:sp>
      <p:pic>
        <p:nvPicPr>
          <p:cNvPr id="4" name="Slika 3">
            <a:extLst>
              <a:ext uri="{FF2B5EF4-FFF2-40B4-BE49-F238E27FC236}">
                <a16:creationId xmlns:a16="http://schemas.microsoft.com/office/drawing/2014/main" id="{0F35EBBF-B530-3FBC-15D3-510087973892}"/>
              </a:ext>
            </a:extLst>
          </p:cNvPr>
          <p:cNvPicPr>
            <a:picLocks noChangeAspect="1"/>
          </p:cNvPicPr>
          <p:nvPr/>
        </p:nvPicPr>
        <p:blipFill>
          <a:blip r:embed="rId4"/>
          <a:stretch>
            <a:fillRect/>
          </a:stretch>
        </p:blipFill>
        <p:spPr>
          <a:xfrm>
            <a:off x="8138216" y="274320"/>
            <a:ext cx="3281624" cy="1625601"/>
          </a:xfrm>
          <a:prstGeom prst="rect">
            <a:avLst/>
          </a:prstGeom>
        </p:spPr>
      </p:pic>
    </p:spTree>
    <p:extLst>
      <p:ext uri="{BB962C8B-B14F-4D97-AF65-F5344CB8AC3E}">
        <p14:creationId xmlns:p14="http://schemas.microsoft.com/office/powerpoint/2010/main" val="2478650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4738E7FF-D48E-B322-6F0D-4C4B17BAFE6C}"/>
              </a:ext>
            </a:extLst>
          </p:cNvPr>
          <p:cNvSpPr txBox="1"/>
          <p:nvPr/>
        </p:nvSpPr>
        <p:spPr>
          <a:xfrm>
            <a:off x="1905000" y="723901"/>
            <a:ext cx="7239000" cy="4278094"/>
          </a:xfrm>
          <a:prstGeom prst="rect">
            <a:avLst/>
          </a:prstGeom>
          <a:noFill/>
        </p:spPr>
        <p:txBody>
          <a:bodyPr wrap="square">
            <a:spAutoFit/>
          </a:bodyPr>
          <a:lstStyle/>
          <a:p>
            <a:pPr marL="342900" indent="-342900">
              <a:buFont typeface="Arial" panose="020B0604020202020204" pitchFamily="34" charset="0"/>
              <a:buChar char="•"/>
            </a:pPr>
            <a:r>
              <a:rPr lang="sl-SI" sz="3200" b="1" dirty="0">
                <a:solidFill>
                  <a:srgbClr val="0000CC"/>
                </a:solidFill>
                <a:latin typeface="Arial" panose="020B0604020202020204" pitchFamily="34" charset="0"/>
                <a:ea typeface="+mj-ea"/>
                <a:cs typeface="Arial" panose="020B0604020202020204" pitchFamily="34" charset="0"/>
              </a:rPr>
              <a:t>Prednosti</a:t>
            </a:r>
            <a:r>
              <a:rPr lang="sl-SI" sz="3200" b="1" dirty="0">
                <a:solidFill>
                  <a:srgbClr val="202122"/>
                </a:solidFill>
                <a:effectLst/>
                <a:latin typeface="Arial" panose="020B0604020202020204" pitchFamily="34" charset="0"/>
              </a:rPr>
              <a:t> </a:t>
            </a:r>
            <a:r>
              <a:rPr lang="sl-SI" sz="3200" b="1" dirty="0">
                <a:solidFill>
                  <a:srgbClr val="0000CC"/>
                </a:solidFill>
                <a:latin typeface="Arial" panose="020B0604020202020204" pitchFamily="34" charset="0"/>
                <a:ea typeface="+mj-ea"/>
                <a:cs typeface="Arial" panose="020B0604020202020204" pitchFamily="34" charset="0"/>
              </a:rPr>
              <a:t>in slabosti</a:t>
            </a:r>
          </a:p>
          <a:p>
            <a:pPr marL="342900" indent="-342900">
              <a:buFont typeface="Arial" panose="020B0604020202020204" pitchFamily="34" charset="0"/>
              <a:buChar char="•"/>
            </a:pPr>
            <a:endParaRPr lang="sl-SI" sz="2400" i="1"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Intenzivnost empatije</a:t>
            </a:r>
            <a:r>
              <a:rPr lang="sl-SI" sz="2400" dirty="0">
                <a:solidFill>
                  <a:srgbClr val="0000CC"/>
                </a:solidFill>
                <a:latin typeface="Arial" panose="020B0604020202020204" pitchFamily="34" charset="0"/>
                <a:ea typeface="+mj-ea"/>
                <a:cs typeface="Arial" panose="020B0604020202020204" pitchFamily="34" charset="0"/>
              </a:rPr>
              <a:t>, ki jo čutimo do drugega, je pri vsakem posamezniku različna.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Vsak človek bi naj namreč imel nekaj sposobnosti empatije, </a:t>
            </a:r>
            <a:r>
              <a:rPr lang="sl-SI" sz="2400" dirty="0">
                <a:solidFill>
                  <a:srgbClr val="FF0000"/>
                </a:solidFill>
                <a:latin typeface="Arial" panose="020B0604020202020204" pitchFamily="34" charset="0"/>
                <a:ea typeface="+mj-ea"/>
                <a:cs typeface="Arial" panose="020B0604020202020204" pitchFamily="34" charset="0"/>
              </a:rPr>
              <a:t>vendar so nekateri tako občutljivi, da lahko občutijo tudi psihično in fizično bolečino ljudi okoli sebe.</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 To lahko povzroči </a:t>
            </a:r>
            <a:r>
              <a:rPr lang="sl-SI" sz="2400" dirty="0">
                <a:solidFill>
                  <a:srgbClr val="FF0000"/>
                </a:solidFill>
                <a:latin typeface="Arial" panose="020B0604020202020204" pitchFamily="34" charset="0"/>
                <a:ea typeface="+mj-ea"/>
                <a:cs typeface="Arial" panose="020B0604020202020204" pitchFamily="34" charset="0"/>
              </a:rPr>
              <a:t>začasno ali stalno klinično </a:t>
            </a:r>
            <a:r>
              <a:rPr lang="sl-SI" sz="2400" dirty="0">
                <a:solidFill>
                  <a:srgbClr val="FF0000"/>
                </a:solidFill>
                <a:latin typeface="Arial" panose="020B0604020202020204" pitchFamily="34" charset="0"/>
                <a:ea typeface="+mj-ea"/>
                <a:cs typeface="Arial" panose="020B0604020202020204" pitchFamily="34" charset="0"/>
                <a:hlinkClick r:id="rId2" tooltip="Velika depresivna motnja">
                  <a:extLst>
                    <a:ext uri="{A12FA001-AC4F-418D-AE19-62706E023703}">
                      <ahyp:hlinkClr xmlns:ahyp="http://schemas.microsoft.com/office/drawing/2018/hyperlinkcolor" val="tx"/>
                    </a:ext>
                  </a:extLst>
                </a:hlinkClick>
              </a:rPr>
              <a:t>depresijo</a:t>
            </a:r>
            <a:r>
              <a:rPr lang="sl-SI" sz="2400" dirty="0">
                <a:solidFill>
                  <a:srgbClr val="FF0000"/>
                </a:solidFill>
                <a:latin typeface="Arial" panose="020B0604020202020204" pitchFamily="34" charset="0"/>
                <a:ea typeface="+mj-ea"/>
                <a:cs typeface="Arial" panose="020B0604020202020204" pitchFamily="34" charset="0"/>
              </a:rPr>
              <a:t> </a:t>
            </a:r>
            <a:r>
              <a:rPr lang="sl-SI" sz="2400" dirty="0">
                <a:solidFill>
                  <a:srgbClr val="0000CC"/>
                </a:solidFill>
                <a:latin typeface="Arial" panose="020B0604020202020204" pitchFamily="34" charset="0"/>
                <a:ea typeface="+mj-ea"/>
                <a:cs typeface="Arial" panose="020B0604020202020204" pitchFamily="34" charset="0"/>
              </a:rPr>
              <a:t>ter vodi v pojav, ki se mu reče </a:t>
            </a:r>
            <a:r>
              <a:rPr lang="sl-SI" sz="2400" dirty="0" err="1">
                <a:solidFill>
                  <a:srgbClr val="0000CC"/>
                </a:solidFill>
                <a:latin typeface="Arial" panose="020B0604020202020204" pitchFamily="34" charset="0"/>
                <a:ea typeface="+mj-ea"/>
                <a:cs typeface="Arial" panose="020B0604020202020204" pitchFamily="34" charset="0"/>
                <a:hlinkClick r:id="rId3" tooltip="Weltschmerz (stran ne obstaja)">
                  <a:extLst>
                    <a:ext uri="{A12FA001-AC4F-418D-AE19-62706E023703}">
                      <ahyp:hlinkClr xmlns:ahyp="http://schemas.microsoft.com/office/drawing/2018/hyperlinkcolor" val="tx"/>
                    </a:ext>
                  </a:extLst>
                </a:hlinkClick>
              </a:rPr>
              <a:t>weltschmerz</a:t>
            </a:r>
            <a:r>
              <a:rPr lang="sl-SI" sz="2400" dirty="0">
                <a:solidFill>
                  <a:srgbClr val="0000CC"/>
                </a:solidFill>
                <a:latin typeface="Arial" panose="020B0604020202020204" pitchFamily="34" charset="0"/>
                <a:ea typeface="+mj-ea"/>
                <a:cs typeface="Arial" panose="020B0604020202020204" pitchFamily="34" charset="0"/>
              </a:rPr>
              <a:t> (</a:t>
            </a:r>
            <a:r>
              <a:rPr lang="sl-SI" sz="2400" dirty="0">
                <a:solidFill>
                  <a:srgbClr val="FF0000"/>
                </a:solidFill>
                <a:latin typeface="Arial" panose="020B0604020202020204" pitchFamily="34" charset="0"/>
                <a:ea typeface="+mj-ea"/>
                <a:cs typeface="Arial" panose="020B0604020202020204" pitchFamily="34" charset="0"/>
              </a:rPr>
              <a:t>bolečina sveta, svetobolje</a:t>
            </a:r>
            <a:r>
              <a:rPr lang="sl-SI" sz="2400" dirty="0">
                <a:solidFill>
                  <a:srgbClr val="0000CC"/>
                </a:solidFill>
                <a:latin typeface="Arial" panose="020B0604020202020204" pitchFamily="34" charset="0"/>
                <a:ea typeface="+mj-ea"/>
                <a:cs typeface="Arial" panose="020B0604020202020204" pitchFamily="34" charset="0"/>
              </a:rPr>
              <a:t>). </a:t>
            </a:r>
          </a:p>
        </p:txBody>
      </p:sp>
      <p:pic>
        <p:nvPicPr>
          <p:cNvPr id="4" name="Slika 3">
            <a:extLst>
              <a:ext uri="{FF2B5EF4-FFF2-40B4-BE49-F238E27FC236}">
                <a16:creationId xmlns:a16="http://schemas.microsoft.com/office/drawing/2014/main" id="{84EF51BF-BB57-B682-A929-72BA1BE18C23}"/>
              </a:ext>
            </a:extLst>
          </p:cNvPr>
          <p:cNvPicPr>
            <a:picLocks noChangeAspect="1"/>
          </p:cNvPicPr>
          <p:nvPr/>
        </p:nvPicPr>
        <p:blipFill>
          <a:blip r:embed="rId4"/>
          <a:stretch>
            <a:fillRect/>
          </a:stretch>
        </p:blipFill>
        <p:spPr>
          <a:xfrm>
            <a:off x="9327832" y="931862"/>
            <a:ext cx="2619375" cy="2227898"/>
          </a:xfrm>
          <a:prstGeom prst="rect">
            <a:avLst/>
          </a:prstGeom>
        </p:spPr>
      </p:pic>
    </p:spTree>
    <p:extLst>
      <p:ext uri="{BB962C8B-B14F-4D97-AF65-F5344CB8AC3E}">
        <p14:creationId xmlns:p14="http://schemas.microsoft.com/office/powerpoint/2010/main" val="4274091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jeZBesedilom 4">
            <a:extLst>
              <a:ext uri="{FF2B5EF4-FFF2-40B4-BE49-F238E27FC236}">
                <a16:creationId xmlns:a16="http://schemas.microsoft.com/office/drawing/2014/main" id="{2FF8BB2C-6427-247D-7032-AE3DEA6893E3}"/>
              </a:ext>
            </a:extLst>
          </p:cNvPr>
          <p:cNvSpPr txBox="1"/>
          <p:nvPr/>
        </p:nvSpPr>
        <p:spPr>
          <a:xfrm>
            <a:off x="1943101" y="742950"/>
            <a:ext cx="7200900" cy="5755422"/>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Spodbujanje empatije pri otrocih</a:t>
            </a:r>
          </a:p>
          <a:p>
            <a:pPr marL="342900" indent="-342900">
              <a:buFont typeface="Arial" panose="020B0604020202020204" pitchFamily="34" charset="0"/>
              <a:buChar char="•"/>
            </a:pPr>
            <a:endParaRPr lang="sl-SI" sz="2400"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Starši in vzgojitelji </a:t>
            </a:r>
            <a:r>
              <a:rPr lang="sl-SI" sz="2400" dirty="0">
                <a:solidFill>
                  <a:srgbClr val="0000CC"/>
                </a:solidFill>
                <a:latin typeface="Arial" panose="020B0604020202020204" pitchFamily="34" charset="0"/>
                <a:ea typeface="+mj-ea"/>
                <a:cs typeface="Arial" panose="020B0604020202020204" pitchFamily="34" charset="0"/>
              </a:rPr>
              <a:t>z različnimi dejavnostmi spodbujajo k ohranjanju otrokovih čutnih zaznav (vonj, sluh, tip, vid, okus). </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Intenzivnejše spodbujanje čutil omogoča intenzivnejši stik telesnega občutja.</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Na primer igra v mivki, pesku, zemlji, ustvarjanje z rokami, naravnimi materiali, gnetenje in oblikovanje gline, pomoč v kuhinji, okušanje različnih jedi itd.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To so dejavnosti, ki otroka </a:t>
            </a:r>
            <a:r>
              <a:rPr lang="sl-SI" sz="2400" dirty="0">
                <a:solidFill>
                  <a:srgbClr val="FF0000"/>
                </a:solidFill>
                <a:latin typeface="Arial" panose="020B0604020202020204" pitchFamily="34" charset="0"/>
                <a:ea typeface="+mj-ea"/>
                <a:cs typeface="Arial" panose="020B0604020202020204" pitchFamily="34" charset="0"/>
              </a:rPr>
              <a:t>ohranjajo v stiku s seboj. </a:t>
            </a:r>
            <a:r>
              <a:rPr lang="sl-SI" sz="2400" dirty="0">
                <a:solidFill>
                  <a:srgbClr val="0000CC"/>
                </a:solidFill>
                <a:latin typeface="Arial" panose="020B0604020202020204" pitchFamily="34" charset="0"/>
                <a:ea typeface="+mj-ea"/>
                <a:cs typeface="Arial" panose="020B0604020202020204" pitchFamily="34" charset="0"/>
              </a:rPr>
              <a:t>To je eden izmed najpomembnejših načinov, kako pripomoremo </a:t>
            </a:r>
            <a:r>
              <a:rPr lang="sl-SI" sz="2400" dirty="0">
                <a:solidFill>
                  <a:srgbClr val="FF0000"/>
                </a:solidFill>
                <a:latin typeface="Arial" panose="020B0604020202020204" pitchFamily="34" charset="0"/>
                <a:ea typeface="+mj-ea"/>
                <a:cs typeface="Arial" panose="020B0604020202020204" pitchFamily="34" charset="0"/>
              </a:rPr>
              <a:t>k razvoju empatije pri otrocih. </a:t>
            </a:r>
          </a:p>
        </p:txBody>
      </p:sp>
      <p:pic>
        <p:nvPicPr>
          <p:cNvPr id="6" name="Slika 5">
            <a:extLst>
              <a:ext uri="{FF2B5EF4-FFF2-40B4-BE49-F238E27FC236}">
                <a16:creationId xmlns:a16="http://schemas.microsoft.com/office/drawing/2014/main" id="{C5B4D797-64A5-D551-E301-48B1B434C15B}"/>
              </a:ext>
            </a:extLst>
          </p:cNvPr>
          <p:cNvPicPr>
            <a:picLocks noChangeAspect="1"/>
          </p:cNvPicPr>
          <p:nvPr/>
        </p:nvPicPr>
        <p:blipFill>
          <a:blip r:embed="rId2"/>
          <a:stretch>
            <a:fillRect/>
          </a:stretch>
        </p:blipFill>
        <p:spPr>
          <a:xfrm>
            <a:off x="9050972" y="1165860"/>
            <a:ext cx="2847975" cy="2186940"/>
          </a:xfrm>
          <a:prstGeom prst="rect">
            <a:avLst/>
          </a:prstGeom>
        </p:spPr>
      </p:pic>
    </p:spTree>
    <p:extLst>
      <p:ext uri="{BB962C8B-B14F-4D97-AF65-F5344CB8AC3E}">
        <p14:creationId xmlns:p14="http://schemas.microsoft.com/office/powerpoint/2010/main" val="3374411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jeZBesedilom 4">
            <a:extLst>
              <a:ext uri="{FF2B5EF4-FFF2-40B4-BE49-F238E27FC236}">
                <a16:creationId xmlns:a16="http://schemas.microsoft.com/office/drawing/2014/main" id="{2FF8BB2C-6427-247D-7032-AE3DEA6893E3}"/>
              </a:ext>
            </a:extLst>
          </p:cNvPr>
          <p:cNvSpPr txBox="1"/>
          <p:nvPr/>
        </p:nvSpPr>
        <p:spPr>
          <a:xfrm>
            <a:off x="1790700" y="0"/>
            <a:ext cx="7353301" cy="6247864"/>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Spodbujanje empatije pri otrocih</a:t>
            </a:r>
          </a:p>
          <a:p>
            <a:endParaRPr lang="sl-SI" sz="3200"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Pomembna je tudi </a:t>
            </a:r>
            <a:r>
              <a:rPr lang="sl-SI" sz="2400" dirty="0">
                <a:solidFill>
                  <a:srgbClr val="FF0000"/>
                </a:solidFill>
                <a:latin typeface="Arial" panose="020B0604020202020204" pitchFamily="34" charset="0"/>
                <a:ea typeface="+mj-ea"/>
                <a:cs typeface="Arial" panose="020B0604020202020204" pitchFamily="34" charset="0"/>
              </a:rPr>
              <a:t>narava</a:t>
            </a:r>
            <a:r>
              <a:rPr lang="sl-SI" sz="2400" dirty="0">
                <a:solidFill>
                  <a:srgbClr val="0000CC"/>
                </a:solidFill>
                <a:latin typeface="Arial" panose="020B0604020202020204" pitchFamily="34" charset="0"/>
                <a:ea typeface="+mj-ea"/>
                <a:cs typeface="Arial" panose="020B0604020202020204" pitchFamily="34" charset="0"/>
              </a:rPr>
              <a:t>, saj se v naravi pri otrocih spontano aktivirajo čuti za bližino, navzočnost in zaznavanje. </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Naši možgani blagodejno sprejmejo 30 Hz </a:t>
            </a:r>
            <a:r>
              <a:rPr lang="sl-SI" sz="2400" dirty="0">
                <a:solidFill>
                  <a:srgbClr val="0000CC"/>
                </a:solidFill>
                <a:latin typeface="Arial" panose="020B0604020202020204" pitchFamily="34" charset="0"/>
                <a:ea typeface="+mj-ea"/>
                <a:cs typeface="Arial" panose="020B0604020202020204" pitchFamily="34" charset="0"/>
              </a:rPr>
              <a:t>(</a:t>
            </a:r>
            <a:r>
              <a:rPr lang="sl-SI" sz="2400" dirty="0" err="1">
                <a:solidFill>
                  <a:srgbClr val="0000CC"/>
                </a:solidFill>
                <a:latin typeface="Arial" panose="020B0604020202020204" pitchFamily="34" charset="0"/>
                <a:ea typeface="+mj-ea"/>
                <a:cs typeface="Arial" panose="020B0604020202020204" pitchFamily="34" charset="0"/>
              </a:rPr>
              <a:t>herzov</a:t>
            </a:r>
            <a:r>
              <a:rPr lang="sl-SI" sz="2400" dirty="0">
                <a:solidFill>
                  <a:srgbClr val="0000CC"/>
                </a:solidFill>
                <a:latin typeface="Arial" panose="020B0604020202020204" pitchFamily="34" charset="0"/>
                <a:ea typeface="+mj-ea"/>
                <a:cs typeface="Arial" panose="020B0604020202020204" pitchFamily="34" charset="0"/>
              </a:rPr>
              <a:t>) – </a:t>
            </a:r>
            <a:r>
              <a:rPr lang="sl-SI" sz="2400" dirty="0" err="1">
                <a:solidFill>
                  <a:srgbClr val="0000CC"/>
                </a:solidFill>
                <a:latin typeface="Arial" panose="020B0604020202020204" pitchFamily="34" charset="0"/>
                <a:ea typeface="+mj-ea"/>
                <a:cs typeface="Arial" panose="020B0604020202020204" pitchFamily="34" charset="0"/>
              </a:rPr>
              <a:t>videoigrice</a:t>
            </a:r>
            <a:r>
              <a:rPr lang="sl-SI" sz="2400" dirty="0">
                <a:solidFill>
                  <a:srgbClr val="0000CC"/>
                </a:solidFill>
                <a:latin typeface="Arial" panose="020B0604020202020204" pitchFamily="34" charset="0"/>
                <a:ea typeface="+mj-ea"/>
                <a:cs typeface="Arial" panose="020B0604020202020204" pitchFamily="34" charset="0"/>
              </a:rPr>
              <a:t>, uporaba slušalk od 100 do 200 Hz – </a:t>
            </a:r>
            <a:r>
              <a:rPr lang="sl-SI" sz="2400" dirty="0">
                <a:solidFill>
                  <a:srgbClr val="FF0000"/>
                </a:solidFill>
                <a:latin typeface="Arial" panose="020B0604020202020204" pitchFamily="34" charset="0"/>
                <a:ea typeface="+mj-ea"/>
                <a:cs typeface="Arial" panose="020B0604020202020204" pitchFamily="34" charset="0"/>
              </a:rPr>
              <a:t>agresivna prevzgoja otrok</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Dajte otroku frekvenco narave (gledanje v sonce ob zahodu), vpliv zvokov narave, glasba.</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Doživljanje kontrastov </a:t>
            </a:r>
            <a:r>
              <a:rPr lang="sl-SI" sz="2400" dirty="0">
                <a:solidFill>
                  <a:srgbClr val="0000CC"/>
                </a:solidFill>
                <a:latin typeface="Arial" panose="020B0604020202020204" pitchFamily="34" charset="0"/>
                <a:ea typeface="+mj-ea"/>
                <a:cs typeface="Arial" panose="020B0604020202020204" pitchFamily="34" charset="0"/>
              </a:rPr>
              <a:t>med vročim in mrzlim, med vlažnim in suhim, razlike med resnično lakoto in hudo žejo izostrijo telesno zaznavanje ter poglobitev v celotno doživetje teh kontrastov.</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Okrepimo lahko obojestransko zaupanje in občutek medsebojne pripadnosti</a:t>
            </a:r>
            <a:r>
              <a:rPr lang="sl-SI" sz="2400" dirty="0">
                <a:solidFill>
                  <a:srgbClr val="0000CC"/>
                </a:solidFill>
                <a:latin typeface="Arial" panose="020B0604020202020204" pitchFamily="34" charset="0"/>
                <a:ea typeface="+mj-ea"/>
                <a:cs typeface="Arial" panose="020B0604020202020204" pitchFamily="34" charset="0"/>
              </a:rPr>
              <a:t>.</a:t>
            </a:r>
          </a:p>
        </p:txBody>
      </p:sp>
      <p:pic>
        <p:nvPicPr>
          <p:cNvPr id="1026" name="Picture 2" descr="Empatija kod dece: 5 načina kako je razvijati - Psihocentrala">
            <a:extLst>
              <a:ext uri="{FF2B5EF4-FFF2-40B4-BE49-F238E27FC236}">
                <a16:creationId xmlns:a16="http://schemas.microsoft.com/office/drawing/2014/main" id="{3CB8F0AC-D526-19FD-CD3C-0E4F53505A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1" y="303847"/>
            <a:ext cx="2628899" cy="2525077"/>
          </a:xfrm>
          <a:prstGeom prst="rect">
            <a:avLst/>
          </a:prstGeom>
          <a:noFill/>
          <a:extLst>
            <a:ext uri="{909E8E84-426E-40DD-AFC4-6F175D3DCCD1}">
              <a14:hiddenFill xmlns:a14="http://schemas.microsoft.com/office/drawing/2010/main">
                <a:solidFill>
                  <a:srgbClr val="FFFFFF"/>
                </a:solidFill>
              </a14:hiddenFill>
            </a:ext>
          </a:extLst>
        </p:spPr>
      </p:pic>
      <p:pic>
        <p:nvPicPr>
          <p:cNvPr id="2" name="Slika 1">
            <a:extLst>
              <a:ext uri="{FF2B5EF4-FFF2-40B4-BE49-F238E27FC236}">
                <a16:creationId xmlns:a16="http://schemas.microsoft.com/office/drawing/2014/main" id="{C8123B43-DCF9-D7F6-F44E-0877C81EC6C4}"/>
              </a:ext>
            </a:extLst>
          </p:cNvPr>
          <p:cNvPicPr>
            <a:picLocks noChangeAspect="1"/>
          </p:cNvPicPr>
          <p:nvPr/>
        </p:nvPicPr>
        <p:blipFill>
          <a:blip r:embed="rId3"/>
          <a:stretch>
            <a:fillRect/>
          </a:stretch>
        </p:blipFill>
        <p:spPr>
          <a:xfrm>
            <a:off x="9091612" y="3157539"/>
            <a:ext cx="2619375" cy="1743075"/>
          </a:xfrm>
          <a:prstGeom prst="rect">
            <a:avLst/>
          </a:prstGeom>
        </p:spPr>
      </p:pic>
    </p:spTree>
    <p:extLst>
      <p:ext uri="{BB962C8B-B14F-4D97-AF65-F5344CB8AC3E}">
        <p14:creationId xmlns:p14="http://schemas.microsoft.com/office/powerpoint/2010/main" val="2311095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jeZBesedilom 4">
            <a:extLst>
              <a:ext uri="{FF2B5EF4-FFF2-40B4-BE49-F238E27FC236}">
                <a16:creationId xmlns:a16="http://schemas.microsoft.com/office/drawing/2014/main" id="{2FF8BB2C-6427-247D-7032-AE3DEA6893E3}"/>
              </a:ext>
            </a:extLst>
          </p:cNvPr>
          <p:cNvSpPr txBox="1"/>
          <p:nvPr/>
        </p:nvSpPr>
        <p:spPr>
          <a:xfrm>
            <a:off x="1788160" y="518160"/>
            <a:ext cx="8794115" cy="5509200"/>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Spodbujanje empatije pri otrocih –</a:t>
            </a:r>
          </a:p>
          <a:p>
            <a:r>
              <a:rPr lang="sl-SI" sz="3200" b="1" dirty="0">
                <a:solidFill>
                  <a:srgbClr val="0000CC"/>
                </a:solidFill>
                <a:latin typeface="Arial" panose="020B0604020202020204" pitchFamily="34" charset="0"/>
                <a:ea typeface="+mj-ea"/>
                <a:cs typeface="Arial" panose="020B0604020202020204" pitchFamily="34" charset="0"/>
              </a:rPr>
              <a:t> učenje o čustvih</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Izjemno pomemben del vzgoje otroka.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Omogoča, da se otrok razvije v zdravo, čustveno zrelo osebo, in da se kot odrasel bolje sooča z vsakdanjimi situacijami in izzivi.</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Pomembno, </a:t>
            </a:r>
            <a:r>
              <a:rPr lang="sl-SI" sz="2400" dirty="0">
                <a:solidFill>
                  <a:srgbClr val="FF0000"/>
                </a:solidFill>
                <a:latin typeface="Arial" panose="020B0604020202020204" pitchFamily="34" charset="0"/>
                <a:ea typeface="+mj-ea"/>
                <a:cs typeface="Arial" panose="020B0604020202020204" pitchFamily="34" charset="0"/>
              </a:rPr>
              <a:t>da starši in vzgojitelji jasno, a mirno, izražajo svoja čustva. </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Otrok opazuje, kako ljudje okrog njega izražajo čustva in ta model kasneje uporabi v svojem življenju</a:t>
            </a:r>
            <a:r>
              <a:rPr lang="sl-SI" sz="2400" dirty="0">
                <a:solidFill>
                  <a:srgbClr val="0000CC"/>
                </a:solidFill>
                <a:latin typeface="Arial" panose="020B0604020202020204" pitchFamily="34" charset="0"/>
                <a:ea typeface="+mj-ea"/>
                <a:cs typeface="Arial" panose="020B0604020202020204" pitchFamily="34" charset="0"/>
              </a:rPr>
              <a:t>.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Obenem pa je izredno pomembno, da </a:t>
            </a:r>
            <a:r>
              <a:rPr lang="sl-SI" sz="2400" dirty="0">
                <a:solidFill>
                  <a:srgbClr val="FF0000"/>
                </a:solidFill>
                <a:latin typeface="Arial" panose="020B0604020202020204" pitchFamily="34" charset="0"/>
                <a:ea typeface="+mj-ea"/>
                <a:cs typeface="Arial" panose="020B0604020202020204" pitchFamily="34" charset="0"/>
              </a:rPr>
              <a:t>odrasli sprejemajo otrokova čustva </a:t>
            </a:r>
            <a:r>
              <a:rPr lang="sl-SI" sz="2400" dirty="0">
                <a:solidFill>
                  <a:srgbClr val="0000CC"/>
                </a:solidFill>
                <a:latin typeface="Arial" panose="020B0604020202020204" pitchFamily="34" charset="0"/>
                <a:ea typeface="+mj-ea"/>
                <a:cs typeface="Arial" panose="020B0604020202020204" pitchFamily="34" charset="0"/>
              </a:rPr>
              <a:t>in postanejo nekakšni </a:t>
            </a:r>
            <a:r>
              <a:rPr lang="sl-SI" sz="2400" dirty="0">
                <a:solidFill>
                  <a:srgbClr val="FF0000"/>
                </a:solidFill>
                <a:latin typeface="Arial" panose="020B0604020202020204" pitchFamily="34" charset="0"/>
                <a:ea typeface="+mj-ea"/>
                <a:cs typeface="Arial" panose="020B0604020202020204" pitchFamily="34" charset="0"/>
              </a:rPr>
              <a:t>čustveni trenerji</a:t>
            </a:r>
            <a:r>
              <a:rPr lang="sl-SI" sz="2400" dirty="0">
                <a:solidFill>
                  <a:srgbClr val="0000CC"/>
                </a:solidFill>
                <a:latin typeface="Arial" panose="020B0604020202020204" pitchFamily="34" charset="0"/>
                <a:ea typeface="+mj-ea"/>
                <a:cs typeface="Arial" panose="020B0604020202020204" pitchFamily="34" charset="0"/>
              </a:rPr>
              <a:t>.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Da otroku </a:t>
            </a:r>
            <a:r>
              <a:rPr lang="sl-SI" sz="2400" dirty="0">
                <a:solidFill>
                  <a:srgbClr val="FF0000"/>
                </a:solidFill>
                <a:latin typeface="Arial" panose="020B0604020202020204" pitchFamily="34" charset="0"/>
                <a:ea typeface="+mj-ea"/>
                <a:cs typeface="Arial" panose="020B0604020202020204" pitchFamily="34" charset="0"/>
              </a:rPr>
              <a:t>pomagajo pri zavedanju in izražanju vseh svojih občutkov in čustev</a:t>
            </a:r>
            <a:r>
              <a:rPr lang="sl-SI" sz="2400" dirty="0">
                <a:solidFill>
                  <a:srgbClr val="0000CC"/>
                </a:solidFill>
                <a:latin typeface="Arial" panose="020B0604020202020204" pitchFamily="34" charset="0"/>
                <a:ea typeface="+mj-ea"/>
                <a:cs typeface="Arial" panose="020B0604020202020204" pitchFamily="34" charset="0"/>
              </a:rPr>
              <a:t>, tako pozitivnih kot tudi negativnih.</a:t>
            </a:r>
          </a:p>
        </p:txBody>
      </p:sp>
      <p:pic>
        <p:nvPicPr>
          <p:cNvPr id="2" name="Slika 1">
            <a:extLst>
              <a:ext uri="{FF2B5EF4-FFF2-40B4-BE49-F238E27FC236}">
                <a16:creationId xmlns:a16="http://schemas.microsoft.com/office/drawing/2014/main" id="{874BF793-1F17-B484-E189-9E02F32A580F}"/>
              </a:ext>
            </a:extLst>
          </p:cNvPr>
          <p:cNvPicPr>
            <a:picLocks noChangeAspect="1"/>
          </p:cNvPicPr>
          <p:nvPr/>
        </p:nvPicPr>
        <p:blipFill>
          <a:blip r:embed="rId2"/>
          <a:stretch>
            <a:fillRect/>
          </a:stretch>
        </p:blipFill>
        <p:spPr>
          <a:xfrm>
            <a:off x="8961120" y="426721"/>
            <a:ext cx="2756217" cy="1391920"/>
          </a:xfrm>
          <a:prstGeom prst="rect">
            <a:avLst/>
          </a:prstGeom>
        </p:spPr>
      </p:pic>
    </p:spTree>
    <p:extLst>
      <p:ext uri="{BB962C8B-B14F-4D97-AF65-F5344CB8AC3E}">
        <p14:creationId xmlns:p14="http://schemas.microsoft.com/office/powerpoint/2010/main" val="4288258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D8F28451-0190-C194-D50A-52C219CA70F8}"/>
              </a:ext>
            </a:extLst>
          </p:cNvPr>
          <p:cNvSpPr txBox="1"/>
          <p:nvPr/>
        </p:nvSpPr>
        <p:spPr>
          <a:xfrm>
            <a:off x="2790825" y="561975"/>
            <a:ext cx="6619875" cy="5139869"/>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Čustveni trening z otrokom</a:t>
            </a:r>
          </a:p>
          <a:p>
            <a:endParaRPr lang="sl-SI" sz="3200" b="1" dirty="0">
              <a:solidFill>
                <a:srgbClr val="0000CC"/>
              </a:solidFill>
              <a:latin typeface="Arial" panose="020B0604020202020204" pitchFamily="34" charset="0"/>
              <a:ea typeface="+mj-ea"/>
              <a:cs typeface="Arial" panose="020B0604020202020204" pitchFamily="34" charset="0"/>
            </a:endParaRPr>
          </a:p>
          <a:p>
            <a:r>
              <a:rPr lang="sl-SI" sz="2400" dirty="0">
                <a:solidFill>
                  <a:srgbClr val="0000CC"/>
                </a:solidFill>
                <a:latin typeface="Arial" panose="020B0604020202020204" pitchFamily="34" charset="0"/>
                <a:ea typeface="+mj-ea"/>
                <a:cs typeface="Arial" panose="020B0604020202020204" pitchFamily="34" charset="0"/>
              </a:rPr>
              <a:t>Sestavljen iz različnih komponent:</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Doživljanje otrokovih čustev </a:t>
            </a:r>
            <a:r>
              <a:rPr lang="sl-SI" sz="2400" dirty="0">
                <a:solidFill>
                  <a:srgbClr val="0000CC"/>
                </a:solidFill>
                <a:latin typeface="Arial" panose="020B0604020202020204" pitchFamily="34" charset="0"/>
                <a:ea typeface="+mj-ea"/>
                <a:cs typeface="Arial" panose="020B0604020202020204" pitchFamily="34" charset="0"/>
              </a:rPr>
              <a:t>kot priložnost za učenje in vzpostavitev intimnega odnosa.</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Potrjevanje otrokovih čustev </a:t>
            </a:r>
            <a:r>
              <a:rPr lang="sl-SI" sz="2400" dirty="0">
                <a:solidFill>
                  <a:srgbClr val="0000CC"/>
                </a:solidFill>
                <a:latin typeface="Arial" panose="020B0604020202020204" pitchFamily="34" charset="0"/>
                <a:ea typeface="+mj-ea"/>
                <a:cs typeface="Arial" panose="020B0604020202020204" pitchFamily="34" charset="0"/>
              </a:rPr>
              <a:t>in pomoč otroku pri </a:t>
            </a:r>
            <a:r>
              <a:rPr lang="sl-SI" sz="2400" dirty="0" err="1">
                <a:solidFill>
                  <a:srgbClr val="0000CC"/>
                </a:solidFill>
                <a:latin typeface="Arial" panose="020B0604020202020204" pitchFamily="34" charset="0"/>
                <a:ea typeface="+mj-ea"/>
                <a:cs typeface="Arial" panose="020B0604020202020204" pitchFamily="34" charset="0"/>
              </a:rPr>
              <a:t>verbaliziranju</a:t>
            </a:r>
            <a:r>
              <a:rPr lang="sl-SI" sz="2400" dirty="0">
                <a:solidFill>
                  <a:srgbClr val="0000CC"/>
                </a:solidFill>
                <a:latin typeface="Arial" panose="020B0604020202020204" pitchFamily="34" charset="0"/>
                <a:ea typeface="+mj-ea"/>
                <a:cs typeface="Arial" panose="020B0604020202020204" pitchFamily="34" charset="0"/>
              </a:rPr>
              <a:t> oziroma izražanju čustev.</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Reševanje problemov z otrokom </a:t>
            </a:r>
            <a:r>
              <a:rPr lang="sl-SI" sz="2400" dirty="0">
                <a:solidFill>
                  <a:srgbClr val="0000CC"/>
                </a:solidFill>
                <a:latin typeface="Arial" panose="020B0604020202020204" pitchFamily="34" charset="0"/>
                <a:ea typeface="+mj-ea"/>
                <a:cs typeface="Arial" panose="020B0604020202020204" pitchFamily="34" charset="0"/>
              </a:rPr>
              <a:t>in iskanje načinov, kako se spopasti s situacijami, ki vzbujajo jezo (vprašamo, kaj je otroka razjezilo), žalost (vprašamo ga, zakaj je žalosten) in strah (vprašamo ga česar ga je strah).</a:t>
            </a:r>
          </a:p>
        </p:txBody>
      </p:sp>
      <p:pic>
        <p:nvPicPr>
          <p:cNvPr id="4" name="Slika 3">
            <a:extLst>
              <a:ext uri="{FF2B5EF4-FFF2-40B4-BE49-F238E27FC236}">
                <a16:creationId xmlns:a16="http://schemas.microsoft.com/office/drawing/2014/main" id="{40D3AB60-175A-8E21-6F6D-CF4F122DD789}"/>
              </a:ext>
            </a:extLst>
          </p:cNvPr>
          <p:cNvPicPr>
            <a:picLocks noChangeAspect="1"/>
          </p:cNvPicPr>
          <p:nvPr/>
        </p:nvPicPr>
        <p:blipFill>
          <a:blip r:embed="rId2"/>
          <a:stretch>
            <a:fillRect/>
          </a:stretch>
        </p:blipFill>
        <p:spPr>
          <a:xfrm>
            <a:off x="9410700" y="649287"/>
            <a:ext cx="2619375" cy="2449513"/>
          </a:xfrm>
          <a:prstGeom prst="rect">
            <a:avLst/>
          </a:prstGeom>
        </p:spPr>
      </p:pic>
    </p:spTree>
    <p:extLst>
      <p:ext uri="{BB962C8B-B14F-4D97-AF65-F5344CB8AC3E}">
        <p14:creationId xmlns:p14="http://schemas.microsoft.com/office/powerpoint/2010/main" val="1031916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D8F28451-0190-C194-D50A-52C219CA70F8}"/>
              </a:ext>
            </a:extLst>
          </p:cNvPr>
          <p:cNvSpPr txBox="1"/>
          <p:nvPr/>
        </p:nvSpPr>
        <p:spPr>
          <a:xfrm>
            <a:off x="1422400" y="1127760"/>
            <a:ext cx="7997825" cy="5139869"/>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Skrbi in strahovi otrok in mladostnikov</a:t>
            </a:r>
          </a:p>
          <a:p>
            <a:endParaRPr lang="sl-SI" sz="3200" b="1"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Skrbi jih pretiran pritisk z vidika </a:t>
            </a:r>
            <a:r>
              <a:rPr lang="sl-SI" sz="2400" dirty="0">
                <a:solidFill>
                  <a:srgbClr val="FF0000"/>
                </a:solidFill>
                <a:latin typeface="Arial" panose="020B0604020202020204" pitchFamily="34" charset="0"/>
                <a:ea typeface="+mj-ea"/>
                <a:cs typeface="Arial" panose="020B0604020202020204" pitchFamily="34" charset="0"/>
              </a:rPr>
              <a:t>pričakovanj s strani staršev in okolice</a:t>
            </a:r>
            <a:r>
              <a:rPr lang="sl-SI" sz="2400" dirty="0">
                <a:solidFill>
                  <a:srgbClr val="0000CC"/>
                </a:solidFill>
                <a:latin typeface="Arial" panose="020B0604020202020204" pitchFamily="34" charset="0"/>
                <a:ea typeface="+mj-ea"/>
                <a:cs typeface="Arial" panose="020B0604020202020204" pitchFamily="34" charset="0"/>
              </a:rPr>
              <a:t>, ki je otrokom naložen že v osnovni šoli.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Mladi ljudje - v zelo napornem razvojnem obdobju in večinoma nezmožni dojeti, kaj se dogaja.</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Te občutke otroci in mladostniki </a:t>
            </a:r>
            <a:r>
              <a:rPr lang="sl-SI" sz="2400" dirty="0">
                <a:solidFill>
                  <a:srgbClr val="FF0000"/>
                </a:solidFill>
                <a:latin typeface="Arial" panose="020B0604020202020204" pitchFamily="34" charset="0"/>
                <a:ea typeface="+mj-ea"/>
                <a:cs typeface="Arial" panose="020B0604020202020204" pitchFamily="34" charset="0"/>
              </a:rPr>
              <a:t>ponotranjijo.</a:t>
            </a:r>
            <a:r>
              <a:rPr lang="sl-SI" sz="2400" dirty="0">
                <a:solidFill>
                  <a:srgbClr val="0000CC"/>
                </a:solidFill>
                <a:latin typeface="Arial" panose="020B0604020202020204" pitchFamily="34" charset="0"/>
                <a:ea typeface="+mj-ea"/>
                <a:cs typeface="Arial" panose="020B0604020202020204" pitchFamily="34" charset="0"/>
              </a:rPr>
              <a:t> Težava nastane, ker se </a:t>
            </a:r>
            <a:r>
              <a:rPr lang="sl-SI" sz="2400" dirty="0">
                <a:solidFill>
                  <a:srgbClr val="FF0000"/>
                </a:solidFill>
                <a:latin typeface="Arial" panose="020B0604020202020204" pitchFamily="34" charset="0"/>
                <a:ea typeface="+mj-ea"/>
                <a:cs typeface="Arial" panose="020B0604020202020204" pitchFamily="34" charset="0"/>
              </a:rPr>
              <a:t>začnejo identificirati </a:t>
            </a:r>
            <a:r>
              <a:rPr lang="sl-SI" sz="2400" dirty="0">
                <a:solidFill>
                  <a:srgbClr val="0000CC"/>
                </a:solidFill>
                <a:latin typeface="Arial" panose="020B0604020202020204" pitchFamily="34" charset="0"/>
                <a:ea typeface="+mj-ea"/>
                <a:cs typeface="Arial" panose="020B0604020202020204" pitchFamily="34" charset="0"/>
              </a:rPr>
              <a:t>izključno po tem, </a:t>
            </a:r>
            <a:r>
              <a:rPr lang="sl-SI" sz="2400" dirty="0">
                <a:solidFill>
                  <a:srgbClr val="FF0000"/>
                </a:solidFill>
                <a:latin typeface="Arial" panose="020B0604020202020204" pitchFamily="34" charset="0"/>
                <a:ea typeface="+mj-ea"/>
                <a:cs typeface="Arial" panose="020B0604020202020204" pitchFamily="34" charset="0"/>
              </a:rPr>
              <a:t>kako uspešni so v šoli oziroma obšolskih dejavnostih</a:t>
            </a:r>
            <a:r>
              <a:rPr lang="sl-SI" sz="2400" dirty="0">
                <a:solidFill>
                  <a:srgbClr val="0000CC"/>
                </a:solidFill>
                <a:latin typeface="Arial" panose="020B0604020202020204" pitchFamily="34" charset="0"/>
                <a:ea typeface="+mj-ea"/>
                <a:cs typeface="Arial" panose="020B0604020202020204" pitchFamily="34" charset="0"/>
              </a:rPr>
              <a:t>.</a:t>
            </a:r>
            <a:br>
              <a:rPr lang="sl-SI" sz="2400" dirty="0"/>
            </a:br>
            <a:br>
              <a:rPr lang="sl-SI" sz="2400" dirty="0"/>
            </a:br>
            <a:endParaRPr lang="sl-SI" sz="2400" b="1" i="1" dirty="0">
              <a:solidFill>
                <a:srgbClr val="0000CC"/>
              </a:solidFill>
              <a:latin typeface="Arial" panose="020B0604020202020204" pitchFamily="34" charset="0"/>
              <a:ea typeface="+mj-ea"/>
              <a:cs typeface="Arial" panose="020B0604020202020204" pitchFamily="34" charset="0"/>
            </a:endParaRPr>
          </a:p>
        </p:txBody>
      </p:sp>
      <p:pic>
        <p:nvPicPr>
          <p:cNvPr id="2" name="Slika 1">
            <a:extLst>
              <a:ext uri="{FF2B5EF4-FFF2-40B4-BE49-F238E27FC236}">
                <a16:creationId xmlns:a16="http://schemas.microsoft.com/office/drawing/2014/main" id="{936BE12E-C3AE-B800-4108-51E6D376837D}"/>
              </a:ext>
            </a:extLst>
          </p:cNvPr>
          <p:cNvPicPr>
            <a:picLocks noChangeAspect="1"/>
          </p:cNvPicPr>
          <p:nvPr/>
        </p:nvPicPr>
        <p:blipFill>
          <a:blip r:embed="rId2"/>
          <a:stretch>
            <a:fillRect/>
          </a:stretch>
        </p:blipFill>
        <p:spPr>
          <a:xfrm>
            <a:off x="9190355" y="1200874"/>
            <a:ext cx="2857500" cy="2496820"/>
          </a:xfrm>
          <a:prstGeom prst="rect">
            <a:avLst/>
          </a:prstGeom>
        </p:spPr>
      </p:pic>
    </p:spTree>
    <p:extLst>
      <p:ext uri="{BB962C8B-B14F-4D97-AF65-F5344CB8AC3E}">
        <p14:creationId xmlns:p14="http://schemas.microsoft.com/office/powerpoint/2010/main" val="59686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D8F28451-0190-C194-D50A-52C219CA70F8}"/>
              </a:ext>
            </a:extLst>
          </p:cNvPr>
          <p:cNvSpPr txBox="1"/>
          <p:nvPr/>
        </p:nvSpPr>
        <p:spPr>
          <a:xfrm>
            <a:off x="1981200" y="733425"/>
            <a:ext cx="8753474" cy="4770537"/>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Skrbi in strahovi otrok in mladostnikov</a:t>
            </a:r>
          </a:p>
          <a:p>
            <a:endParaRPr lang="sl-SI" sz="3200" b="1"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Zaskrbljujoče je, da se otroci prekmalu srečajo z </a:t>
            </a:r>
            <a:r>
              <a:rPr lang="sl-SI" sz="2400" b="1" dirty="0">
                <a:solidFill>
                  <a:srgbClr val="FF0000"/>
                </a:solidFill>
                <a:latin typeface="Arial" panose="020B0604020202020204" pitchFamily="34" charset="0"/>
                <a:ea typeface="+mj-ea"/>
                <a:cs typeface="Arial" panose="020B0604020202020204" pitchFamily="34" charset="0"/>
              </a:rPr>
              <a:t>eksistencialnim strahom.</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Otroci so že ob koncu osnovne šole prestrašeni, če imajo denimo </a:t>
            </a:r>
            <a:r>
              <a:rPr lang="sl-SI" sz="2400" dirty="0">
                <a:solidFill>
                  <a:srgbClr val="FF0000"/>
                </a:solidFill>
                <a:latin typeface="Arial" panose="020B0604020202020204" pitchFamily="34" charset="0"/>
                <a:ea typeface="+mj-ea"/>
                <a:cs typeface="Arial" panose="020B0604020202020204" pitchFamily="34" charset="0"/>
              </a:rPr>
              <a:t>en predmet zaključen s štiri.</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Izračunajo si točke in ugotovijo, da ne bodo prišli na želeno gimnazijo. Zaradi tega morda kasneje ne bodo mogli študirati medicine.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V 7. razredu </a:t>
            </a:r>
            <a:r>
              <a:rPr lang="sl-SI" sz="2400" dirty="0">
                <a:solidFill>
                  <a:srgbClr val="FF0000"/>
                </a:solidFill>
                <a:latin typeface="Arial" panose="020B0604020202020204" pitchFamily="34" charset="0"/>
                <a:ea typeface="+mj-ea"/>
                <a:cs typeface="Arial" panose="020B0604020202020204" pitchFamily="34" charset="0"/>
              </a:rPr>
              <a:t>izračunajo, da je njihovo življenje končano. </a:t>
            </a:r>
            <a:r>
              <a:rPr lang="sl-SI" sz="2400" dirty="0">
                <a:solidFill>
                  <a:srgbClr val="0000CC"/>
                </a:solidFill>
                <a:latin typeface="Arial" panose="020B0604020202020204" pitchFamily="34" charset="0"/>
                <a:ea typeface="+mj-ea"/>
                <a:cs typeface="Arial" panose="020B0604020202020204" pitchFamily="34" charset="0"/>
              </a:rPr>
              <a:t>Pride do t. i. </a:t>
            </a:r>
            <a:r>
              <a:rPr lang="sl-SI" sz="2400" dirty="0">
                <a:solidFill>
                  <a:srgbClr val="FF0000"/>
                </a:solidFill>
                <a:latin typeface="Arial" panose="020B0604020202020204" pitchFamily="34" charset="0"/>
                <a:ea typeface="+mj-ea"/>
                <a:cs typeface="Arial" panose="020B0604020202020204" pitchFamily="34" charset="0"/>
              </a:rPr>
              <a:t>domino efekta</a:t>
            </a:r>
            <a:r>
              <a:rPr lang="sl-SI" sz="2400" dirty="0">
                <a:solidFill>
                  <a:srgbClr val="0000CC"/>
                </a:solidFill>
                <a:latin typeface="Arial" panose="020B0604020202020204" pitchFamily="34" charset="0"/>
                <a:ea typeface="+mj-ea"/>
                <a:cs typeface="Arial" panose="020B0604020202020204" pitchFamily="34" charset="0"/>
              </a:rPr>
              <a:t>, ki ga lahko povzroči zgolj ena slabo odpisana kontrolna naloga.</a:t>
            </a:r>
            <a:endParaRPr lang="sl-SI" sz="2400" b="1" dirty="0">
              <a:solidFill>
                <a:srgbClr val="0000CC"/>
              </a:solidFill>
              <a:latin typeface="Arial" panose="020B0604020202020204" pitchFamily="34" charset="0"/>
              <a:ea typeface="+mj-ea"/>
              <a:cs typeface="Arial" panose="020B0604020202020204" pitchFamily="34" charset="0"/>
            </a:endParaRPr>
          </a:p>
        </p:txBody>
      </p:sp>
      <p:pic>
        <p:nvPicPr>
          <p:cNvPr id="2" name="Slika 1">
            <a:extLst>
              <a:ext uri="{FF2B5EF4-FFF2-40B4-BE49-F238E27FC236}">
                <a16:creationId xmlns:a16="http://schemas.microsoft.com/office/drawing/2014/main" id="{23D9B82E-0A66-8D75-7A53-048038BC198B}"/>
              </a:ext>
            </a:extLst>
          </p:cNvPr>
          <p:cNvPicPr>
            <a:picLocks noChangeAspect="1"/>
          </p:cNvPicPr>
          <p:nvPr/>
        </p:nvPicPr>
        <p:blipFill>
          <a:blip r:embed="rId2"/>
          <a:stretch>
            <a:fillRect/>
          </a:stretch>
        </p:blipFill>
        <p:spPr>
          <a:xfrm>
            <a:off x="9641840" y="264160"/>
            <a:ext cx="2426334" cy="2174240"/>
          </a:xfrm>
          <a:prstGeom prst="rect">
            <a:avLst/>
          </a:prstGeom>
        </p:spPr>
      </p:pic>
    </p:spTree>
    <p:extLst>
      <p:ext uri="{BB962C8B-B14F-4D97-AF65-F5344CB8AC3E}">
        <p14:creationId xmlns:p14="http://schemas.microsoft.com/office/powerpoint/2010/main" val="1992711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05201C45-F108-C890-2D61-C51C7CC32CF8}"/>
              </a:ext>
            </a:extLst>
          </p:cNvPr>
          <p:cNvSpPr txBox="1"/>
          <p:nvPr/>
        </p:nvSpPr>
        <p:spPr>
          <a:xfrm>
            <a:off x="2540001" y="1137920"/>
            <a:ext cx="8289924" cy="4647426"/>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Identifikacija</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Značilno za moralno oblikovanje), je, da si otrok pridobiva znanja, poglede, čustva, način govora, oblike vedenja in moralna vrednotenja druge osebe tako močno, da te </a:t>
            </a:r>
            <a:r>
              <a:rPr lang="sl-SI" sz="2400" dirty="0">
                <a:solidFill>
                  <a:srgbClr val="FF0000"/>
                </a:solidFill>
                <a:latin typeface="Arial" panose="020B0604020202020204" pitchFamily="34" charset="0"/>
                <a:ea typeface="+mj-ea"/>
                <a:cs typeface="Arial" panose="020B0604020202020204" pitchFamily="34" charset="0"/>
              </a:rPr>
              <a:t>postanejo del njegove osebnosti.</a:t>
            </a:r>
          </a:p>
          <a:p>
            <a:pPr marL="342900" indent="-342900">
              <a:buFont typeface="Arial" panose="020B0604020202020204" pitchFamily="34" charset="0"/>
              <a:buChar char="•"/>
            </a:pPr>
            <a:r>
              <a:rPr lang="sl-SI" sz="2400" b="1" dirty="0">
                <a:solidFill>
                  <a:srgbClr val="FF0000"/>
                </a:solidFill>
                <a:latin typeface="Arial" panose="020B0604020202020204" pitchFamily="34" charset="0"/>
                <a:ea typeface="+mj-ea"/>
                <a:cs typeface="Arial" panose="020B0604020202020204" pitchFamily="34" charset="0"/>
              </a:rPr>
              <a:t>Prvo v družinskem okolju </a:t>
            </a:r>
            <a:r>
              <a:rPr lang="sl-SI" sz="2400" dirty="0">
                <a:solidFill>
                  <a:srgbClr val="0000CC"/>
                </a:solidFill>
                <a:latin typeface="Arial" panose="020B0604020202020204" pitchFamily="34" charset="0"/>
                <a:ea typeface="+mj-ea"/>
                <a:cs typeface="Arial" panose="020B0604020202020204" pitchFamily="34" charset="0"/>
              </a:rPr>
              <a:t>(razvojna identifikacija, ko  otrok pridobiva miselne koncepte, vzorce obnašanja, stališča, posredovalci so družinski člani.).</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Identifikacija poteka tudi v</a:t>
            </a:r>
            <a:r>
              <a:rPr lang="sl-SI" sz="2400" dirty="0">
                <a:solidFill>
                  <a:srgbClr val="FF0000"/>
                </a:solidFill>
                <a:latin typeface="Arial" panose="020B0604020202020204" pitchFamily="34" charset="0"/>
                <a:ea typeface="+mj-ea"/>
                <a:cs typeface="Arial" panose="020B0604020202020204" pitchFamily="34" charset="0"/>
              </a:rPr>
              <a:t> </a:t>
            </a:r>
            <a:r>
              <a:rPr lang="sl-SI" sz="2400" b="1" dirty="0">
                <a:solidFill>
                  <a:srgbClr val="FF0000"/>
                </a:solidFill>
                <a:latin typeface="Arial" panose="020B0604020202020204" pitchFamily="34" charset="0"/>
                <a:ea typeface="+mj-ea"/>
                <a:cs typeface="Arial" panose="020B0604020202020204" pitchFamily="34" charset="0"/>
              </a:rPr>
              <a:t>sekundarni socializaciji (socialno okolje)</a:t>
            </a:r>
            <a:r>
              <a:rPr lang="sl-SI" sz="2400" dirty="0">
                <a:solidFill>
                  <a:srgbClr val="FF0000"/>
                </a:solidFill>
                <a:latin typeface="Arial" panose="020B0604020202020204" pitchFamily="34" charset="0"/>
                <a:ea typeface="+mj-ea"/>
                <a:cs typeface="Arial" panose="020B0604020202020204" pitchFamily="34" charset="0"/>
              </a:rPr>
              <a:t>, </a:t>
            </a:r>
            <a:r>
              <a:rPr lang="sl-SI" sz="2400" dirty="0">
                <a:solidFill>
                  <a:srgbClr val="0000CC"/>
                </a:solidFill>
                <a:latin typeface="Arial" panose="020B0604020202020204" pitchFamily="34" charset="0"/>
                <a:ea typeface="+mj-ea"/>
                <a:cs typeface="Arial" panose="020B0604020202020204" pitchFamily="34" charset="0"/>
              </a:rPr>
              <a:t>kjer si otrok ob stalnem odnosu </a:t>
            </a:r>
            <a:r>
              <a:rPr lang="sl-SI" sz="2400" dirty="0">
                <a:solidFill>
                  <a:srgbClr val="FF0000"/>
                </a:solidFill>
                <a:latin typeface="Arial" panose="020B0604020202020204" pitchFamily="34" charset="0"/>
                <a:ea typeface="+mj-ea"/>
                <a:cs typeface="Arial" panose="020B0604020202020204" pitchFamily="34" charset="0"/>
              </a:rPr>
              <a:t>do vzora (sovrstniki, vzgojiteljica, vzorniki</a:t>
            </a:r>
            <a:r>
              <a:rPr lang="sl-SI" sz="2400" dirty="0">
                <a:solidFill>
                  <a:srgbClr val="0000CC"/>
                </a:solidFill>
                <a:latin typeface="Arial" panose="020B0604020202020204" pitchFamily="34" charset="0"/>
                <a:ea typeface="+mj-ea"/>
                <a:cs typeface="Arial" panose="020B0604020202020204" pitchFamily="34" charset="0"/>
              </a:rPr>
              <a:t>) ravno tako razvija neštete lastnosti osebnosti.</a:t>
            </a:r>
          </a:p>
        </p:txBody>
      </p:sp>
      <p:pic>
        <p:nvPicPr>
          <p:cNvPr id="4" name="Slika 3">
            <a:extLst>
              <a:ext uri="{FF2B5EF4-FFF2-40B4-BE49-F238E27FC236}">
                <a16:creationId xmlns:a16="http://schemas.microsoft.com/office/drawing/2014/main" id="{6739AC86-6A6F-0263-CCDD-674CF4DAF840}"/>
              </a:ext>
            </a:extLst>
          </p:cNvPr>
          <p:cNvPicPr>
            <a:picLocks noChangeAspect="1"/>
          </p:cNvPicPr>
          <p:nvPr/>
        </p:nvPicPr>
        <p:blipFill>
          <a:blip r:embed="rId2"/>
          <a:stretch>
            <a:fillRect/>
          </a:stretch>
        </p:blipFill>
        <p:spPr>
          <a:xfrm>
            <a:off x="9520236" y="108903"/>
            <a:ext cx="2619375" cy="1547178"/>
          </a:xfrm>
          <a:prstGeom prst="rect">
            <a:avLst/>
          </a:prstGeom>
        </p:spPr>
      </p:pic>
    </p:spTree>
    <p:extLst>
      <p:ext uri="{BB962C8B-B14F-4D97-AF65-F5344CB8AC3E}">
        <p14:creationId xmlns:p14="http://schemas.microsoft.com/office/powerpoint/2010/main" val="1667250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D145B1BF-9579-5CA2-05F4-7F5FA7B75539}"/>
              </a:ext>
            </a:extLst>
          </p:cNvPr>
          <p:cNvSpPr txBox="1"/>
          <p:nvPr/>
        </p:nvSpPr>
        <p:spPr>
          <a:xfrm>
            <a:off x="1790700" y="1361539"/>
            <a:ext cx="7353299" cy="4031873"/>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Znani sta dve vrsti identifikacije:</a:t>
            </a:r>
          </a:p>
          <a:p>
            <a:endParaRPr lang="sl-SI" sz="3200" b="1"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b="1" dirty="0">
                <a:solidFill>
                  <a:srgbClr val="FF0000"/>
                </a:solidFill>
                <a:latin typeface="Arial" panose="020B0604020202020204" pitchFamily="34" charset="0"/>
                <a:ea typeface="+mj-ea"/>
                <a:cs typeface="Arial" panose="020B0604020202020204" pitchFamily="34" charset="0"/>
              </a:rPr>
              <a:t>Projektivna: </a:t>
            </a:r>
            <a:r>
              <a:rPr lang="sl-SI" sz="2400" dirty="0">
                <a:solidFill>
                  <a:srgbClr val="0000CC"/>
                </a:solidFill>
                <a:latin typeface="Arial" panose="020B0604020202020204" pitchFamily="34" charset="0"/>
                <a:ea typeface="+mj-ea"/>
                <a:cs typeface="Arial" panose="020B0604020202020204" pitchFamily="34" charset="0"/>
              </a:rPr>
              <a:t>Oseba projicira sebe v drugo osebo.</a:t>
            </a:r>
          </a:p>
          <a:p>
            <a:pPr marL="342900" indent="-342900">
              <a:buFont typeface="Arial" panose="020B0604020202020204" pitchFamily="34" charset="0"/>
              <a:buChar char="•"/>
            </a:pPr>
            <a:r>
              <a:rPr lang="sl-SI" sz="2400" b="1" dirty="0" err="1">
                <a:solidFill>
                  <a:srgbClr val="FF0000"/>
                </a:solidFill>
                <a:latin typeface="Arial" panose="020B0604020202020204" pitchFamily="34" charset="0"/>
                <a:ea typeface="+mj-ea"/>
                <a:cs typeface="Arial" panose="020B0604020202020204" pitchFamily="34" charset="0"/>
              </a:rPr>
              <a:t>Introjektivna</a:t>
            </a:r>
            <a:r>
              <a:rPr lang="sl-SI" sz="2400" b="1" dirty="0">
                <a:solidFill>
                  <a:srgbClr val="FF0000"/>
                </a:solidFill>
                <a:latin typeface="Arial" panose="020B0604020202020204" pitchFamily="34" charset="0"/>
                <a:ea typeface="+mj-ea"/>
                <a:cs typeface="Arial" panose="020B0604020202020204" pitchFamily="34" charset="0"/>
              </a:rPr>
              <a:t>:</a:t>
            </a:r>
            <a:r>
              <a:rPr lang="sl-SI" sz="2400" dirty="0">
                <a:solidFill>
                  <a:srgbClr val="0000CC"/>
                </a:solidFill>
                <a:latin typeface="Arial" panose="020B0604020202020204" pitchFamily="34" charset="0"/>
                <a:ea typeface="+mj-ea"/>
                <a:cs typeface="Arial" panose="020B0604020202020204" pitchFamily="34" charset="0"/>
              </a:rPr>
              <a:t> Oseba sprejema lastno osebnost, moralne, socialne in kulturne vrednosti ljubljenih oseb tako intenzivno, da postanejo del njegove osebnosti (Življenjski slog pomemben </a:t>
            </a:r>
            <a:r>
              <a:rPr lang="sl-SI" sz="2400" dirty="0">
                <a:solidFill>
                  <a:srgbClr val="FF0000"/>
                </a:solidFill>
                <a:latin typeface="Arial" panose="020B0604020202020204" pitchFamily="34" charset="0"/>
                <a:ea typeface="+mj-ea"/>
                <a:cs typeface="Arial" panose="020B0604020202020204" pitchFamily="34" charset="0"/>
              </a:rPr>
              <a:t>(pozitiven) </a:t>
            </a:r>
            <a:r>
              <a:rPr lang="sl-SI" sz="2400" dirty="0">
                <a:solidFill>
                  <a:srgbClr val="0000CC"/>
                </a:solidFill>
                <a:latin typeface="Arial" panose="020B0604020202020204" pitchFamily="34" charset="0"/>
                <a:ea typeface="+mj-ea"/>
                <a:cs typeface="Arial" panose="020B0604020202020204" pitchFamily="34" charset="0"/>
              </a:rPr>
              <a:t>– prenos informacij v vesolju s pomočjo fotonov </a:t>
            </a:r>
            <a:r>
              <a:rPr lang="sl-SI" sz="2400" dirty="0">
                <a:solidFill>
                  <a:srgbClr val="FF0000"/>
                </a:solidFill>
                <a:latin typeface="Arial" panose="020B0604020202020204" pitchFamily="34" charset="0"/>
                <a:ea typeface="+mj-ea"/>
                <a:cs typeface="Arial" panose="020B0604020202020204" pitchFamily="34" charset="0"/>
              </a:rPr>
              <a:t>(kakšni smo, tako energijo oddajamo) </a:t>
            </a:r>
            <a:r>
              <a:rPr lang="sl-SI" sz="2400" dirty="0">
                <a:solidFill>
                  <a:srgbClr val="0000CC"/>
                </a:solidFill>
                <a:latin typeface="Arial" panose="020B0604020202020204" pitchFamily="34" charset="0"/>
                <a:ea typeface="+mj-ea"/>
                <a:cs typeface="Arial" panose="020B0604020202020204" pitchFamily="34" charset="0"/>
              </a:rPr>
              <a:t>– </a:t>
            </a:r>
            <a:r>
              <a:rPr lang="sl-SI" sz="2400" dirty="0">
                <a:solidFill>
                  <a:srgbClr val="FF0000"/>
                </a:solidFill>
                <a:latin typeface="Arial" panose="020B0604020202020204" pitchFamily="34" charset="0"/>
                <a:ea typeface="+mj-ea"/>
                <a:cs typeface="Arial" panose="020B0604020202020204" pitchFamily="34" charset="0"/>
              </a:rPr>
              <a:t>informacijska medicina</a:t>
            </a:r>
            <a:r>
              <a:rPr lang="sl-SI" sz="2400" dirty="0">
                <a:solidFill>
                  <a:srgbClr val="0000CC"/>
                </a:solidFill>
                <a:latin typeface="Arial" panose="020B0604020202020204" pitchFamily="34" charset="0"/>
                <a:ea typeface="+mj-ea"/>
                <a:cs typeface="Arial" panose="020B0604020202020204" pitchFamily="34" charset="0"/>
              </a:rPr>
              <a:t>)</a:t>
            </a:r>
          </a:p>
        </p:txBody>
      </p:sp>
      <p:pic>
        <p:nvPicPr>
          <p:cNvPr id="4" name="Slika 3">
            <a:extLst>
              <a:ext uri="{FF2B5EF4-FFF2-40B4-BE49-F238E27FC236}">
                <a16:creationId xmlns:a16="http://schemas.microsoft.com/office/drawing/2014/main" id="{23645489-8248-ACE9-A2DB-21AAC6E93BA0}"/>
              </a:ext>
            </a:extLst>
          </p:cNvPr>
          <p:cNvPicPr>
            <a:picLocks noChangeAspect="1"/>
          </p:cNvPicPr>
          <p:nvPr/>
        </p:nvPicPr>
        <p:blipFill>
          <a:blip r:embed="rId2"/>
          <a:stretch>
            <a:fillRect/>
          </a:stretch>
        </p:blipFill>
        <p:spPr>
          <a:xfrm>
            <a:off x="8953500" y="1021080"/>
            <a:ext cx="2658745" cy="2903220"/>
          </a:xfrm>
          <a:prstGeom prst="rect">
            <a:avLst/>
          </a:prstGeom>
        </p:spPr>
      </p:pic>
    </p:spTree>
    <p:extLst>
      <p:ext uri="{BB962C8B-B14F-4D97-AF65-F5344CB8AC3E}">
        <p14:creationId xmlns:p14="http://schemas.microsoft.com/office/powerpoint/2010/main" val="236801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D9B7AF56-5544-81D5-F197-DABC21977D4E}"/>
              </a:ext>
            </a:extLst>
          </p:cNvPr>
          <p:cNvSpPr txBox="1"/>
          <p:nvPr/>
        </p:nvSpPr>
        <p:spPr>
          <a:xfrm>
            <a:off x="2190750" y="781050"/>
            <a:ext cx="8801100" cy="5755422"/>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Agresivnost pri otrocih</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Otrok je lahko že nevrobiološko nagnjen k nasilju (rodijo se z motnjo ADHD (</a:t>
            </a:r>
            <a:r>
              <a:rPr lang="sl-SI" sz="2400" dirty="0" err="1">
                <a:solidFill>
                  <a:srgbClr val="0000CC"/>
                </a:solidFill>
                <a:latin typeface="Arial" panose="020B0604020202020204" pitchFamily="34" charset="0"/>
                <a:ea typeface="+mj-ea"/>
                <a:cs typeface="Arial" panose="020B0604020202020204" pitchFamily="34" charset="0"/>
              </a:rPr>
              <a:t>hiperkinetični</a:t>
            </a:r>
            <a:r>
              <a:rPr lang="sl-SI" sz="2400" dirty="0">
                <a:solidFill>
                  <a:srgbClr val="0000CC"/>
                </a:solidFill>
                <a:latin typeface="Arial" panose="020B0604020202020204" pitchFamily="34" charset="0"/>
                <a:ea typeface="+mj-ea"/>
                <a:cs typeface="Arial" panose="020B0604020202020204" pitchFamily="34" charset="0"/>
              </a:rPr>
              <a:t> sindrom). </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Težave s kontroliranjem impulzov</a:t>
            </a:r>
            <a:r>
              <a:rPr lang="sl-SI" sz="2400" dirty="0">
                <a:solidFill>
                  <a:srgbClr val="0000CC"/>
                </a:solidFill>
                <a:latin typeface="Arial" panose="020B0604020202020204" pitchFamily="34" charset="0"/>
                <a:ea typeface="+mj-ea"/>
                <a:cs typeface="Arial" panose="020B0604020202020204" pitchFamily="34" charset="0"/>
              </a:rPr>
              <a:t>, posledično lahko hitreje reagirajo ter nekoga udarijo.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Velik vpliv ima tudi </a:t>
            </a:r>
            <a:r>
              <a:rPr lang="sl-SI" sz="2400" dirty="0">
                <a:solidFill>
                  <a:srgbClr val="FF0000"/>
                </a:solidFill>
                <a:latin typeface="Arial" panose="020B0604020202020204" pitchFamily="34" charset="0"/>
                <a:ea typeface="+mj-ea"/>
                <a:cs typeface="Arial" panose="020B0604020202020204" pitchFamily="34" charset="0"/>
              </a:rPr>
              <a:t>nespodbudno okolje</a:t>
            </a:r>
            <a:r>
              <a:rPr lang="sl-SI" sz="2400" dirty="0">
                <a:solidFill>
                  <a:srgbClr val="0000CC"/>
                </a:solidFill>
                <a:latin typeface="Arial" panose="020B0604020202020204" pitchFamily="34" charset="0"/>
                <a:ea typeface="+mj-ea"/>
                <a:cs typeface="Arial" panose="020B0604020202020204" pitchFamily="34" charset="0"/>
              </a:rPr>
              <a:t>, kjer je nasilje del otrokovega vsakdana.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Razlog je lahko tudi </a:t>
            </a:r>
            <a:r>
              <a:rPr lang="sl-SI" sz="2400" dirty="0">
                <a:solidFill>
                  <a:srgbClr val="FF0000"/>
                </a:solidFill>
                <a:latin typeface="Arial" panose="020B0604020202020204" pitchFamily="34" charset="0"/>
                <a:ea typeface="+mj-ea"/>
                <a:cs typeface="Arial" panose="020B0604020202020204" pitchFamily="34" charset="0"/>
              </a:rPr>
              <a:t>pretirana oz. neprimerna skrb staršev</a:t>
            </a:r>
            <a:r>
              <a:rPr lang="sl-SI" sz="2400" dirty="0">
                <a:solidFill>
                  <a:srgbClr val="0000CC"/>
                </a:solidFill>
                <a:latin typeface="Arial" panose="020B0604020202020204" pitchFamily="34" charset="0"/>
                <a:ea typeface="+mj-ea"/>
                <a:cs typeface="Arial" panose="020B0604020202020204" pitchFamily="34" charset="0"/>
              </a:rPr>
              <a:t>, ki se prav tako odrazi v nasilnem vedenju.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Otrok je lahko pretirano negovan (</a:t>
            </a:r>
            <a:r>
              <a:rPr lang="sl-SI" sz="2400" dirty="0">
                <a:solidFill>
                  <a:srgbClr val="FF0000"/>
                </a:solidFill>
                <a:latin typeface="Arial" panose="020B0604020202020204" pitchFamily="34" charset="0"/>
                <a:ea typeface="+mj-ea"/>
                <a:cs typeface="Arial" panose="020B0604020202020204" pitchFamily="34" charset="0"/>
              </a:rPr>
              <a:t>zavijanje v vato</a:t>
            </a:r>
            <a:r>
              <a:rPr lang="sl-SI" sz="2400" dirty="0">
                <a:solidFill>
                  <a:srgbClr val="0000CC"/>
                </a:solidFill>
                <a:latin typeface="Arial" panose="020B0604020202020204" pitchFamily="34" charset="0"/>
                <a:ea typeface="+mj-ea"/>
                <a:cs typeface="Arial" panose="020B0604020202020204" pitchFamily="34" charset="0"/>
              </a:rPr>
              <a:t>) in ima na razpolago vse možne materialne dobrine.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Po drugi strani se </a:t>
            </a:r>
            <a:r>
              <a:rPr lang="sl-SI" sz="2400" dirty="0">
                <a:solidFill>
                  <a:srgbClr val="FF0000"/>
                </a:solidFill>
                <a:latin typeface="Arial" panose="020B0604020202020204" pitchFamily="34" charset="0"/>
                <a:ea typeface="+mj-ea"/>
                <a:cs typeface="Arial" panose="020B0604020202020204" pitchFamily="34" charset="0"/>
              </a:rPr>
              <a:t>od njega zahteva le najboljše</a:t>
            </a:r>
            <a:r>
              <a:rPr lang="sl-SI" sz="2400" dirty="0">
                <a:solidFill>
                  <a:srgbClr val="0000CC"/>
                </a:solidFill>
                <a:latin typeface="Arial" panose="020B0604020202020204" pitchFamily="34" charset="0"/>
                <a:ea typeface="+mj-ea"/>
                <a:cs typeface="Arial" panose="020B0604020202020204" pitchFamily="34" charset="0"/>
              </a:rPr>
              <a:t>. Ko dobi slabo oceno, lahko postane nasilen.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Naša naloga je, da </a:t>
            </a:r>
            <a:r>
              <a:rPr lang="sl-SI" sz="2400" dirty="0">
                <a:solidFill>
                  <a:srgbClr val="FF0000"/>
                </a:solidFill>
                <a:latin typeface="Arial" panose="020B0604020202020204" pitchFamily="34" charset="0"/>
                <a:ea typeface="+mj-ea"/>
                <a:cs typeface="Arial" panose="020B0604020202020204" pitchFamily="34" charset="0"/>
              </a:rPr>
              <a:t>vzroke strokovno opredelimo in </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poiščemo strokovno pomoč.</a:t>
            </a:r>
            <a:endParaRPr lang="sl-SI" sz="2400" b="1" i="1" dirty="0">
              <a:solidFill>
                <a:srgbClr val="0000CC"/>
              </a:solidFill>
              <a:latin typeface="Arial" panose="020B0604020202020204" pitchFamily="34" charset="0"/>
              <a:ea typeface="+mj-ea"/>
              <a:cs typeface="Arial" panose="020B0604020202020204" pitchFamily="34" charset="0"/>
            </a:endParaRPr>
          </a:p>
        </p:txBody>
      </p:sp>
      <p:pic>
        <p:nvPicPr>
          <p:cNvPr id="2" name="Slika 1">
            <a:extLst>
              <a:ext uri="{FF2B5EF4-FFF2-40B4-BE49-F238E27FC236}">
                <a16:creationId xmlns:a16="http://schemas.microsoft.com/office/drawing/2014/main" id="{B6709D12-BCF6-C29B-CD22-C6DF05055E4D}"/>
              </a:ext>
            </a:extLst>
          </p:cNvPr>
          <p:cNvPicPr>
            <a:picLocks noChangeAspect="1"/>
          </p:cNvPicPr>
          <p:nvPr/>
        </p:nvPicPr>
        <p:blipFill>
          <a:blip r:embed="rId2"/>
          <a:stretch>
            <a:fillRect/>
          </a:stretch>
        </p:blipFill>
        <p:spPr>
          <a:xfrm>
            <a:off x="9926319" y="55880"/>
            <a:ext cx="1983105" cy="1285240"/>
          </a:xfrm>
          <a:prstGeom prst="rect">
            <a:avLst/>
          </a:prstGeom>
        </p:spPr>
      </p:pic>
    </p:spTree>
    <p:extLst>
      <p:ext uri="{BB962C8B-B14F-4D97-AF65-F5344CB8AC3E}">
        <p14:creationId xmlns:p14="http://schemas.microsoft.com/office/powerpoint/2010/main" val="1805092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D9B7AF56-5544-81D5-F197-DABC21977D4E}"/>
              </a:ext>
            </a:extLst>
          </p:cNvPr>
          <p:cNvSpPr txBox="1"/>
          <p:nvPr/>
        </p:nvSpPr>
        <p:spPr>
          <a:xfrm>
            <a:off x="2611120" y="193040"/>
            <a:ext cx="8380730" cy="5560000"/>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Za uspešno identifikacijo je pomembno troje: </a:t>
            </a:r>
          </a:p>
          <a:p>
            <a:pPr marL="457200" indent="-457200">
              <a:buAutoNum type="arabicPeriod"/>
            </a:pPr>
            <a:r>
              <a:rPr lang="sl-SI" sz="2400" dirty="0">
                <a:solidFill>
                  <a:srgbClr val="FF0000"/>
                </a:solidFill>
                <a:latin typeface="Arial" panose="020B0604020202020204" pitchFamily="34" charset="0"/>
                <a:ea typeface="+mj-ea"/>
                <a:cs typeface="Arial" panose="020B0604020202020204" pitchFamily="34" charset="0"/>
              </a:rPr>
              <a:t>skupno življenje, </a:t>
            </a:r>
          </a:p>
          <a:p>
            <a:pPr marL="457200" indent="-457200">
              <a:buAutoNum type="arabicPeriod"/>
            </a:pPr>
            <a:r>
              <a:rPr lang="sl-SI" sz="2400" dirty="0">
                <a:solidFill>
                  <a:srgbClr val="FF0000"/>
                </a:solidFill>
                <a:latin typeface="Arial" panose="020B0604020202020204" pitchFamily="34" charset="0"/>
                <a:ea typeface="+mj-ea"/>
                <a:cs typeface="Arial" panose="020B0604020202020204" pitchFamily="34" charset="0"/>
              </a:rPr>
              <a:t>čustvena navezanost.</a:t>
            </a:r>
          </a:p>
          <a:p>
            <a:pPr marL="457200" indent="-457200">
              <a:buAutoNum type="arabicPeriod"/>
            </a:pPr>
            <a:r>
              <a:rPr lang="sl-SI" sz="2400" dirty="0">
                <a:solidFill>
                  <a:srgbClr val="FF0000"/>
                </a:solidFill>
                <a:latin typeface="Arial" panose="020B0604020202020204" pitchFamily="34" charset="0"/>
                <a:ea typeface="+mj-ea"/>
                <a:cs typeface="Arial" panose="020B0604020202020204" pitchFamily="34" charset="0"/>
              </a:rPr>
              <a:t>stalen, ustrezen odnos do vzora. </a:t>
            </a:r>
          </a:p>
          <a:p>
            <a:endParaRPr lang="sl-SI" sz="2400"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Za razvoj močne in samostojne osebnosti je pomembna </a:t>
            </a:r>
            <a:r>
              <a:rPr lang="sl-SI" sz="2400" dirty="0">
                <a:solidFill>
                  <a:srgbClr val="FF0000"/>
                </a:solidFill>
                <a:latin typeface="Arial" panose="020B0604020202020204" pitchFamily="34" charset="0"/>
                <a:ea typeface="+mj-ea"/>
                <a:cs typeface="Arial" panose="020B0604020202020204" pitchFamily="34" charset="0"/>
              </a:rPr>
              <a:t>stopnja otrokove in mladostnikove identifikacije ter število vzorov.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Zelo ugodno za moralno oblikovanje in socializacijo otrok je, </a:t>
            </a:r>
            <a:r>
              <a:rPr lang="sl-SI" sz="2400" dirty="0">
                <a:solidFill>
                  <a:srgbClr val="FF0000"/>
                </a:solidFill>
                <a:latin typeface="Arial" panose="020B0604020202020204" pitchFamily="34" charset="0"/>
                <a:ea typeface="+mj-ea"/>
                <a:cs typeface="Arial" panose="020B0604020202020204" pitchFamily="34" charset="0"/>
              </a:rPr>
              <a:t>če v družini živi več članov moške in ženske populacije.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S tako možnostjo ima na izbiro </a:t>
            </a:r>
            <a:r>
              <a:rPr lang="sl-SI" sz="2400" dirty="0">
                <a:solidFill>
                  <a:srgbClr val="FF0000"/>
                </a:solidFill>
                <a:latin typeface="Arial" panose="020B0604020202020204" pitchFamily="34" charset="0"/>
                <a:ea typeface="+mj-ea"/>
                <a:cs typeface="Arial" panose="020B0604020202020204" pitchFamily="34" charset="0"/>
              </a:rPr>
              <a:t>več vzorcev za identifikacijo.</a:t>
            </a:r>
          </a:p>
        </p:txBody>
      </p:sp>
      <p:pic>
        <p:nvPicPr>
          <p:cNvPr id="2" name="Slika 1">
            <a:extLst>
              <a:ext uri="{FF2B5EF4-FFF2-40B4-BE49-F238E27FC236}">
                <a16:creationId xmlns:a16="http://schemas.microsoft.com/office/drawing/2014/main" id="{DEAC5C40-EBFE-AC4D-D0F5-E7ADD94E6923}"/>
              </a:ext>
            </a:extLst>
          </p:cNvPr>
          <p:cNvPicPr>
            <a:picLocks noChangeAspect="1"/>
          </p:cNvPicPr>
          <p:nvPr/>
        </p:nvPicPr>
        <p:blipFill>
          <a:blip r:embed="rId2"/>
          <a:stretch>
            <a:fillRect/>
          </a:stretch>
        </p:blipFill>
        <p:spPr>
          <a:xfrm>
            <a:off x="7942897" y="965200"/>
            <a:ext cx="3558223" cy="1666240"/>
          </a:xfrm>
          <a:prstGeom prst="rect">
            <a:avLst/>
          </a:prstGeom>
        </p:spPr>
      </p:pic>
    </p:spTree>
    <p:extLst>
      <p:ext uri="{BB962C8B-B14F-4D97-AF65-F5344CB8AC3E}">
        <p14:creationId xmlns:p14="http://schemas.microsoft.com/office/powerpoint/2010/main" val="1308434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13F6C7B6-20BD-A8C8-536D-FA08F95C865D}"/>
              </a:ext>
            </a:extLst>
          </p:cNvPr>
          <p:cNvSpPr txBox="1"/>
          <p:nvPr/>
        </p:nvSpPr>
        <p:spPr>
          <a:xfrm>
            <a:off x="1849120" y="1483360"/>
            <a:ext cx="9237979" cy="4401205"/>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Igra in z njo povezana ustvarjalnost</a:t>
            </a:r>
          </a:p>
          <a:p>
            <a:endParaRPr lang="sl-SI" sz="3200" b="1"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Otroška igra </a:t>
            </a:r>
            <a:r>
              <a:rPr lang="sl-SI" sz="2400" dirty="0">
                <a:solidFill>
                  <a:srgbClr val="0000CC"/>
                </a:solidFill>
                <a:latin typeface="Arial" panose="020B0604020202020204" pitchFamily="34" charset="0"/>
                <a:ea typeface="+mj-ea"/>
                <a:cs typeface="Arial" panose="020B0604020202020204" pitchFamily="34" charset="0"/>
              </a:rPr>
              <a:t>je naravni izraz prirojene, spontane ustvarjalnosti.</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Pri ustvarjanju pogosto jih preganjajo </a:t>
            </a:r>
            <a:r>
              <a:rPr lang="sl-SI" sz="2400" dirty="0">
                <a:solidFill>
                  <a:srgbClr val="FF0000"/>
                </a:solidFill>
                <a:latin typeface="Arial" panose="020B0604020202020204" pitchFamily="34" charset="0"/>
                <a:ea typeface="+mj-ea"/>
                <a:cs typeface="Arial" panose="020B0604020202020204" pitchFamily="34" charset="0"/>
              </a:rPr>
              <a:t>obsojajoči in podcenjujoči glasovi iz njihove notranjosti (nisem dovolj dober).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Očitno so to </a:t>
            </a:r>
            <a:r>
              <a:rPr lang="sl-SI" sz="2400" dirty="0">
                <a:solidFill>
                  <a:srgbClr val="FF0000"/>
                </a:solidFill>
                <a:latin typeface="Arial" panose="020B0604020202020204" pitchFamily="34" charset="0"/>
                <a:ea typeface="+mj-ea"/>
                <a:cs typeface="Arial" panose="020B0604020202020204" pitchFamily="34" charset="0"/>
              </a:rPr>
              <a:t>glasovi kritik in zasmehovanja iz preteklosti</a:t>
            </a:r>
            <a:r>
              <a:rPr lang="sl-SI" sz="2400" dirty="0">
                <a:solidFill>
                  <a:srgbClr val="0000CC"/>
                </a:solidFill>
                <a:latin typeface="Arial" panose="020B0604020202020204" pitchFamily="34" charset="0"/>
                <a:ea typeface="+mj-ea"/>
                <a:cs typeface="Arial" panose="020B0604020202020204" pitchFamily="34" charset="0"/>
              </a:rPr>
              <a:t>, ki sta jih med odraščanjem ponotranjila naše telo in psiha.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Prav ti glasovi notranjega posmeha in kritike nas </a:t>
            </a:r>
            <a:r>
              <a:rPr lang="sl-SI" sz="2400" dirty="0">
                <a:solidFill>
                  <a:srgbClr val="FF0000"/>
                </a:solidFill>
                <a:latin typeface="Arial" panose="020B0604020202020204" pitchFamily="34" charset="0"/>
                <a:ea typeface="+mj-ea"/>
                <a:cs typeface="Arial" panose="020B0604020202020204" pitchFamily="34" charset="0"/>
              </a:rPr>
              <a:t>kot odrasle blokirajo in ovirajo svobodno nastajanje, pretok in izražanje idej </a:t>
            </a:r>
            <a:r>
              <a:rPr lang="sl-SI" sz="2400" dirty="0">
                <a:solidFill>
                  <a:srgbClr val="0000CC"/>
                </a:solidFill>
                <a:latin typeface="Arial" panose="020B0604020202020204" pitchFamily="34" charset="0"/>
                <a:ea typeface="+mj-ea"/>
                <a:cs typeface="Arial" panose="020B0604020202020204" pitchFamily="34" charset="0"/>
              </a:rPr>
              <a:t>– prav teh idej, ki so vir vseh umetnosti, inovativnosti, raziskovanja in izboljšav. </a:t>
            </a:r>
          </a:p>
        </p:txBody>
      </p:sp>
      <p:pic>
        <p:nvPicPr>
          <p:cNvPr id="4" name="Slika 3">
            <a:extLst>
              <a:ext uri="{FF2B5EF4-FFF2-40B4-BE49-F238E27FC236}">
                <a16:creationId xmlns:a16="http://schemas.microsoft.com/office/drawing/2014/main" id="{380186DC-7665-DB07-B469-D157C79AB4BA}"/>
              </a:ext>
            </a:extLst>
          </p:cNvPr>
          <p:cNvPicPr>
            <a:picLocks noChangeAspect="1"/>
          </p:cNvPicPr>
          <p:nvPr/>
        </p:nvPicPr>
        <p:blipFill>
          <a:blip r:embed="rId2"/>
          <a:stretch>
            <a:fillRect/>
          </a:stretch>
        </p:blipFill>
        <p:spPr>
          <a:xfrm>
            <a:off x="9294495" y="199072"/>
            <a:ext cx="2686050" cy="2229168"/>
          </a:xfrm>
          <a:prstGeom prst="rect">
            <a:avLst/>
          </a:prstGeom>
        </p:spPr>
      </p:pic>
    </p:spTree>
    <p:extLst>
      <p:ext uri="{BB962C8B-B14F-4D97-AF65-F5344CB8AC3E}">
        <p14:creationId xmlns:p14="http://schemas.microsoft.com/office/powerpoint/2010/main" val="4121555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1164D82A-D98F-0984-6CEE-EE5C79D11CB5}"/>
              </a:ext>
            </a:extLst>
          </p:cNvPr>
          <p:cNvSpPr txBox="1"/>
          <p:nvPr/>
        </p:nvSpPr>
        <p:spPr>
          <a:xfrm>
            <a:off x="2032000" y="1158240"/>
            <a:ext cx="9836150" cy="5139869"/>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Ustvarjalnost</a:t>
            </a:r>
          </a:p>
          <a:p>
            <a:endParaRPr lang="sl-SI" sz="3200" b="1"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Kadar se uspemo </a:t>
            </a:r>
            <a:r>
              <a:rPr lang="sl-SI" sz="2400" dirty="0">
                <a:solidFill>
                  <a:srgbClr val="FF0000"/>
                </a:solidFill>
                <a:latin typeface="Arial" panose="020B0604020202020204" pitchFamily="34" charset="0"/>
                <a:ea typeface="+mj-ea"/>
                <a:cs typeface="Arial" panose="020B0604020202020204" pitchFamily="34" charset="0"/>
              </a:rPr>
              <a:t>odpreti toku ustvarjalnosti</a:t>
            </a:r>
            <a:r>
              <a:rPr lang="sl-SI" sz="2400" dirty="0">
                <a:solidFill>
                  <a:srgbClr val="0000CC"/>
                </a:solidFill>
                <a:latin typeface="Arial" panose="020B0604020202020204" pitchFamily="34" charset="0"/>
                <a:ea typeface="+mj-ea"/>
                <a:cs typeface="Arial" panose="020B0604020202020204" pitchFamily="34" charset="0"/>
              </a:rPr>
              <a:t>, te izkušnje ne bomo doživljali kot nekaj novega.</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Doživljali jo bomo, kot da se je v nas znova ustvaril </a:t>
            </a:r>
            <a:r>
              <a:rPr lang="sl-SI" sz="2400" dirty="0">
                <a:solidFill>
                  <a:srgbClr val="FF0000"/>
                </a:solidFill>
                <a:latin typeface="Arial" panose="020B0604020202020204" pitchFamily="34" charset="0"/>
                <a:ea typeface="+mj-ea"/>
                <a:cs typeface="Arial" panose="020B0604020202020204" pitchFamily="34" charset="0"/>
              </a:rPr>
              <a:t>stik z izvornim občutkom obvladovanja življenja in sveta </a:t>
            </a:r>
            <a:r>
              <a:rPr lang="sl-SI" sz="2400" dirty="0">
                <a:solidFill>
                  <a:srgbClr val="0000CC"/>
                </a:solidFill>
                <a:latin typeface="Arial" panose="020B0604020202020204" pitchFamily="34" charset="0"/>
                <a:ea typeface="+mj-ea"/>
                <a:cs typeface="Arial" panose="020B0604020202020204" pitchFamily="34" charset="0"/>
              </a:rPr>
              <a:t>(nekaj, kaj je že bilo del nas in v nas in je zdaj znova vzcvetelo).</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Ta dva primera sta izjemno poučna </a:t>
            </a:r>
            <a:r>
              <a:rPr lang="sl-SI" sz="2400" dirty="0">
                <a:solidFill>
                  <a:srgbClr val="FF0000"/>
                </a:solidFill>
                <a:latin typeface="Arial" panose="020B0604020202020204" pitchFamily="34" charset="0"/>
                <a:ea typeface="+mj-ea"/>
                <a:cs typeface="Arial" panose="020B0604020202020204" pitchFamily="34" charset="0"/>
              </a:rPr>
              <a:t>(Prispodoba </a:t>
            </a:r>
            <a:r>
              <a:rPr lang="sl-SI" sz="2400" dirty="0" err="1">
                <a:solidFill>
                  <a:srgbClr val="FF0000"/>
                </a:solidFill>
                <a:latin typeface="Arial" panose="020B0604020202020204" pitchFamily="34" charset="0"/>
                <a:ea typeface="+mj-ea"/>
                <a:cs typeface="Arial" panose="020B0604020202020204" pitchFamily="34" charset="0"/>
              </a:rPr>
              <a:t>Demosten</a:t>
            </a:r>
            <a:r>
              <a:rPr lang="sl-SI" sz="2400" dirty="0">
                <a:solidFill>
                  <a:srgbClr val="FF0000"/>
                </a:solidFill>
                <a:latin typeface="Arial" panose="020B0604020202020204" pitchFamily="34" charset="0"/>
                <a:ea typeface="+mj-ea"/>
                <a:cs typeface="Arial" panose="020B0604020202020204" pitchFamily="34" charset="0"/>
              </a:rPr>
              <a:t>).</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Pomembna je notranja drža.</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S sproščenostjo in ustvarjalnostjo lahko ponazorimo, da komponente empatije v praksi niso nič novega, ampak so že od začetka del nas in se izražajo v naših dejanjih in življenjskem slogu (</a:t>
            </a:r>
            <a:r>
              <a:rPr lang="sl-SI" sz="2400" dirty="0">
                <a:solidFill>
                  <a:srgbClr val="FF0000"/>
                </a:solidFill>
                <a:latin typeface="Arial" panose="020B0604020202020204" pitchFamily="34" charset="0"/>
                <a:ea typeface="+mj-ea"/>
                <a:cs typeface="Arial" panose="020B0604020202020204" pitchFamily="34" charset="0"/>
              </a:rPr>
              <a:t>pesimisti, optimisti, fiksna in agilna miselnost</a:t>
            </a:r>
            <a:r>
              <a:rPr lang="sl-SI" sz="2400" dirty="0">
                <a:solidFill>
                  <a:srgbClr val="0000CC"/>
                </a:solidFill>
                <a:latin typeface="Arial" panose="020B0604020202020204" pitchFamily="34" charset="0"/>
                <a:ea typeface="+mj-ea"/>
                <a:cs typeface="Arial" panose="020B0604020202020204" pitchFamily="34" charset="0"/>
              </a:rPr>
              <a:t>). </a:t>
            </a:r>
          </a:p>
        </p:txBody>
      </p:sp>
      <p:pic>
        <p:nvPicPr>
          <p:cNvPr id="2" name="Slika 1">
            <a:extLst>
              <a:ext uri="{FF2B5EF4-FFF2-40B4-BE49-F238E27FC236}">
                <a16:creationId xmlns:a16="http://schemas.microsoft.com/office/drawing/2014/main" id="{CBC7E6D6-20C2-00C4-C7D2-2926A6D97EE1}"/>
              </a:ext>
            </a:extLst>
          </p:cNvPr>
          <p:cNvPicPr>
            <a:picLocks noChangeAspect="1"/>
          </p:cNvPicPr>
          <p:nvPr/>
        </p:nvPicPr>
        <p:blipFill>
          <a:blip r:embed="rId2"/>
          <a:stretch>
            <a:fillRect/>
          </a:stretch>
        </p:blipFill>
        <p:spPr>
          <a:xfrm>
            <a:off x="8321041" y="233362"/>
            <a:ext cx="3547110" cy="1859598"/>
          </a:xfrm>
          <a:prstGeom prst="rect">
            <a:avLst/>
          </a:prstGeom>
        </p:spPr>
      </p:pic>
    </p:spTree>
    <p:extLst>
      <p:ext uri="{BB962C8B-B14F-4D97-AF65-F5344CB8AC3E}">
        <p14:creationId xmlns:p14="http://schemas.microsoft.com/office/powerpoint/2010/main" val="2377363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D0F0ED5B-E2F4-AA6B-665F-2DA3BC896528}"/>
              </a:ext>
            </a:extLst>
          </p:cNvPr>
          <p:cNvSpPr>
            <a:spLocks noGrp="1" noChangeArrowheads="1"/>
          </p:cNvSpPr>
          <p:nvPr>
            <p:ph type="title" idx="4294967295"/>
          </p:nvPr>
        </p:nvSpPr>
        <p:spPr>
          <a:xfrm>
            <a:off x="1981200" y="122238"/>
            <a:ext cx="6059488" cy="1295400"/>
          </a:xfrm>
        </p:spPr>
        <p:txBody>
          <a:bodyPr>
            <a:normAutofit/>
          </a:bodyPr>
          <a:lstStyle/>
          <a:p>
            <a:pPr marL="342900" indent="-342900" algn="l">
              <a:lnSpc>
                <a:spcPct val="80000"/>
              </a:lnSpc>
              <a:spcBef>
                <a:spcPct val="20000"/>
              </a:spcBef>
              <a:spcAft>
                <a:spcPts val="600"/>
              </a:spcAft>
              <a:buClr>
                <a:schemeClr val="accent1">
                  <a:lumMod val="75000"/>
                </a:schemeClr>
              </a:buClr>
              <a:buSzPct val="145000"/>
              <a:buFont typeface="Arial" panose="020B0604020202020204" pitchFamily="34" charset="0"/>
              <a:buChar char="•"/>
            </a:pPr>
            <a:r>
              <a:rPr lang="sl-SI" altLang="sl-SI" sz="3200" dirty="0">
                <a:solidFill>
                  <a:srgbClr val="0000CC"/>
                </a:solidFill>
                <a:latin typeface="Arial" panose="020B0604020202020204" pitchFamily="34" charset="0"/>
                <a:cs typeface="Arial" panose="020B0604020202020204" pitchFamily="34" charset="0"/>
              </a:rPr>
              <a:t>Agilna (gibčna) miselnost - </a:t>
            </a:r>
            <a:br>
              <a:rPr lang="sl-SI" altLang="sl-SI" sz="3200" dirty="0">
                <a:solidFill>
                  <a:srgbClr val="0000CC"/>
                </a:solidFill>
                <a:latin typeface="Arial" panose="020B0604020202020204" pitchFamily="34" charset="0"/>
                <a:cs typeface="Arial" panose="020B0604020202020204" pitchFamily="34" charset="0"/>
              </a:rPr>
            </a:br>
            <a:r>
              <a:rPr lang="sl-SI" altLang="sl-SI" sz="3200" dirty="0">
                <a:solidFill>
                  <a:srgbClr val="0000CC"/>
                </a:solidFill>
                <a:latin typeface="Arial" panose="020B0604020202020204" pitchFamily="34" charset="0"/>
                <a:cs typeface="Arial" panose="020B0604020202020204" pitchFamily="34" charset="0"/>
              </a:rPr>
              <a:t>biti dober in postati boljši</a:t>
            </a:r>
          </a:p>
        </p:txBody>
      </p:sp>
      <p:sp>
        <p:nvSpPr>
          <p:cNvPr id="132099" name="Rectangle 3">
            <a:extLst>
              <a:ext uri="{FF2B5EF4-FFF2-40B4-BE49-F238E27FC236}">
                <a16:creationId xmlns:a16="http://schemas.microsoft.com/office/drawing/2014/main" id="{39BCC1EC-8B98-4B34-261A-C7FC1A2083DE}"/>
              </a:ext>
            </a:extLst>
          </p:cNvPr>
          <p:cNvSpPr>
            <a:spLocks noGrp="1" noChangeArrowheads="1"/>
          </p:cNvSpPr>
          <p:nvPr>
            <p:ph type="body" idx="4294967295"/>
          </p:nvPr>
        </p:nvSpPr>
        <p:spPr>
          <a:xfrm>
            <a:off x="1774825" y="1417638"/>
            <a:ext cx="6265863" cy="4608512"/>
          </a:xfrm>
        </p:spPr>
        <p:txBody>
          <a:bodyPr>
            <a:normAutofit fontScale="47500" lnSpcReduction="20000"/>
          </a:bodyPr>
          <a:lstStyle/>
          <a:p>
            <a:pPr marL="342900" indent="-342900">
              <a:buFont typeface="Arial" panose="020B0604020202020204" pitchFamily="34" charset="0"/>
              <a:buChar char="•"/>
            </a:pPr>
            <a:r>
              <a:rPr lang="sl-SI" altLang="sl-SI" sz="4900" dirty="0">
                <a:solidFill>
                  <a:srgbClr val="FF0000"/>
                </a:solidFill>
                <a:latin typeface="Arial" panose="020B0604020202020204" pitchFamily="34" charset="0"/>
                <a:ea typeface="+mj-ea"/>
                <a:cs typeface="Arial" panose="020B0604020202020204" pitchFamily="34" charset="0"/>
              </a:rPr>
              <a:t>Agilna miselnost </a:t>
            </a:r>
            <a:r>
              <a:rPr lang="sl-SI" altLang="sl-SI" sz="4900" dirty="0">
                <a:solidFill>
                  <a:srgbClr val="0000CC"/>
                </a:solidFill>
                <a:latin typeface="Arial" panose="020B0604020202020204" pitchFamily="34" charset="0"/>
                <a:ea typeface="+mj-ea"/>
                <a:cs typeface="Arial" panose="020B0604020202020204" pitchFamily="34" charset="0"/>
              </a:rPr>
              <a:t>– osredotočenje na pridobivanje novega znanja in veščin .</a:t>
            </a:r>
          </a:p>
          <a:p>
            <a:pPr marL="342900" indent="-342900">
              <a:buFont typeface="Arial" panose="020B0604020202020204" pitchFamily="34" charset="0"/>
              <a:buChar char="•"/>
            </a:pPr>
            <a:r>
              <a:rPr lang="sl-SI" altLang="sl-SI" sz="4900" dirty="0">
                <a:solidFill>
                  <a:srgbClr val="0000CC"/>
                </a:solidFill>
                <a:latin typeface="Arial" panose="020B0604020202020204" pitchFamily="34" charset="0"/>
                <a:ea typeface="+mj-ea"/>
                <a:cs typeface="Arial" panose="020B0604020202020204" pitchFamily="34" charset="0"/>
              </a:rPr>
              <a:t>Agilni ljudje so prepričani, da lahko svoje talente in sposobnosti z učenjem, vztrajnostjo in  strastjo vedno razvijajo in dopolnjujejo. </a:t>
            </a:r>
          </a:p>
          <a:p>
            <a:pPr marL="342900" indent="-342900">
              <a:buFont typeface="Arial" panose="020B0604020202020204" pitchFamily="34" charset="0"/>
              <a:buChar char="•"/>
            </a:pPr>
            <a:endParaRPr lang="sl-SI" altLang="sl-SI" sz="4900"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altLang="sl-SI" sz="4900" dirty="0">
                <a:solidFill>
                  <a:srgbClr val="FF0000"/>
                </a:solidFill>
                <a:latin typeface="Arial" panose="020B0604020202020204" pitchFamily="34" charset="0"/>
                <a:ea typeface="+mj-ea"/>
                <a:cs typeface="Arial" panose="020B0604020202020204" pitchFamily="34" charset="0"/>
              </a:rPr>
              <a:t>Fiksna miselnost </a:t>
            </a:r>
            <a:r>
              <a:rPr lang="sl-SI" altLang="sl-SI" sz="4900" dirty="0">
                <a:solidFill>
                  <a:srgbClr val="0000CC"/>
                </a:solidFill>
                <a:latin typeface="Arial" panose="020B0604020202020204" pitchFamily="34" charset="0"/>
                <a:ea typeface="+mj-ea"/>
                <a:cs typeface="Arial" panose="020B0604020202020204" pitchFamily="34" charset="0"/>
              </a:rPr>
              <a:t>– biti dober – osredotočeni na razkazovanje znanja in sposobnosti – omeji njihov uspeh (prepričani so, da so jim talenti in sposobnosti položeni v zibelko). </a:t>
            </a:r>
          </a:p>
          <a:p>
            <a:pPr marL="342900" indent="-342900">
              <a:buFont typeface="Arial" panose="020B0604020202020204" pitchFamily="34" charset="0"/>
              <a:buChar char="•"/>
            </a:pPr>
            <a:r>
              <a:rPr lang="sl-SI" altLang="sl-SI" sz="4900" dirty="0">
                <a:solidFill>
                  <a:srgbClr val="0000CC"/>
                </a:solidFill>
                <a:latin typeface="Arial" panose="020B0604020202020204" pitchFamily="34" charset="0"/>
                <a:ea typeface="+mj-ea"/>
                <a:cs typeface="Arial" panose="020B0604020202020204" pitchFamily="34" charset="0"/>
              </a:rPr>
              <a:t>Izpustijo pomembne priložnosti za učenje in razvoj.</a:t>
            </a:r>
          </a:p>
          <a:p>
            <a:pPr algn="ctr" eaLnBrk="1" hangingPunct="1">
              <a:buFont typeface="Wingdings" panose="05000000000000000000" pitchFamily="2" charset="2"/>
              <a:buNone/>
            </a:pPr>
            <a:endParaRPr lang="sl-SI" altLang="sl-SI" sz="2000" u="sng" dirty="0"/>
          </a:p>
        </p:txBody>
      </p:sp>
      <p:pic>
        <p:nvPicPr>
          <p:cNvPr id="132100" name="Picture 2" descr="https://encrypted-tbn3.google.com/images?q=tbn:ANd9GcSBGa4v6TeHq0GZpNna6LclSHbCVBRTa62DCUHb6CdwUsOgofWK7g">
            <a:extLst>
              <a:ext uri="{FF2B5EF4-FFF2-40B4-BE49-F238E27FC236}">
                <a16:creationId xmlns:a16="http://schemas.microsoft.com/office/drawing/2014/main" id="{EE6EFDFA-F4BC-87F8-D293-E5EAF40162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2899" y="115889"/>
            <a:ext cx="3590925" cy="2770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70848A70-6322-0540-4F6F-FDF6600C74D3}"/>
              </a:ext>
            </a:extLst>
          </p:cNvPr>
          <p:cNvSpPr txBox="1"/>
          <p:nvPr/>
        </p:nvSpPr>
        <p:spPr>
          <a:xfrm>
            <a:off x="1952625" y="971550"/>
            <a:ext cx="9277349" cy="5139869"/>
          </a:xfrm>
          <a:prstGeom prst="rect">
            <a:avLst/>
          </a:prstGeom>
          <a:noFill/>
        </p:spPr>
        <p:txBody>
          <a:bodyPr wrap="square">
            <a:spAutoFit/>
          </a:bodyPr>
          <a:lstStyle/>
          <a:p>
            <a:r>
              <a:rPr lang="pl-PL" sz="3200" b="1" dirty="0">
                <a:solidFill>
                  <a:srgbClr val="0000CC"/>
                </a:solidFill>
                <a:latin typeface="Arial" panose="020B0604020202020204" pitchFamily="34" charset="0"/>
                <a:ea typeface="+mj-ea"/>
                <a:cs typeface="Arial" panose="020B0604020202020204" pitchFamily="34" charset="0"/>
              </a:rPr>
              <a:t>Kaj je empatija in zakaj je pomembna</a:t>
            </a:r>
          </a:p>
          <a:p>
            <a:r>
              <a:rPr lang="pl-PL" sz="3200" b="1" dirty="0">
                <a:solidFill>
                  <a:srgbClr val="0000CC"/>
                </a:solidFill>
                <a:latin typeface="Arial" panose="020B0604020202020204" pitchFamily="34" charset="0"/>
                <a:ea typeface="+mj-ea"/>
                <a:cs typeface="Arial" panose="020B0604020202020204" pitchFamily="34" charset="0"/>
              </a:rPr>
              <a:t>pri najstnikih?</a:t>
            </a:r>
          </a:p>
          <a:p>
            <a:endParaRPr lang="pl-PL" sz="2400" dirty="0">
              <a:solidFill>
                <a:srgbClr val="0000CC"/>
              </a:solidFill>
              <a:latin typeface="Arial" panose="020B0604020202020204" pitchFamily="34" charset="0"/>
              <a:ea typeface="+mj-ea"/>
              <a:cs typeface="Arial" panose="020B0604020202020204" pitchFamily="34" charset="0"/>
            </a:endParaRPr>
          </a:p>
          <a:p>
            <a:r>
              <a:rPr lang="pl-PL" sz="2400" dirty="0">
                <a:solidFill>
                  <a:srgbClr val="0000CC"/>
                </a:solidFill>
                <a:latin typeface="Arial" panose="020B0604020202020204" pitchFamily="34" charset="0"/>
                <a:ea typeface="+mj-ea"/>
                <a:cs typeface="Arial" panose="020B0604020202020204" pitchFamily="34" charset="0"/>
              </a:rPr>
              <a:t>Kako bi se počutil, če bi bil </a:t>
            </a:r>
            <a:r>
              <a:rPr lang="pl-PL" sz="2400" dirty="0">
                <a:solidFill>
                  <a:srgbClr val="FF0000"/>
                </a:solidFill>
                <a:latin typeface="Arial" panose="020B0604020202020204" pitchFamily="34" charset="0"/>
                <a:ea typeface="+mj-ea"/>
                <a:cs typeface="Arial" panose="020B0604020202020204" pitchFamily="34" charset="0"/>
              </a:rPr>
              <a:t>»v koži nekoga«, </a:t>
            </a:r>
            <a:r>
              <a:rPr lang="pl-PL" sz="2400" dirty="0">
                <a:solidFill>
                  <a:srgbClr val="0000CC"/>
                </a:solidFill>
                <a:latin typeface="Arial" panose="020B0604020202020204" pitchFamily="34" charset="0"/>
                <a:ea typeface="+mj-ea"/>
                <a:cs typeface="Arial" panose="020B0604020202020204" pitchFamily="34" charset="0"/>
              </a:rPr>
              <a:t>ki je žrtev nasilja med vrstniki?</a:t>
            </a:r>
          </a:p>
          <a:p>
            <a:endParaRPr lang="pl-PL" sz="2400" dirty="0">
              <a:solidFill>
                <a:srgbClr val="0000CC"/>
              </a:solidFill>
              <a:latin typeface="Arial" panose="020B0604020202020204" pitchFamily="34" charset="0"/>
              <a:ea typeface="+mj-ea"/>
              <a:cs typeface="Arial" panose="020B0604020202020204" pitchFamily="34" charset="0"/>
            </a:endParaRPr>
          </a:p>
          <a:p>
            <a:r>
              <a:rPr lang="pl-PL" sz="2400" dirty="0">
                <a:solidFill>
                  <a:srgbClr val="0000CC"/>
                </a:solidFill>
                <a:latin typeface="Arial" panose="020B0604020202020204" pitchFamily="34" charset="0"/>
                <a:ea typeface="+mj-ea"/>
                <a:cs typeface="Arial" panose="020B0604020202020204" pitchFamily="34" charset="0"/>
              </a:rPr>
              <a:t>Če se znaš vživeti v to, kako se nekdo počuti v neki situaciji, potem si </a:t>
            </a:r>
            <a:r>
              <a:rPr lang="pl-PL" sz="2400" dirty="0">
                <a:solidFill>
                  <a:srgbClr val="FF0000"/>
                </a:solidFill>
                <a:latin typeface="Arial" panose="020B0604020202020204" pitchFamily="34" charset="0"/>
                <a:ea typeface="+mj-ea"/>
                <a:cs typeface="Arial" panose="020B0604020202020204" pitchFamily="34" charset="0"/>
              </a:rPr>
              <a:t>empatičen.</a:t>
            </a:r>
          </a:p>
          <a:p>
            <a:endParaRPr lang="pl-PL" sz="2400" dirty="0">
              <a:solidFill>
                <a:srgbClr val="0000CC"/>
              </a:solidFill>
              <a:latin typeface="Arial" panose="020B0604020202020204" pitchFamily="34" charset="0"/>
              <a:ea typeface="+mj-ea"/>
              <a:cs typeface="Arial" panose="020B0604020202020204" pitchFamily="34" charset="0"/>
            </a:endParaRPr>
          </a:p>
          <a:p>
            <a:r>
              <a:rPr lang="pl-PL" sz="2400" dirty="0">
                <a:solidFill>
                  <a:srgbClr val="FF0000"/>
                </a:solidFill>
                <a:latin typeface="Arial" panose="020B0604020202020204" pitchFamily="34" charset="0"/>
                <a:ea typeface="+mj-ea"/>
                <a:cs typeface="Arial" panose="020B0604020202020204" pitchFamily="34" charset="0"/>
              </a:rPr>
              <a:t>Empatija</a:t>
            </a:r>
            <a:r>
              <a:rPr lang="pl-PL" sz="2400" dirty="0">
                <a:solidFill>
                  <a:srgbClr val="0000CC"/>
                </a:solidFill>
                <a:latin typeface="Arial" panose="020B0604020202020204" pitchFamily="34" charset="0"/>
                <a:ea typeface="+mj-ea"/>
                <a:cs typeface="Arial" panose="020B0604020202020204" pitchFamily="34" charset="0"/>
              </a:rPr>
              <a:t> je sposobnost, ki ti pomaga, da razumeš, kako se nekdo drug počuti, in da si predstavljaš, v kakšni situaciji se je znašel. To je zmožnost, da se </a:t>
            </a:r>
            <a:r>
              <a:rPr lang="pl-PL" sz="2400" dirty="0">
                <a:solidFill>
                  <a:srgbClr val="FF0000"/>
                </a:solidFill>
                <a:latin typeface="Arial" panose="020B0604020202020204" pitchFamily="34" charset="0"/>
                <a:ea typeface="+mj-ea"/>
                <a:cs typeface="Arial" panose="020B0604020202020204" pitchFamily="34" charset="0"/>
              </a:rPr>
              <a:t>»postaviš v kožo nekoga drugega« </a:t>
            </a:r>
            <a:r>
              <a:rPr lang="pl-PL" sz="2400" dirty="0">
                <a:solidFill>
                  <a:srgbClr val="0000CC"/>
                </a:solidFill>
                <a:latin typeface="Arial" panose="020B0604020202020204" pitchFamily="34" charset="0"/>
                <a:ea typeface="+mj-ea"/>
                <a:cs typeface="Arial" panose="020B0604020202020204" pitchFamily="34" charset="0"/>
              </a:rPr>
              <a:t>in razumeš, kako se lahko v določeni situaciji počuti.</a:t>
            </a:r>
          </a:p>
        </p:txBody>
      </p:sp>
      <p:pic>
        <p:nvPicPr>
          <p:cNvPr id="4" name="Slika 3">
            <a:extLst>
              <a:ext uri="{FF2B5EF4-FFF2-40B4-BE49-F238E27FC236}">
                <a16:creationId xmlns:a16="http://schemas.microsoft.com/office/drawing/2014/main" id="{F1A6A6A5-B2D1-8627-CF7C-1D06C4742B9D}"/>
              </a:ext>
            </a:extLst>
          </p:cNvPr>
          <p:cNvPicPr>
            <a:picLocks noChangeAspect="1"/>
          </p:cNvPicPr>
          <p:nvPr/>
        </p:nvPicPr>
        <p:blipFill>
          <a:blip r:embed="rId3"/>
          <a:stretch>
            <a:fillRect/>
          </a:stretch>
        </p:blipFill>
        <p:spPr>
          <a:xfrm>
            <a:off x="9436100" y="171450"/>
            <a:ext cx="2664460" cy="2094230"/>
          </a:xfrm>
          <a:prstGeom prst="rect">
            <a:avLst/>
          </a:prstGeom>
        </p:spPr>
      </p:pic>
    </p:spTree>
    <p:extLst>
      <p:ext uri="{BB962C8B-B14F-4D97-AF65-F5344CB8AC3E}">
        <p14:creationId xmlns:p14="http://schemas.microsoft.com/office/powerpoint/2010/main" val="2218785577"/>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D5FC31D2-AE39-3350-6B6A-FEA11B93E691}"/>
              </a:ext>
            </a:extLst>
          </p:cNvPr>
          <p:cNvSpPr txBox="1"/>
          <p:nvPr/>
        </p:nvSpPr>
        <p:spPr>
          <a:xfrm>
            <a:off x="2570480" y="193040"/>
            <a:ext cx="8326120" cy="4278094"/>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Empatija je sestavljena iz dveh delov:</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En del</a:t>
            </a:r>
            <a:r>
              <a:rPr lang="sl-SI" sz="2400" dirty="0">
                <a:solidFill>
                  <a:srgbClr val="0000CC"/>
                </a:solidFill>
                <a:latin typeface="Arial" panose="020B0604020202020204" pitchFamily="34" charset="0"/>
                <a:ea typeface="+mj-ea"/>
                <a:cs typeface="Arial" panose="020B0604020202020204" pitchFamily="34" charset="0"/>
              </a:rPr>
              <a:t> predstavlja to, </a:t>
            </a:r>
            <a:r>
              <a:rPr lang="sl-SI" sz="2400" dirty="0">
                <a:solidFill>
                  <a:srgbClr val="FF0000"/>
                </a:solidFill>
                <a:latin typeface="Arial" panose="020B0604020202020204" pitchFamily="34" charset="0"/>
                <a:ea typeface="+mj-ea"/>
                <a:cs typeface="Arial" panose="020B0604020202020204" pitchFamily="34" charset="0"/>
              </a:rPr>
              <a:t>da z nekom deliš čustva ali počutje</a:t>
            </a:r>
            <a:r>
              <a:rPr lang="sl-SI" sz="2400" dirty="0">
                <a:solidFill>
                  <a:srgbClr val="0000CC"/>
                </a:solidFill>
                <a:latin typeface="Arial" panose="020B0604020202020204" pitchFamily="34" charset="0"/>
                <a:ea typeface="+mj-ea"/>
                <a:cs typeface="Arial" panose="020B0604020202020204" pitchFamily="34" charset="0"/>
              </a:rPr>
              <a:t>, čeprav sam nisi v enakem položaju – </a:t>
            </a:r>
            <a:r>
              <a:rPr lang="sl-SI" sz="2400" dirty="0">
                <a:solidFill>
                  <a:srgbClr val="FF0000"/>
                </a:solidFill>
                <a:latin typeface="Arial" panose="020B0604020202020204" pitchFamily="34" charset="0"/>
                <a:ea typeface="+mj-ea"/>
                <a:cs typeface="Arial" panose="020B0604020202020204" pitchFamily="34" charset="0"/>
              </a:rPr>
              <a:t>Vprašanja</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Pomisli …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Si bil že kdaj žalosten, če je bil žalosten tvoj prijatelj? Če je bil tvoj prijatelj žalosten, ker je dobil slabo oceno, in si tudi ti občutil njegovo žalost, si pokazal empatijo (čeprav njegova slaba ocena nate ni neposredno vplivala).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Si bil že kdaj zraven, ko je tvoj prijatelj izvedel, da je zmagal na tekmovanju, in si bil prav tako vesel te novice kot on? Bil si vesel skupaj s prijateljem, bil si empatičen.</a:t>
            </a:r>
          </a:p>
        </p:txBody>
      </p:sp>
      <p:pic>
        <p:nvPicPr>
          <p:cNvPr id="4" name="Slika 3">
            <a:extLst>
              <a:ext uri="{FF2B5EF4-FFF2-40B4-BE49-F238E27FC236}">
                <a16:creationId xmlns:a16="http://schemas.microsoft.com/office/drawing/2014/main" id="{DBC6CCAE-9D02-2E1A-B069-585A236A97FE}"/>
              </a:ext>
            </a:extLst>
          </p:cNvPr>
          <p:cNvPicPr>
            <a:picLocks noChangeAspect="1"/>
          </p:cNvPicPr>
          <p:nvPr/>
        </p:nvPicPr>
        <p:blipFill>
          <a:blip r:embed="rId2"/>
          <a:stretch>
            <a:fillRect/>
          </a:stretch>
        </p:blipFill>
        <p:spPr>
          <a:xfrm>
            <a:off x="5430837" y="4531360"/>
            <a:ext cx="2143125" cy="2133600"/>
          </a:xfrm>
          <a:prstGeom prst="rect">
            <a:avLst/>
          </a:prstGeom>
        </p:spPr>
      </p:pic>
    </p:spTree>
    <p:extLst>
      <p:ext uri="{BB962C8B-B14F-4D97-AF65-F5344CB8AC3E}">
        <p14:creationId xmlns:p14="http://schemas.microsoft.com/office/powerpoint/2010/main" val="3278052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BEDAA185-49AE-C9CE-3BF1-E566F5694167}"/>
              </a:ext>
            </a:extLst>
          </p:cNvPr>
          <p:cNvSpPr txBox="1"/>
          <p:nvPr/>
        </p:nvSpPr>
        <p:spPr>
          <a:xfrm>
            <a:off x="3352800" y="666750"/>
            <a:ext cx="5791200" cy="5016758"/>
          </a:xfrm>
          <a:prstGeom prst="rect">
            <a:avLst/>
          </a:prstGeom>
          <a:noFill/>
        </p:spPr>
        <p:txBody>
          <a:bodyPr wrap="square">
            <a:spAutoFit/>
          </a:bodyPr>
          <a:lstStyle/>
          <a:p>
            <a:pPr marL="342900" indent="-342900">
              <a:buFont typeface="Arial" panose="020B0604020202020204" pitchFamily="34" charset="0"/>
              <a:buChar char="•"/>
            </a:pPr>
            <a:r>
              <a:rPr lang="sl-SI" sz="3200" b="1" dirty="0">
                <a:solidFill>
                  <a:srgbClr val="0000CC"/>
                </a:solidFill>
                <a:latin typeface="Arial" panose="020B0604020202020204" pitchFamily="34" charset="0"/>
                <a:ea typeface="+mj-ea"/>
                <a:cs typeface="Arial" panose="020B0604020202020204" pitchFamily="34" charset="0"/>
              </a:rPr>
              <a:t>Drugi del empatije </a:t>
            </a:r>
            <a:r>
              <a:rPr lang="sl-SI" sz="2400" dirty="0">
                <a:solidFill>
                  <a:srgbClr val="0000CC"/>
                </a:solidFill>
                <a:latin typeface="Arial" panose="020B0604020202020204" pitchFamily="34" charset="0"/>
                <a:ea typeface="+mj-ea"/>
                <a:cs typeface="Arial" panose="020B0604020202020204" pitchFamily="34" charset="0"/>
              </a:rPr>
              <a:t>je,</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da lahko razumeš</a:t>
            </a:r>
            <a:r>
              <a:rPr lang="sl-SI" sz="2400" dirty="0">
                <a:solidFill>
                  <a:srgbClr val="0000CC"/>
                </a:solidFill>
                <a:latin typeface="Arial" panose="020B0604020202020204" pitchFamily="34" charset="0"/>
                <a:ea typeface="+mj-ea"/>
                <a:cs typeface="Arial" panose="020B0604020202020204" pitchFamily="34" charset="0"/>
              </a:rPr>
              <a:t>, kako nekdo vidi neki dogodek, čeprav ga ti vidiš drugače – znaš se torej </a:t>
            </a:r>
            <a:r>
              <a:rPr lang="sl-SI" sz="2400" dirty="0">
                <a:solidFill>
                  <a:srgbClr val="FF0000"/>
                </a:solidFill>
                <a:latin typeface="Arial" panose="020B0604020202020204" pitchFamily="34" charset="0"/>
                <a:ea typeface="+mj-ea"/>
                <a:cs typeface="Arial" panose="020B0604020202020204" pitchFamily="34" charset="0"/>
              </a:rPr>
              <a:t>»postaviti v kožo nekoga drugega« </a:t>
            </a:r>
            <a:r>
              <a:rPr lang="sl-SI" sz="2400" dirty="0">
                <a:solidFill>
                  <a:srgbClr val="0000CC"/>
                </a:solidFill>
                <a:latin typeface="Arial" panose="020B0604020202020204" pitchFamily="34" charset="0"/>
                <a:ea typeface="+mj-ea"/>
                <a:cs typeface="Arial" panose="020B0604020202020204" pitchFamily="34" charset="0"/>
              </a:rPr>
              <a:t>Vprašanja</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Pomisli</a:t>
            </a:r>
            <a:r>
              <a:rPr lang="sl-SI" sz="2400" dirty="0">
                <a:solidFill>
                  <a:srgbClr val="0000CC"/>
                </a:solidFill>
                <a:latin typeface="Arial" panose="020B0604020202020204" pitchFamily="34" charset="0"/>
                <a:ea typeface="+mj-ea"/>
                <a:cs typeface="Arial" panose="020B0604020202020204" pitchFamily="34" charset="0"/>
              </a:rPr>
              <a:t> … Si že kdaj doživel, da si se med igro zelo zabaval, a se je tvojemu prijatelju zdelo, da igra ne poteka pravično? </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Če si videl,</a:t>
            </a:r>
            <a:r>
              <a:rPr lang="sl-SI" sz="2400" dirty="0">
                <a:solidFill>
                  <a:srgbClr val="0000CC"/>
                </a:solidFill>
                <a:latin typeface="Arial" panose="020B0604020202020204" pitchFamily="34" charset="0"/>
                <a:ea typeface="+mj-ea"/>
                <a:cs typeface="Arial" panose="020B0604020202020204" pitchFamily="34" charset="0"/>
              </a:rPr>
              <a:t> da ga igra vznemirja, in če si razumel, da se on ne zabava tako kot ti, potem si pokazal empatijo – razumel si, kako se počuti.</a:t>
            </a:r>
          </a:p>
        </p:txBody>
      </p:sp>
      <p:pic>
        <p:nvPicPr>
          <p:cNvPr id="4" name="Slika 3">
            <a:extLst>
              <a:ext uri="{FF2B5EF4-FFF2-40B4-BE49-F238E27FC236}">
                <a16:creationId xmlns:a16="http://schemas.microsoft.com/office/drawing/2014/main" id="{79074867-CA39-75A0-9111-A34777FF86B4}"/>
              </a:ext>
            </a:extLst>
          </p:cNvPr>
          <p:cNvPicPr>
            <a:picLocks noChangeAspect="1"/>
          </p:cNvPicPr>
          <p:nvPr/>
        </p:nvPicPr>
        <p:blipFill>
          <a:blip r:embed="rId2"/>
          <a:stretch>
            <a:fillRect/>
          </a:stretch>
        </p:blipFill>
        <p:spPr>
          <a:xfrm>
            <a:off x="9409112" y="190182"/>
            <a:ext cx="2619375" cy="2593658"/>
          </a:xfrm>
          <a:prstGeom prst="rect">
            <a:avLst/>
          </a:prstGeom>
        </p:spPr>
      </p:pic>
    </p:spTree>
    <p:extLst>
      <p:ext uri="{BB962C8B-B14F-4D97-AF65-F5344CB8AC3E}">
        <p14:creationId xmlns:p14="http://schemas.microsoft.com/office/powerpoint/2010/main" val="4130853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5B4495C0-D7A0-C699-772E-D2C0EE54C63C}"/>
              </a:ext>
            </a:extLst>
          </p:cNvPr>
          <p:cNvSpPr txBox="1"/>
          <p:nvPr/>
        </p:nvSpPr>
        <p:spPr>
          <a:xfrm>
            <a:off x="2647950" y="400050"/>
            <a:ext cx="7429500" cy="6155531"/>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Vprašanja za otroke in najstnike</a:t>
            </a:r>
          </a:p>
          <a:p>
            <a:endParaRPr lang="sl-SI" sz="3200" b="1"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Si kdaj opazil</a:t>
            </a:r>
            <a:r>
              <a:rPr lang="sl-SI" sz="2400" dirty="0">
                <a:solidFill>
                  <a:srgbClr val="0000CC"/>
                </a:solidFill>
                <a:latin typeface="Arial" panose="020B0604020202020204" pitchFamily="34" charset="0"/>
                <a:ea typeface="+mj-ea"/>
                <a:cs typeface="Arial" panose="020B0604020202020204" pitchFamily="34" charset="0"/>
              </a:rPr>
              <a:t>, da je tvoja mama razburjena, ko pospravlja nered, ki si ga pustil v stanovanju?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Čeprav je tebi morda vseeno, kje ležijo tvoja oblačila, knjige in še kaj, lahko pogledaš na situacijo tako, kot jo vidi tvoja mama. </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Ugotovil boš</a:t>
            </a:r>
            <a:r>
              <a:rPr lang="sl-SI" sz="2400" dirty="0">
                <a:solidFill>
                  <a:srgbClr val="0000CC"/>
                </a:solidFill>
                <a:latin typeface="Arial" panose="020B0604020202020204" pitchFamily="34" charset="0"/>
                <a:ea typeface="+mj-ea"/>
                <a:cs typeface="Arial" panose="020B0604020202020204" pitchFamily="34" charset="0"/>
              </a:rPr>
              <a:t>, da ne mara nereda v stanovanju in da je razburjena, ker mora pospravljati še namesto tebe. </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Če torej pogledaš situacijo </a:t>
            </a:r>
            <a:r>
              <a:rPr lang="sl-SI" sz="2400" dirty="0">
                <a:solidFill>
                  <a:srgbClr val="0000CC"/>
                </a:solidFill>
                <a:latin typeface="Arial" panose="020B0604020202020204" pitchFamily="34" charset="0"/>
                <a:ea typeface="+mj-ea"/>
                <a:cs typeface="Arial" panose="020B0604020202020204" pitchFamily="34" charset="0"/>
              </a:rPr>
              <a:t>skozi njene oči in razumeš, kako se verjetno počuti, je to empatija</a:t>
            </a:r>
            <a:r>
              <a:rPr lang="sl-SI" sz="2400" dirty="0">
                <a:solidFill>
                  <a:srgbClr val="5E5E5E"/>
                </a:solidFill>
                <a:latin typeface="Cabin"/>
                <a:ea typeface="+mj-ea"/>
                <a:cs typeface="Arial" panose="020B0604020202020204" pitchFamily="34" charset="0"/>
              </a:rPr>
              <a:t>.</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Podobna vprašanja za razvoj empatije </a:t>
            </a:r>
            <a:r>
              <a:rPr lang="sl-SI" sz="2400" dirty="0">
                <a:solidFill>
                  <a:srgbClr val="0000CC"/>
                </a:solidFill>
                <a:latin typeface="Arial" panose="020B0604020202020204" pitchFamily="34" charset="0"/>
                <a:ea typeface="+mj-ea"/>
                <a:cs typeface="Arial" panose="020B0604020202020204" pitchFamily="34" charset="0"/>
              </a:rPr>
              <a:t>(kako se počuti hišni ljubljenček, mlajši brat, sestra, bratranec, babica, dedek, sošolec/sošolka …).</a:t>
            </a:r>
          </a:p>
          <a:p>
            <a:pPr marL="342900" indent="-342900">
              <a:buFont typeface="Arial" panose="020B0604020202020204" pitchFamily="34" charset="0"/>
              <a:buChar char="•"/>
            </a:pPr>
            <a:endParaRPr lang="sl-SI" dirty="0"/>
          </a:p>
        </p:txBody>
      </p:sp>
      <p:pic>
        <p:nvPicPr>
          <p:cNvPr id="4" name="Slika 3">
            <a:extLst>
              <a:ext uri="{FF2B5EF4-FFF2-40B4-BE49-F238E27FC236}">
                <a16:creationId xmlns:a16="http://schemas.microsoft.com/office/drawing/2014/main" id="{E7CF3488-F584-385C-07F7-BA24CED7B2F0}"/>
              </a:ext>
            </a:extLst>
          </p:cNvPr>
          <p:cNvPicPr>
            <a:picLocks noChangeAspect="1"/>
          </p:cNvPicPr>
          <p:nvPr/>
        </p:nvPicPr>
        <p:blipFill>
          <a:blip r:embed="rId2"/>
          <a:stretch>
            <a:fillRect/>
          </a:stretch>
        </p:blipFill>
        <p:spPr>
          <a:xfrm>
            <a:off x="10077450" y="78740"/>
            <a:ext cx="1982470" cy="2227580"/>
          </a:xfrm>
          <a:prstGeom prst="rect">
            <a:avLst/>
          </a:prstGeom>
        </p:spPr>
      </p:pic>
    </p:spTree>
    <p:extLst>
      <p:ext uri="{BB962C8B-B14F-4D97-AF65-F5344CB8AC3E}">
        <p14:creationId xmlns:p14="http://schemas.microsoft.com/office/powerpoint/2010/main" val="21368371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9803C140-374D-D09D-3C81-B46E40C2116E}"/>
              </a:ext>
            </a:extLst>
          </p:cNvPr>
          <p:cNvSpPr txBox="1"/>
          <p:nvPr/>
        </p:nvSpPr>
        <p:spPr>
          <a:xfrm>
            <a:off x="3181350" y="1409700"/>
            <a:ext cx="5962650" cy="4401205"/>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Empatični odnosi</a:t>
            </a:r>
          </a:p>
          <a:p>
            <a:endParaRPr lang="sl-SI" sz="3200" b="1"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Empatija je zelo pomembna </a:t>
            </a:r>
            <a:r>
              <a:rPr lang="sl-SI" sz="2400" dirty="0">
                <a:solidFill>
                  <a:srgbClr val="0000CC"/>
                </a:solidFill>
                <a:latin typeface="Arial" panose="020B0604020202020204" pitchFamily="34" charset="0"/>
                <a:ea typeface="+mj-ea"/>
                <a:cs typeface="Arial" panose="020B0604020202020204" pitchFamily="34" charset="0"/>
              </a:rPr>
              <a:t>v vseh odnosih, ki jih imaš z ljudmi okoli sebe – starši, sorodniki, prijatelji, učitelji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S pomočjo empatije lahko </a:t>
            </a:r>
            <a:r>
              <a:rPr lang="sl-SI" sz="2400" dirty="0">
                <a:solidFill>
                  <a:srgbClr val="FF0000"/>
                </a:solidFill>
                <a:latin typeface="Arial" panose="020B0604020202020204" pitchFamily="34" charset="0"/>
                <a:ea typeface="+mj-ea"/>
                <a:cs typeface="Arial" panose="020B0604020202020204" pitchFamily="34" charset="0"/>
              </a:rPr>
              <a:t>ugotoviš, kako tvoja dejanja delujejo na druge </a:t>
            </a:r>
            <a:r>
              <a:rPr lang="sl-SI" sz="2400" dirty="0">
                <a:solidFill>
                  <a:srgbClr val="0000CC"/>
                </a:solidFill>
                <a:latin typeface="Arial" panose="020B0604020202020204" pitchFamily="34" charset="0"/>
                <a:ea typeface="+mj-ea"/>
                <a:cs typeface="Arial" panose="020B0604020202020204" pitchFamily="34" charset="0"/>
              </a:rPr>
              <a:t>in kaj moraš narediti, da boš dober prijatelj, sodelavec, sosed, sorodnik; </a:t>
            </a:r>
            <a:r>
              <a:rPr lang="sl-SI" sz="2400" dirty="0">
                <a:solidFill>
                  <a:srgbClr val="FF0000"/>
                </a:solidFill>
                <a:latin typeface="Arial" panose="020B0604020202020204" pitchFamily="34" charset="0"/>
                <a:ea typeface="+mj-ea"/>
                <a:cs typeface="Arial" panose="020B0604020202020204" pitchFamily="34" charset="0"/>
              </a:rPr>
              <a:t>pomaga ti tudi bolje razumeti ljudi in svet okoli tebe.</a:t>
            </a:r>
          </a:p>
        </p:txBody>
      </p:sp>
      <p:pic>
        <p:nvPicPr>
          <p:cNvPr id="4" name="Slika 3">
            <a:extLst>
              <a:ext uri="{FF2B5EF4-FFF2-40B4-BE49-F238E27FC236}">
                <a16:creationId xmlns:a16="http://schemas.microsoft.com/office/drawing/2014/main" id="{FCA1531E-BFCD-87CE-AEAD-D4465A6578BD}"/>
              </a:ext>
            </a:extLst>
          </p:cNvPr>
          <p:cNvPicPr>
            <a:picLocks noChangeAspect="1"/>
          </p:cNvPicPr>
          <p:nvPr/>
        </p:nvPicPr>
        <p:blipFill>
          <a:blip r:embed="rId2"/>
          <a:stretch>
            <a:fillRect/>
          </a:stretch>
        </p:blipFill>
        <p:spPr>
          <a:xfrm>
            <a:off x="8493760" y="230822"/>
            <a:ext cx="3515360" cy="2532698"/>
          </a:xfrm>
          <a:prstGeom prst="rect">
            <a:avLst/>
          </a:prstGeom>
        </p:spPr>
      </p:pic>
    </p:spTree>
    <p:extLst>
      <p:ext uri="{BB962C8B-B14F-4D97-AF65-F5344CB8AC3E}">
        <p14:creationId xmlns:p14="http://schemas.microsoft.com/office/powerpoint/2010/main" val="2237207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5A1161B6-B1DA-3762-5930-005B2879652F}"/>
              </a:ext>
            </a:extLst>
          </p:cNvPr>
          <p:cNvSpPr txBox="1"/>
          <p:nvPr/>
        </p:nvSpPr>
        <p:spPr>
          <a:xfrm>
            <a:off x="2105025" y="647701"/>
            <a:ext cx="7038975" cy="4770537"/>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Kako lahko empatija pomaga v situacijah nasilja med vrstniki?</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Če opaziš, da se tvoji sošolci ves čas spravljajo na nekoga (ga zbadajo z žaljivimi vzdevki, se norčujejo iz njega, ga izločajo, poškodujejo njegove stvari …), </a:t>
            </a: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se poskusi vživeti v njegovo kožo – poskusi občutiti, kar občuti on.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Verjetno je prestrašen, nemočen, lahko ga je sram. </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Tudi druge, ki opazijo, kaj se dogaja, lahko spodbudiš, naj to storijo.</a:t>
            </a:r>
          </a:p>
        </p:txBody>
      </p:sp>
      <p:pic>
        <p:nvPicPr>
          <p:cNvPr id="4" name="Slika 3">
            <a:extLst>
              <a:ext uri="{FF2B5EF4-FFF2-40B4-BE49-F238E27FC236}">
                <a16:creationId xmlns:a16="http://schemas.microsoft.com/office/drawing/2014/main" id="{DA641D13-9741-1A6D-40D8-D9B3C948A558}"/>
              </a:ext>
            </a:extLst>
          </p:cNvPr>
          <p:cNvPicPr>
            <a:picLocks noChangeAspect="1"/>
          </p:cNvPicPr>
          <p:nvPr/>
        </p:nvPicPr>
        <p:blipFill>
          <a:blip r:embed="rId2"/>
          <a:stretch>
            <a:fillRect/>
          </a:stretch>
        </p:blipFill>
        <p:spPr>
          <a:xfrm>
            <a:off x="9172576" y="467360"/>
            <a:ext cx="2764472" cy="2580640"/>
          </a:xfrm>
          <a:prstGeom prst="rect">
            <a:avLst/>
          </a:prstGeom>
        </p:spPr>
      </p:pic>
    </p:spTree>
    <p:extLst>
      <p:ext uri="{BB962C8B-B14F-4D97-AF65-F5344CB8AC3E}">
        <p14:creationId xmlns:p14="http://schemas.microsoft.com/office/powerpoint/2010/main" val="1429539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2533B4E7-0E5B-7731-D323-B01982D8F9F3}"/>
              </a:ext>
            </a:extLst>
          </p:cNvPr>
          <p:cNvSpPr txBox="1"/>
          <p:nvPr/>
        </p:nvSpPr>
        <p:spPr>
          <a:xfrm>
            <a:off x="2824480" y="360998"/>
            <a:ext cx="6319520" cy="5262979"/>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Kako lahko empatija pomaga v situacijah nasilja med vrstniki?</a:t>
            </a:r>
          </a:p>
          <a:p>
            <a:endParaRPr lang="sl-SI" sz="3200" b="1"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dirty="0">
                <a:solidFill>
                  <a:srgbClr val="FF0000"/>
                </a:solidFill>
                <a:latin typeface="Arial" panose="020B0604020202020204" pitchFamily="34" charset="0"/>
                <a:ea typeface="+mj-ea"/>
                <a:cs typeface="Arial" panose="020B0604020202020204" pitchFamily="34" charset="0"/>
              </a:rPr>
              <a:t>Poskusi se vživeti tudi v učenca, ki nasilje izvaja.</a:t>
            </a:r>
            <a:r>
              <a:rPr lang="sl-SI" sz="2400" dirty="0">
                <a:solidFill>
                  <a:srgbClr val="0000CC"/>
                </a:solidFill>
                <a:latin typeface="Arial" panose="020B0604020202020204" pitchFamily="34" charset="0"/>
                <a:ea typeface="+mj-ea"/>
                <a:cs typeface="Arial" panose="020B0604020202020204" pitchFamily="34" charset="0"/>
              </a:rPr>
              <a:t> Bi bil presenečen, če bi ugotovil, da je navznoter prestrašen in šibek, čeprav se navzven dela močnega in samozavestnega?</a:t>
            </a:r>
          </a:p>
          <a:p>
            <a:pPr marL="342900" indent="-342900">
              <a:buFont typeface="Arial" panose="020B0604020202020204" pitchFamily="34" charset="0"/>
              <a:buChar char="•"/>
            </a:pPr>
            <a:r>
              <a:rPr lang="sl-SI" sz="2400" dirty="0">
                <a:solidFill>
                  <a:srgbClr val="0000CC"/>
                </a:solidFill>
                <a:latin typeface="Arial" panose="020B0604020202020204" pitchFamily="34" charset="0"/>
                <a:ea typeface="+mj-ea"/>
                <a:cs typeface="Arial" panose="020B0604020202020204" pitchFamily="34" charset="0"/>
              </a:rPr>
              <a:t>Če resnično začutiš, kako neprijetna je situacija, v kateri se odvija nasilje med vrstniki</a:t>
            </a:r>
            <a:r>
              <a:rPr lang="sl-SI" sz="2400" dirty="0">
                <a:solidFill>
                  <a:srgbClr val="FF0000"/>
                </a:solidFill>
                <a:latin typeface="Arial" panose="020B0604020202020204" pitchFamily="34" charset="0"/>
                <a:ea typeface="+mj-ea"/>
                <a:cs typeface="Arial" panose="020B0604020202020204" pitchFamily="34" charset="0"/>
              </a:rPr>
              <a:t>, boš zagotovo priskočil na pomoč žrtvi in se na spoštljiv način vedel tudi do učenca, ki izvaja nasilje.</a:t>
            </a:r>
          </a:p>
        </p:txBody>
      </p:sp>
      <p:pic>
        <p:nvPicPr>
          <p:cNvPr id="18434" name="Picture 2" descr="Medvrstniško nasilje v šoli">
            <a:extLst>
              <a:ext uri="{FF2B5EF4-FFF2-40B4-BE49-F238E27FC236}">
                <a16:creationId xmlns:a16="http://schemas.microsoft.com/office/drawing/2014/main" id="{638A2A14-D17A-2341-AB98-3D998686C2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0" y="360998"/>
            <a:ext cx="2705100" cy="2372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0477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A1D606FD-AA4A-4706-70C2-437BBB5300F7}"/>
              </a:ext>
            </a:extLst>
          </p:cNvPr>
          <p:cNvSpPr txBox="1"/>
          <p:nvPr/>
        </p:nvSpPr>
        <p:spPr>
          <a:xfrm>
            <a:off x="2276476" y="352425"/>
            <a:ext cx="6867524" cy="5509200"/>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Kako lahko empatija pomaga v situacijah nasilja med vrstniki?</a:t>
            </a:r>
          </a:p>
          <a:p>
            <a:pPr marL="342900" indent="-342900">
              <a:buFont typeface="Arial" panose="020B0604020202020204" pitchFamily="34" charset="0"/>
              <a:buChar char="•"/>
            </a:pPr>
            <a:r>
              <a:rPr lang="sl-SI" sz="2400" b="1" dirty="0">
                <a:solidFill>
                  <a:srgbClr val="0000CC"/>
                </a:solidFill>
                <a:latin typeface="Arial" panose="020B0604020202020204" pitchFamily="34" charset="0"/>
                <a:ea typeface="+mj-ea"/>
                <a:cs typeface="Arial" panose="020B0604020202020204" pitchFamily="34" charset="0"/>
              </a:rPr>
              <a:t>Imej v mislih, da se bo nasilje širilo in povzročilo veliko škode, </a:t>
            </a:r>
            <a:r>
              <a:rPr lang="sl-SI" sz="2400" b="1" dirty="0">
                <a:solidFill>
                  <a:srgbClr val="FF0000"/>
                </a:solidFill>
                <a:latin typeface="Arial" panose="020B0604020202020204" pitchFamily="34" charset="0"/>
                <a:ea typeface="+mj-ea"/>
                <a:cs typeface="Arial" panose="020B0604020202020204" pitchFamily="34" charset="0"/>
              </a:rPr>
              <a:t>če ti in tvoji sošolci, ki ste priče takšnemu dogajanju, ne boste naredili ničesar!</a:t>
            </a:r>
          </a:p>
          <a:p>
            <a:pPr marL="342900" indent="-342900">
              <a:buFont typeface="Arial" panose="020B0604020202020204" pitchFamily="34" charset="0"/>
              <a:buChar char="•"/>
            </a:pPr>
            <a:r>
              <a:rPr lang="sl-SI" sz="2400" b="1" dirty="0">
                <a:solidFill>
                  <a:srgbClr val="FF0000"/>
                </a:solidFill>
                <a:latin typeface="Arial" panose="020B0604020202020204" pitchFamily="34" charset="0"/>
                <a:ea typeface="+mj-ea"/>
                <a:cs typeface="Arial" panose="020B0604020202020204" pitchFamily="34" charset="0"/>
              </a:rPr>
              <a:t>Skupaj ste zelo močni </a:t>
            </a:r>
            <a:r>
              <a:rPr lang="sl-SI" sz="2400" b="1" dirty="0">
                <a:solidFill>
                  <a:srgbClr val="0000CC"/>
                </a:solidFill>
                <a:latin typeface="Arial" panose="020B0604020202020204" pitchFamily="34" charset="0"/>
                <a:ea typeface="+mj-ea"/>
                <a:cs typeface="Arial" panose="020B0604020202020204" pitchFamily="34" charset="0"/>
              </a:rPr>
              <a:t>– če učencu, ki izvaja nasilje, jasno in glasno poveste </a:t>
            </a:r>
            <a:r>
              <a:rPr lang="sl-SI" sz="2400" b="1" dirty="0">
                <a:solidFill>
                  <a:srgbClr val="FF0000"/>
                </a:solidFill>
                <a:latin typeface="Arial" panose="020B0604020202020204" pitchFamily="34" charset="0"/>
                <a:ea typeface="+mj-ea"/>
                <a:cs typeface="Arial" panose="020B0604020202020204" pitchFamily="34" charset="0"/>
              </a:rPr>
              <a:t>»To, kar počneš, sploh ni OK!«, se bo skoraj zagotovo umaknil. </a:t>
            </a:r>
          </a:p>
          <a:p>
            <a:pPr marL="342900" indent="-342900">
              <a:buFont typeface="Arial" panose="020B0604020202020204" pitchFamily="34" charset="0"/>
              <a:buChar char="•"/>
            </a:pPr>
            <a:r>
              <a:rPr lang="sl-SI" sz="2400" b="1" dirty="0">
                <a:solidFill>
                  <a:srgbClr val="FF0000"/>
                </a:solidFill>
                <a:latin typeface="Arial" panose="020B0604020202020204" pitchFamily="34" charset="0"/>
                <a:ea typeface="+mj-ea"/>
                <a:cs typeface="Arial" panose="020B0604020202020204" pitchFamily="34" charset="0"/>
              </a:rPr>
              <a:t>Nujno morate o nasilju obvestiti tudi odrasle osebe – starše in učitelje</a:t>
            </a:r>
            <a:r>
              <a:rPr lang="sl-SI" sz="2400" b="1" dirty="0">
                <a:solidFill>
                  <a:srgbClr val="0000CC"/>
                </a:solidFill>
                <a:latin typeface="Arial" panose="020B0604020202020204" pitchFamily="34" charset="0"/>
                <a:ea typeface="+mj-ea"/>
                <a:cs typeface="Arial" panose="020B0604020202020204" pitchFamily="34" charset="0"/>
              </a:rPr>
              <a:t>, ki vam bodo lahko pomagali, če se bo nasilje med vrstniki ponavljalo. </a:t>
            </a:r>
          </a:p>
        </p:txBody>
      </p:sp>
      <p:pic>
        <p:nvPicPr>
          <p:cNvPr id="4" name="Slika 3">
            <a:extLst>
              <a:ext uri="{FF2B5EF4-FFF2-40B4-BE49-F238E27FC236}">
                <a16:creationId xmlns:a16="http://schemas.microsoft.com/office/drawing/2014/main" id="{47AC395E-4638-AE9C-05B2-264A6A54E524}"/>
              </a:ext>
            </a:extLst>
          </p:cNvPr>
          <p:cNvPicPr>
            <a:picLocks noChangeAspect="1"/>
          </p:cNvPicPr>
          <p:nvPr/>
        </p:nvPicPr>
        <p:blipFill>
          <a:blip r:embed="rId2"/>
          <a:stretch>
            <a:fillRect/>
          </a:stretch>
        </p:blipFill>
        <p:spPr>
          <a:xfrm>
            <a:off x="9009697" y="614045"/>
            <a:ext cx="2524125" cy="1809750"/>
          </a:xfrm>
          <a:prstGeom prst="rect">
            <a:avLst/>
          </a:prstGeom>
        </p:spPr>
      </p:pic>
    </p:spTree>
    <p:extLst>
      <p:ext uri="{BB962C8B-B14F-4D97-AF65-F5344CB8AC3E}">
        <p14:creationId xmlns:p14="http://schemas.microsoft.com/office/powerpoint/2010/main" val="3108206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052CF77A-723E-1039-816A-FBBCD2FBE7DC}"/>
              </a:ext>
            </a:extLst>
          </p:cNvPr>
          <p:cNvSpPr txBox="1"/>
          <p:nvPr/>
        </p:nvSpPr>
        <p:spPr>
          <a:xfrm>
            <a:off x="2124075" y="619125"/>
            <a:ext cx="7019924" cy="513986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l-SI" sz="32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Kako lahko empatija pomaga v situacijah nasilja med vrstniki?</a:t>
            </a:r>
          </a:p>
          <a:p>
            <a:pPr marL="342900" indent="-342900">
              <a:buFont typeface="Arial" panose="020B0604020202020204" pitchFamily="34" charset="0"/>
              <a:buChar char="•"/>
            </a:pPr>
            <a:r>
              <a:rPr lang="sl-SI" sz="2400" b="1" dirty="0">
                <a:solidFill>
                  <a:srgbClr val="0000CC"/>
                </a:solidFill>
                <a:latin typeface="Arial" panose="020B0604020202020204" pitchFamily="34" charset="0"/>
                <a:ea typeface="+mj-ea"/>
                <a:cs typeface="Arial" panose="020B0604020202020204" pitchFamily="34" charset="0"/>
              </a:rPr>
              <a:t>Pomembno, </a:t>
            </a:r>
            <a:r>
              <a:rPr lang="sl-SI" sz="2400" b="1" dirty="0">
                <a:solidFill>
                  <a:srgbClr val="FF0000"/>
                </a:solidFill>
                <a:latin typeface="Arial" panose="020B0604020202020204" pitchFamily="34" charset="0"/>
                <a:ea typeface="+mj-ea"/>
                <a:cs typeface="Arial" panose="020B0604020202020204" pitchFamily="34" charset="0"/>
              </a:rPr>
              <a:t>da znamo prepoznati in poimenovati, kaj v posameznem trenutku doživljamo.</a:t>
            </a:r>
          </a:p>
          <a:p>
            <a:pPr marL="342900" indent="-342900">
              <a:buFont typeface="Arial" panose="020B0604020202020204" pitchFamily="34" charset="0"/>
              <a:buChar char="•"/>
            </a:pPr>
            <a:r>
              <a:rPr lang="sl-SI" sz="2400" b="1" dirty="0">
                <a:solidFill>
                  <a:srgbClr val="0000CC"/>
                </a:solidFill>
                <a:latin typeface="Arial" panose="020B0604020202020204" pitchFamily="34" charset="0"/>
                <a:ea typeface="+mj-ea"/>
                <a:cs typeface="Arial" panose="020B0604020202020204" pitchFamily="34" charset="0"/>
              </a:rPr>
              <a:t>Pomembno je tudi, da znamo s svojimi čustvi </a:t>
            </a:r>
            <a:r>
              <a:rPr lang="sl-SI" sz="2400" b="1" dirty="0">
                <a:solidFill>
                  <a:srgbClr val="FF0000"/>
                </a:solidFill>
                <a:latin typeface="Arial" panose="020B0604020202020204" pitchFamily="34" charset="0"/>
                <a:ea typeface="+mj-ea"/>
                <a:cs typeface="Arial" panose="020B0604020202020204" pitchFamily="34" charset="0"/>
              </a:rPr>
              <a:t>učinkovito ravnati.</a:t>
            </a:r>
          </a:p>
          <a:p>
            <a:pPr marL="342900" indent="-342900">
              <a:buFont typeface="Arial" panose="020B0604020202020204" pitchFamily="34" charset="0"/>
              <a:buChar char="•"/>
            </a:pPr>
            <a:r>
              <a:rPr lang="sl-SI" sz="2400" b="1" dirty="0">
                <a:solidFill>
                  <a:srgbClr val="FF0000"/>
                </a:solidFill>
                <a:latin typeface="Arial" panose="020B0604020202020204" pitchFamily="34" charset="0"/>
                <a:ea typeface="+mj-ea"/>
                <a:cs typeface="Arial" panose="020B0604020202020204" pitchFamily="34" charset="0"/>
              </a:rPr>
              <a:t>Čustva so del nas </a:t>
            </a:r>
            <a:r>
              <a:rPr lang="sl-SI" sz="2400" b="1" dirty="0">
                <a:solidFill>
                  <a:srgbClr val="0000CC"/>
                </a:solidFill>
                <a:latin typeface="Arial" panose="020B0604020202020204" pitchFamily="34" charset="0"/>
                <a:ea typeface="+mj-ea"/>
                <a:cs typeface="Arial" panose="020B0604020202020204" pitchFamily="34" charset="0"/>
              </a:rPr>
              <a:t>in ne nekaj izven nas. Učinkovito ravnanje s čustvi - da se zavedamo, kaj čutimo, čemu tako čutimo in se zavestno odločimo, </a:t>
            </a:r>
            <a:r>
              <a:rPr lang="sl-SI" sz="2400" b="1" dirty="0">
                <a:solidFill>
                  <a:srgbClr val="FF0000"/>
                </a:solidFill>
                <a:latin typeface="Arial" panose="020B0604020202020204" pitchFamily="34" charset="0"/>
                <a:ea typeface="+mj-ea"/>
                <a:cs typeface="Arial" panose="020B0604020202020204" pitchFamily="34" charset="0"/>
              </a:rPr>
              <a:t>ali bomo to besedno izrazili ter kdaj, komu in s katerimi besedami.</a:t>
            </a:r>
          </a:p>
        </p:txBody>
      </p:sp>
      <p:pic>
        <p:nvPicPr>
          <p:cNvPr id="4" name="Slika 3">
            <a:extLst>
              <a:ext uri="{FF2B5EF4-FFF2-40B4-BE49-F238E27FC236}">
                <a16:creationId xmlns:a16="http://schemas.microsoft.com/office/drawing/2014/main" id="{0E1F9514-4B96-2CAD-CF30-13A95BF5D2F8}"/>
              </a:ext>
            </a:extLst>
          </p:cNvPr>
          <p:cNvPicPr>
            <a:picLocks noChangeAspect="1"/>
          </p:cNvPicPr>
          <p:nvPr/>
        </p:nvPicPr>
        <p:blipFill>
          <a:blip r:embed="rId2"/>
          <a:stretch>
            <a:fillRect/>
          </a:stretch>
        </p:blipFill>
        <p:spPr>
          <a:xfrm>
            <a:off x="9052559" y="234632"/>
            <a:ext cx="2837815" cy="2152968"/>
          </a:xfrm>
          <a:prstGeom prst="rect">
            <a:avLst/>
          </a:prstGeom>
        </p:spPr>
      </p:pic>
    </p:spTree>
    <p:extLst>
      <p:ext uri="{BB962C8B-B14F-4D97-AF65-F5344CB8AC3E}">
        <p14:creationId xmlns:p14="http://schemas.microsoft.com/office/powerpoint/2010/main" val="29307805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E7F33AD8-ACD6-128A-9026-DD74A449BD78}"/>
              </a:ext>
            </a:extLst>
          </p:cNvPr>
          <p:cNvSpPr>
            <a:spLocks noGrp="1" noChangeArrowheads="1"/>
          </p:cNvSpPr>
          <p:nvPr>
            <p:ph type="title"/>
          </p:nvPr>
        </p:nvSpPr>
        <p:spPr>
          <a:xfrm>
            <a:off x="1892301" y="1268413"/>
            <a:ext cx="6003925" cy="4392612"/>
          </a:xfrm>
        </p:spPr>
        <p:txBody>
          <a:bodyPr>
            <a:normAutofit fontScale="90000"/>
          </a:bodyPr>
          <a:lstStyle/>
          <a:p>
            <a:pPr algn="ctr"/>
            <a:r>
              <a:rPr lang="sl-SI" altLang="sl-SI" sz="2700" b="1" i="1" dirty="0">
                <a:solidFill>
                  <a:srgbClr val="0000CC"/>
                </a:solidFill>
                <a:latin typeface="Arial" panose="020B0604020202020204" pitchFamily="34" charset="0"/>
                <a:cs typeface="Arial" panose="020B0604020202020204" pitchFamily="34" charset="0"/>
              </a:rPr>
              <a:t>Moč misli</a:t>
            </a:r>
            <a:br>
              <a:rPr lang="sl-SI" altLang="sl-SI" dirty="0"/>
            </a:br>
            <a:br>
              <a:rPr lang="sl-SI" altLang="sl-SI" sz="2700" b="1" i="1" dirty="0">
                <a:solidFill>
                  <a:srgbClr val="0000CC"/>
                </a:solidFill>
                <a:latin typeface="Arial" panose="020B0604020202020204" pitchFamily="34" charset="0"/>
                <a:cs typeface="Arial" panose="020B0604020202020204" pitchFamily="34" charset="0"/>
              </a:rPr>
            </a:br>
            <a:r>
              <a:rPr lang="sl-SI" altLang="sl-SI" sz="2700" b="1" i="1" dirty="0">
                <a:solidFill>
                  <a:srgbClr val="0000CC"/>
                </a:solidFill>
                <a:latin typeface="Arial" panose="020B0604020202020204" pitchFamily="34" charset="0"/>
                <a:cs typeface="Arial" panose="020B0604020202020204" pitchFamily="34" charset="0"/>
              </a:rPr>
              <a:t>Pazi na svoje misli,</a:t>
            </a:r>
            <a:br>
              <a:rPr lang="sl-SI" altLang="sl-SI" sz="2700" b="1" i="1" dirty="0">
                <a:solidFill>
                  <a:srgbClr val="0000CC"/>
                </a:solidFill>
                <a:latin typeface="Arial" panose="020B0604020202020204" pitchFamily="34" charset="0"/>
                <a:cs typeface="Arial" panose="020B0604020202020204" pitchFamily="34" charset="0"/>
              </a:rPr>
            </a:br>
            <a:r>
              <a:rPr lang="sl-SI" altLang="sl-SI" sz="2700" b="1" i="1" dirty="0">
                <a:solidFill>
                  <a:srgbClr val="0000CC"/>
                </a:solidFill>
                <a:latin typeface="Arial" panose="020B0604020202020204" pitchFamily="34" charset="0"/>
                <a:cs typeface="Arial" panose="020B0604020202020204" pitchFamily="34" charset="0"/>
              </a:rPr>
              <a:t>kajti postale bodo tvoje besede.</a:t>
            </a:r>
            <a:br>
              <a:rPr lang="sl-SI" altLang="sl-SI" sz="2700" b="1" i="1" dirty="0">
                <a:solidFill>
                  <a:srgbClr val="0000CC"/>
                </a:solidFill>
                <a:latin typeface="Arial" panose="020B0604020202020204" pitchFamily="34" charset="0"/>
                <a:cs typeface="Arial" panose="020B0604020202020204" pitchFamily="34" charset="0"/>
              </a:rPr>
            </a:br>
            <a:r>
              <a:rPr lang="sl-SI" altLang="sl-SI" sz="2700" b="1" i="1" dirty="0">
                <a:solidFill>
                  <a:srgbClr val="0000CC"/>
                </a:solidFill>
                <a:latin typeface="Arial" panose="020B0604020202020204" pitchFamily="34" charset="0"/>
                <a:cs typeface="Arial" panose="020B0604020202020204" pitchFamily="34" charset="0"/>
              </a:rPr>
              <a:t>Pazi na svoje besede,</a:t>
            </a:r>
            <a:br>
              <a:rPr lang="sl-SI" altLang="sl-SI" sz="2700" b="1" i="1" dirty="0">
                <a:solidFill>
                  <a:srgbClr val="0000CC"/>
                </a:solidFill>
                <a:latin typeface="Arial" panose="020B0604020202020204" pitchFamily="34" charset="0"/>
                <a:cs typeface="Arial" panose="020B0604020202020204" pitchFamily="34" charset="0"/>
              </a:rPr>
            </a:br>
            <a:r>
              <a:rPr lang="sl-SI" altLang="sl-SI" sz="2700" b="1" i="1" dirty="0">
                <a:solidFill>
                  <a:srgbClr val="0000CC"/>
                </a:solidFill>
                <a:latin typeface="Arial" panose="020B0604020202020204" pitchFamily="34" charset="0"/>
                <a:cs typeface="Arial" panose="020B0604020202020204" pitchFamily="34" charset="0"/>
              </a:rPr>
              <a:t>kajti postale bodo tvoja dejanja.</a:t>
            </a:r>
            <a:br>
              <a:rPr lang="sl-SI" altLang="sl-SI" sz="2700" b="1" i="1" dirty="0">
                <a:solidFill>
                  <a:srgbClr val="0000CC"/>
                </a:solidFill>
                <a:latin typeface="Arial" panose="020B0604020202020204" pitchFamily="34" charset="0"/>
                <a:cs typeface="Arial" panose="020B0604020202020204" pitchFamily="34" charset="0"/>
              </a:rPr>
            </a:br>
            <a:r>
              <a:rPr lang="sl-SI" altLang="sl-SI" sz="2700" b="1" i="1" dirty="0">
                <a:solidFill>
                  <a:srgbClr val="0000CC"/>
                </a:solidFill>
                <a:latin typeface="Arial" panose="020B0604020202020204" pitchFamily="34" charset="0"/>
                <a:cs typeface="Arial" panose="020B0604020202020204" pitchFamily="34" charset="0"/>
              </a:rPr>
              <a:t>Pazi na svoja dejanja,</a:t>
            </a:r>
            <a:br>
              <a:rPr lang="sl-SI" altLang="sl-SI" sz="2700" b="1" i="1" dirty="0">
                <a:solidFill>
                  <a:srgbClr val="0000CC"/>
                </a:solidFill>
                <a:latin typeface="Arial" panose="020B0604020202020204" pitchFamily="34" charset="0"/>
                <a:cs typeface="Arial" panose="020B0604020202020204" pitchFamily="34" charset="0"/>
              </a:rPr>
            </a:br>
            <a:r>
              <a:rPr lang="sl-SI" altLang="sl-SI" sz="2700" b="1" i="1" dirty="0">
                <a:solidFill>
                  <a:srgbClr val="0000CC"/>
                </a:solidFill>
                <a:latin typeface="Arial" panose="020B0604020202020204" pitchFamily="34" charset="0"/>
                <a:cs typeface="Arial" panose="020B0604020202020204" pitchFamily="34" charset="0"/>
              </a:rPr>
              <a:t>kajti postala bodo tvoje navade.</a:t>
            </a:r>
            <a:br>
              <a:rPr lang="sl-SI" altLang="sl-SI" sz="2700" b="1" i="1" dirty="0">
                <a:solidFill>
                  <a:srgbClr val="0000CC"/>
                </a:solidFill>
                <a:latin typeface="Arial" panose="020B0604020202020204" pitchFamily="34" charset="0"/>
                <a:cs typeface="Arial" panose="020B0604020202020204" pitchFamily="34" charset="0"/>
              </a:rPr>
            </a:br>
            <a:r>
              <a:rPr lang="sl-SI" altLang="sl-SI" sz="2700" b="1" i="1" dirty="0">
                <a:solidFill>
                  <a:srgbClr val="0000CC"/>
                </a:solidFill>
                <a:latin typeface="Arial" panose="020B0604020202020204" pitchFamily="34" charset="0"/>
                <a:cs typeface="Arial" panose="020B0604020202020204" pitchFamily="34" charset="0"/>
              </a:rPr>
              <a:t>Pazi na svoje navade,</a:t>
            </a:r>
            <a:br>
              <a:rPr lang="sl-SI" altLang="sl-SI" sz="2700" b="1" i="1" dirty="0">
                <a:solidFill>
                  <a:srgbClr val="0000CC"/>
                </a:solidFill>
                <a:latin typeface="Arial" panose="020B0604020202020204" pitchFamily="34" charset="0"/>
                <a:cs typeface="Arial" panose="020B0604020202020204" pitchFamily="34" charset="0"/>
              </a:rPr>
            </a:br>
            <a:r>
              <a:rPr lang="sl-SI" altLang="sl-SI" sz="2700" b="1" i="1" dirty="0">
                <a:solidFill>
                  <a:srgbClr val="0000CC"/>
                </a:solidFill>
                <a:latin typeface="Arial" panose="020B0604020202020204" pitchFamily="34" charset="0"/>
                <a:cs typeface="Arial" panose="020B0604020202020204" pitchFamily="34" charset="0"/>
              </a:rPr>
              <a:t>kajti postale bodo tvoj značaj.</a:t>
            </a:r>
            <a:br>
              <a:rPr lang="sl-SI" altLang="sl-SI" sz="2700" b="1" i="1" dirty="0">
                <a:solidFill>
                  <a:srgbClr val="0000CC"/>
                </a:solidFill>
                <a:latin typeface="Arial" panose="020B0604020202020204" pitchFamily="34" charset="0"/>
                <a:cs typeface="Arial" panose="020B0604020202020204" pitchFamily="34" charset="0"/>
              </a:rPr>
            </a:br>
            <a:r>
              <a:rPr lang="sl-SI" altLang="sl-SI" sz="2700" b="1" i="1" dirty="0">
                <a:solidFill>
                  <a:srgbClr val="0000CC"/>
                </a:solidFill>
                <a:latin typeface="Arial" panose="020B0604020202020204" pitchFamily="34" charset="0"/>
                <a:cs typeface="Arial" panose="020B0604020202020204" pitchFamily="34" charset="0"/>
              </a:rPr>
              <a:t>Pazi na svoj značaj,</a:t>
            </a:r>
            <a:br>
              <a:rPr lang="sl-SI" altLang="sl-SI" sz="2700" b="1" i="1" dirty="0">
                <a:solidFill>
                  <a:srgbClr val="0000CC"/>
                </a:solidFill>
                <a:latin typeface="Arial" panose="020B0604020202020204" pitchFamily="34" charset="0"/>
                <a:cs typeface="Arial" panose="020B0604020202020204" pitchFamily="34" charset="0"/>
              </a:rPr>
            </a:br>
            <a:r>
              <a:rPr lang="sl-SI" altLang="sl-SI" sz="2700" b="1" i="1" dirty="0">
                <a:solidFill>
                  <a:srgbClr val="0000CC"/>
                </a:solidFill>
                <a:latin typeface="Arial" panose="020B0604020202020204" pitchFamily="34" charset="0"/>
                <a:cs typeface="Arial" panose="020B0604020202020204" pitchFamily="34" charset="0"/>
              </a:rPr>
              <a:t>kajti postal bo tvoja usoda.</a:t>
            </a:r>
            <a:br>
              <a:rPr lang="sl-SI" altLang="sl-SI" sz="2700" b="1" i="1" dirty="0">
                <a:solidFill>
                  <a:srgbClr val="0000CC"/>
                </a:solidFill>
                <a:latin typeface="Arial" panose="020B0604020202020204" pitchFamily="34" charset="0"/>
                <a:cs typeface="Arial" panose="020B0604020202020204" pitchFamily="34" charset="0"/>
              </a:rPr>
            </a:br>
            <a:r>
              <a:rPr lang="sl-SI" altLang="sl-SI" sz="2700" b="1" i="1" dirty="0">
                <a:solidFill>
                  <a:srgbClr val="0000CC"/>
                </a:solidFill>
                <a:latin typeface="Arial" panose="020B0604020202020204" pitchFamily="34" charset="0"/>
                <a:cs typeface="Arial" panose="020B0604020202020204" pitchFamily="34" charset="0"/>
              </a:rPr>
              <a:t> </a:t>
            </a:r>
            <a:br>
              <a:rPr lang="sl-SI" altLang="sl-SI" sz="2700" b="1" i="1" dirty="0">
                <a:solidFill>
                  <a:srgbClr val="0000CC"/>
                </a:solidFill>
                <a:latin typeface="Arial" panose="020B0604020202020204" pitchFamily="34" charset="0"/>
                <a:cs typeface="Arial" panose="020B0604020202020204" pitchFamily="34" charset="0"/>
              </a:rPr>
            </a:br>
            <a:r>
              <a:rPr lang="sl-SI" altLang="sl-SI" sz="2700" b="1" i="1" dirty="0">
                <a:solidFill>
                  <a:srgbClr val="0000CC"/>
                </a:solidFill>
                <a:latin typeface="Arial" panose="020B0604020202020204" pitchFamily="34" charset="0"/>
                <a:cs typeface="Arial" panose="020B0604020202020204" pitchFamily="34" charset="0"/>
              </a:rPr>
              <a:t>Talmud</a:t>
            </a:r>
            <a:br>
              <a:rPr lang="sl-SI" altLang="sl-SI" sz="2400" dirty="0"/>
            </a:br>
            <a:r>
              <a:rPr lang="sl-SI" altLang="sl-SI" sz="2400" dirty="0"/>
              <a:t> </a:t>
            </a:r>
            <a:br>
              <a:rPr lang="sl-SI" altLang="sl-SI" sz="2400" dirty="0"/>
            </a:br>
            <a:endParaRPr lang="en-GB" altLang="sl-SI" sz="2400" dirty="0"/>
          </a:p>
        </p:txBody>
      </p:sp>
      <p:sp>
        <p:nvSpPr>
          <p:cNvPr id="152579" name="AutoShape 2" descr="data:image/jpeg;base64,/9j/4AAQSkZJRgABAQAAAQABAAD/2wCEAAkGBxQSEhUUEhQWFhQXGBcbFxgYGBcdHBoaGBgYGBgWGx0YHCghHxwnHBwXITEiJSkrLi4uHh8zODMsNygtLisBCgoKDg0OGxAQGywkICYsLC8vLC8sMCwsLCwtLCwsLCwsNy0sLCwsLCwsLCwsLC8sLCwsLCwsLCwsLCwsLSwsLP/AABEIAKAAoAMBIgACEQEDEQH/xAAcAAACAgMBAQAAAAAAAAAAAAAFBgEEAAMHAgj/xABCEAACAQIDBAYFCQcDBQAAAAABAgMAEQQhMQUSQVEGEyJhcYEyUmKRoQcUIzNCU7HB0RZDcoKS4fAVsvEkorPC0v/EABoBAAMBAQEBAAAAAAAAAAAAAAECAwQFAAb/xAArEQACAgEDAwMDBAMAAAAAAAAAAQIRAxIhMQQiQRNRkTJhwXGB0fEUobH/2gAMAwEAAhEDEQA/AOG0QwDBx1TEC+aMfsty8D+lULVINFHiZYypIIsQSCORHCvFFZB16bw+tjHb9tBkH8Roe6xoYRXmjyPNZWVlA8SKvP2oFPqOy+TDeX4hqo0Q2eN6KdfZVx/I2fwJooDL/RzOLFpzhv8A0sDQFqO9D85nX14pB8KAmnl9K/cC5ZFZU17jjvSJWMW8L2YZW9Yqg87s3wA99UaKbRh3YoU7mc+LkAfBRQ6PWmcWnQqaashUNHI/+mw1/wB7iBYezENT4scvAUz9Dui64nUgADea/Ia0v9MU+lLcNFHJRkB7qu8OmLfkmsluhZrKysrKWMqawCj+wOjpmBllbq4F1bi1tVS/xOg+FGMXJ0gN0b+knRoxXkiuY9WXUoDob/aTv99LRFPGBxbYRVO91+Da+66+lFfUW5c1OR7q1bY6KiS0uFsyNmVXT+JO7muorTLFr3h8flfYmp6dpfIo4TENG4dTYg5foe7hVraWGWyyx/Vvw9Rxqh/Ed3hVvF9HZEW5GVVtmYgRlkkBMb5OOIto471199ScHHkZST4BlZRLG7KaNipz0IYaMp0YdxH+ZVQdbUjg1yMpJ8HkUS6P5zKnCQFP6xYfG1Da2QSlGVl1UgjxBuKCe4WFOib7uLi7yR7wRQzFR7rsvJiPcSKYGwRXHlk9ESq4/hYh7e42rT0l2S0c0hOm8SKv6T9P9yWuOoAVawQJYKNWIA8SbCqpFFuja/SmThEjSeajs/EipQ2kUkrRv6SY/rJm0stkFgALRjdBy8L0ESvNFdgYRWZpJPqohvv3+qnmaZtzkKkooOLtZsJCsf7yQB39lfsL+Zpd2ljzKbmtOPxTSuzv6TG5/Qd1VqM8rewI40tzKkLUotzYZk6Dn3U34TZcWAUTYsB5yLxwZdk835nu0HG+gnGLkO3RW2PsBEjGIxnZitdI9Gk5E8QvxNUtv9IHxJ3bbkQsFQaWGl7ZeXDv1qptna0mJffkN+Q4Dw/XwofTOSSqIEvLCGytqvAxKWIOTKc1YciK6T8nksW+XhyUkF4SfRPNa5NeruztovCwZCQRoRT4Mii6YuSGpbH0Z0ww0EmHJhALWzHf+tfO2LsJT4mm3A9KWnIs4inGl/q5R6rDga27U2QmOBZB1OLQfSRt9rz4jk/kedaJRTh2O2RTafdsedjyRTQdSR9N+4N8u+M+PDv8aScfbey/zuqZusjYqwKspzByIIoztVPnkJxSD6aMAYpRxvkuIHcdG5Gx41DJlUlRSGPS7FusAr3DEWYKoJY6AZmm3ZHQtzZp2EY9XVv7VGMdTorJ0rCuyZVHzeVhfeiUHxjYqfwFFPlIxMcrnqYiAQMgL8O6mbZXRxBhl6pA24zbt8z2gCbX4XFV8VhvSJkKblt4KpYgnwIyrpLHcXW7MTfducTk2dL91J/Q36USw8LRYOZmUgyyJEt7g2UGSQ/+MeZrrUeEBQOoxEi3sT2YyD/C9yfI1c/01Zo0VX3SAxAchiS1jmN3I5Cs/wDiz5r/AIWeaPBxjZmwXlFwKtdIcGcNEuH/AJ5DzY6DwArr/R2NIiWKISL5Dn3jKuefKDCWJdRdbm5HDxqksWiL2EjNyfIkYHBtIbLRpuiE1huoSToAKJfJxBvzAWvbM8gOZrsnSDaGHTDkREb1rFh+VShCNK1yPKbt0zjG9FssZWlxhGv2YvDm3f7ralRxmKaVi7ksx1J/zSre22Bka3E0PtUsr30rgrBbW+TzXqimD2G7IJJCsUR0eTK/8I1byr188hhyhTrG+8lGX8seg8WJNSoawPU1FZQCegaYdlbf9BZi3Z+rmX04/wD6XuNLlTemjNxdoEop8nSto4BMeqiQqmIt9FKvoTD1e4+zqOFxcUB6M7IxMOKJ3Qgjyl3/AEGVhYofWVhy8a0dDTI8hjGcOsgbQcivJr6V1ObCrPGisWsQCjWNzwYZ8fGtigs+65IuTx88AnA7FjjYDAoNxwW61z6IBzV24EXt35c6OyR4XDRguetnOpawt3Kpv+tVdrYxYomigG6sY3gDYZ6dY1tW5UsbFw0haKUr1k0p+hRhko061z+A8Tyrbh6NQpy59v5Ms8zldcDjhMXM7EkGFFIyYG7nUALy760RydUTLGpLrqM7nvHPmKHy4vcYtJO0jDW2QP4mok24FDbyEEgFLEceddSOCSXvZilkVmzD4hZH6wSkSOCCrNvDwzzH5VOzdqJHdWRVcXDBr687n30KaZiyMpVCwJI5tfQd5FqOfMXxab1u2N0MCPsj/NaeUYwXdwKm26RPzqLrVYXHWC40KkrrfMEnuvWzpDsoOROkiKv78EHdItffUcwMiOORyrRjtgkKBISO0CLakjVV5X0vV3AbTU9kqpFrbuoA5Z5H86yZ8Ecse3ei+PI4Pc5/t3HBYSuBHVwgkyADtt7RPLupZm29Iy2LG1dI6SdH4oyJo2WKLR1sSAToVA4HkbAUkbQxyYVrYWIKWFxLJZn/AJR6KfGuJl1xdS2OlDTJWkUIthyEdZOywRnMGS+8w9lPSP4V6/1OGDLDRbzffTAE+KJ6K+dzQifENIxZ2LMdWYkk+ZrUazORajfi8W8rF5GZ2OpY3P8Ax3VoqKykCe5EKmxBBHA5GoNGYulmKAs0vWDlIFf/AHAmtn7QI/1uEgbvUMh96mnqL8g39gDastRzrcC/pRTwn2HWQe5wD8aJdHdhYabERhMUDZrlZImU2GeoJFe0PxXyDUOPQno6AscJy37NKfHh+XnTx0gmjReqVgoswUjmLAgd2gr3smBYoGcMCx3iSpv7KDyzPjSjtnaO7E29qiuVJ789ed66vQYLeoydRPwV9gbOfGiRJc4FYKrEkMX1KKR9kDU8Lir+2ZZIAFUgbgsFsBbd004gf81v21L8wigRLXVOyP4wC7t3sSaSJNoGZw7Ag3sbsTrllW7Hrm9fh8GLLJK0icFaRyZDZVzY/gB3miEu1EveOIb3Nhc++vONifDQxbg7LgkkgHeN7Z+VqoJIWaxUKdMhatHqOW7M8u3gJrtKUkdYt0IOX2dDTd0A20iIN+18h30sYZo0ZgAQdCLgLkcyQeYqrg/oFWSMhgCVcX0z7J91TlFZU4seMtDse+le1EmkVUtfe91jSJsXFATDkzn3XqNoYYoN5WJA7StxKk/iDl7q2Ku8Ek0O8L/xXsT5jdPvq3TwUIaVwDJNzlbGnB45erHWDJjuMD3mxHhXLOl+zurLpr1TkA9x0+Fq6Ph4rvIpN+s3iByAPpe+hXSHYTzTvui4kC2sRckAD8q5vX4NS2NvT5NPJyG1ZTbtrolNGSoja41GVB/2cxP3LfD9a48sE14fwdCOSLQJrKLfs5ifum96/rU/s3ifuj71/Wl9Kfs/gbUgRUiorKmEm9N3ycRXmkb1U/E0oU8/Jyto5270H+400eQM7Dsth8xQxC5u2/x7V+18CKCYKBcRiIoWT6MNvvcahO1u+ZAoHszpD82Zw9zE9t4LqCL2Ze/PTjTXgIpFkTNNyS6qwz3rrvZcsrV1+kyL0ZRvcxZovWnQM6VoJJXm3OsYkKi8yTYfGlrEKpFiY0PHcW5BB7qaoI5IZ+smyjAYAi9gSLBu+qQwcRzAv3qN4HzWuticI1F8JI52SLe4G2lEJcOhU3MdwR3E5GqK4m6M1rSxrcHgQMtPWHOmJYkG8RdTaxuLXB5g0vYhlXrBa+8N0eGpP4VWWNODondSVm2GaYBLHdLgkZa+dXsIwlJLAb/oycmVvRfxBoZsyN5HjHBSPAAZ1uePtMVlRblrdsDK9xpUdKuvIF9j0rtutERkMvPPPzq0s0aDcFndCDuXsN7hc+/Kh+KxMoLLhwWJ7UsgyGd7AX0GudbNkwFFug7RIzsTc8dNBVI9z2HS07sM9HGkaR2dW6wWBUjxIt5Wpa2rt5t+Vt47q5L/AC5X996YOkG2GjiaRVIkICjXIkG75D0QL5+ArnG05LQHmxA92Zrkdf1DTUUdDpsWpWzRtXa7S6k++hJfvNRUGuPOeo3xikSTUVFZSjGVNZW3DYdnYKilmPAC5ryR43YXBNJpTr0Lw7RrNGQbncYD3g1nRfCR4dgcSy3y7Cm58CdBRXpB0kiSYNh0CRk5rqSDkc62RwxS3Mssjb2Km0MOFzla3sj0v7fGtuzOmCRWB30CACOyhwADpa9xfnn5VQ23CVYnUHQ0r4l86EMzh9C/JSWNS+o7mu0MPiU31nRI2zuzJbwIJuD3Gl3H7KLzIUCxi1t5HsJORGdjXKsFhDNIEUDebieA4se4a0Z2v0mcERYdikMahFItdguW9fhfM5c624OscU3JbeP1M2Tp7fa/6HjE4CQhlClFBG8zE3vwqhHFuszCxVQb3seHDvpe+T/bscEkiTndWULZzfsspa293EE58K6GkRYh45LjgrZr5buRHhW6HX64VwZMvTOMvcW9oTSmGNWPV7wJkYAejlujLnnQnD4IXtHc8udOWKwLR2O71gI9CzbtxlkOFsvhQjaOMhiuZpREOESL9Ie9gNPOnx5McI6nQjjOXajxsyJQHUyXJFt1Lm+dyCeHjRSGUxMd6x3slTgF4kga1GwtqYe4MbRkZXzAPgd43qdvYpF3polBN+wL7wU8CT3U0s0b+x6OJ/oJm3NoyDGyFXORC2vkLADdtpYVS2ni8PM25JeNl0kXNbnW60LxCsH3n7Rvc34km5J8yapYyOxuDcNnnrfiDXz2Wck3fD8HXhFOi5j9iSxjeFpI/XTMefKqmHwLP6IvXrZ20JImvGxXmOB8RXYvk+wkGIG9Iio51I0PiOFLCMJJv/QZylHY43icCyai1Va7T8puwkjTeQXXPMCuMOMzSZYJJNBhO7Qb/wBKihzxMlz93HmfNuHlWrE7ebdKQKIU4hdT4njQi9RS6/YbT7m1MQQb3zrYuJJZb8x+NVaml1MNI6ntvFIinrBlf8tfwpVxOBilG9FKo7mNq2bfxZdUVtQi73jYVQ2Fs5WJllF4orFh6xPoJ5ke4VaMdToVut2WpsK+EgORMswzI0SPlfm34AUu0zRYppizkhJG9Gw7L21Qg8Rw86EYgqxN0sfZP5Gnc7dLgEVXJQo5gcbJDgy0TuhacC6sRkEvwoI4zyopicsHCPWllb3BVpo8tgl4CXRjGnENLhp3ZvnC9lnYkiVblDnzzHupbljKsVYWIJBHeMjURuVIYGxBBB5EZg++mLpdGJRFjEFhOO2PVlXJh5615bqvY9wwFhiSwA/4p26LbVXeO8LpaxXmv60mwruozcbV4jlIGVz5UceTSLOFjP0vhS4ePONr7p/9T3ilTEGygcbk+GgFGMHtERXjn7cb231Gqng49ofGhu2NntC+ZDqw3kcaMp4/24UnUTU12hxRa2YPU0w7E6Svh/RJpdrKzwm48FJRTGrHdMZmbeVyD8D4jjWn57hcT9cnUSH95GOwT7S8PKlysvTSzSfIFBLgisrKypDmUT2BgetlF/QXtN4Dh50No/0dltFMo9I7pHeBe4FFKwM847elkAQEtI1lHjpW3bOJCbuGhN1jvvMPtyH0m8BoKsJN83h6797KpWEcVTR5fPIDzpeS4sw4VqS0oTlhGGawKst1PDkeY76q4ogn0ifEZ0SkAfTjQme4NqnHkJrLUU2oLYfCj2ZW/qf+1CaLbd9HDLygU/1Emq+GK+UCaZeibCZJsG5ykG/F3SoPzFvcKARwk0Z2BhWMqlDZgQQeRByr0H3AnwapcN2Nw9k8e62VvfVCZOoOZu3DkO+ut7V6GGQdcosGFyOR4iua9I8HZivEafpQyY9KdM9DJfKF8m5z1oxsjGqynDz/AFTG6txib1h3cxQYit+DYbwvWfG6kVlwEcT0fkQkMMxxGhHAjuoVNCVNjXWdi7SgbDdVIBv6RuT6PsnurnHSJd2VlIsQSCK0ZcUUrRHHNt0wTUVJqKyFzKmoqa8eNmHS7AV0Ho90PMqGTMImbsNQOXia5/hiQwsLngBx7qfsX0gOFj+bBu1a8xBy3vU8vxrXgqiGW7BeL2kfnf0v1bdjd4Kui+6qW2dnMHIBu3I5Hy4HyoVtDFmRr0xzTDEwh7XIADjiresO40kpJyY8FUQRgiTcEWYc6iV0Y2YWNWRFYDq5HB4hrEeVZj8OJLMF3W4jhfmKUJV+apzortuJRIg9WKIf9t/zoWuCIBox0i3UncudN0ADXsqBTLhg8gzcvoKJ7IxIgcE6/hQhcWXNlG6vHmfPh5VUxE1zlpRhtKz0laO9bO6YRywGEEb26SviBnXFOk+P6yUnSqeD2k8Tq6HNCCOWXDwOlE+mmDUSLPH9VOu+vceI8apkacO0SEXq3F6SS+uvOvIa1QawCsRcsLi2ta+VGcO4xqCNiBiEFomP7wfdt7Q4Gl2vSsRprzp1N+RdKJkQgkHIjIg6g8q80wyqMahcWGJQdsfeqB6Y9scRxypfoSVBTP/Z">
            <a:extLst>
              <a:ext uri="{FF2B5EF4-FFF2-40B4-BE49-F238E27FC236}">
                <a16:creationId xmlns:a16="http://schemas.microsoft.com/office/drawing/2014/main" id="{48038C1F-D01D-144A-6CE7-A8F1EC231C1A}"/>
              </a:ext>
            </a:extLst>
          </p:cNvPr>
          <p:cNvSpPr>
            <a:spLocks noChangeAspect="1" noChangeArrowheads="1"/>
          </p:cNvSpPr>
          <p:nvPr/>
        </p:nvSpPr>
        <p:spPr bwMode="auto">
          <a:xfrm>
            <a:off x="1587500"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l"/>
              <a:defRPr sz="2200" b="1">
                <a:solidFill>
                  <a:schemeClr val="tx2"/>
                </a:solidFill>
                <a:latin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l"/>
              <a:defRPr sz="2000" b="1">
                <a:solidFill>
                  <a:schemeClr val="tx2"/>
                </a:solidFill>
                <a:latin typeface="Times New Roman" panose="02020603050405020304" pitchFamily="18" charset="0"/>
              </a:defRPr>
            </a:lvl2pPr>
            <a:lvl3pPr marL="1143000" indent="-228600">
              <a:spcBef>
                <a:spcPct val="20000"/>
              </a:spcBef>
              <a:buClr>
                <a:schemeClr val="accent1"/>
              </a:buClr>
              <a:buSzPct val="70000"/>
              <a:buFont typeface="Wingdings" panose="05000000000000000000" pitchFamily="2" charset="2"/>
              <a:buChar char="l"/>
              <a:defRPr sz="1900">
                <a:solidFill>
                  <a:schemeClr val="tx2"/>
                </a:solidFill>
                <a:latin typeface="Times New Roman" panose="02020603050405020304" pitchFamily="18" charset="0"/>
              </a:defRPr>
            </a:lvl3pPr>
            <a:lvl4pPr marL="1600200" indent="-228600">
              <a:spcBef>
                <a:spcPct val="20000"/>
              </a:spcBef>
              <a:buClr>
                <a:schemeClr val="tx2"/>
              </a:buClr>
              <a:buSzPct val="75000"/>
              <a:buFont typeface="Wingdings" panose="05000000000000000000" pitchFamily="2" charset="2"/>
              <a:buChar char="§"/>
              <a:defRPr sz="1600">
                <a:solidFill>
                  <a:schemeClr val="tx2"/>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9pPr>
          </a:lstStyle>
          <a:p>
            <a:pPr eaLnBrk="1" hangingPunct="1">
              <a:spcBef>
                <a:spcPct val="0"/>
              </a:spcBef>
              <a:buClrTx/>
              <a:buSzTx/>
              <a:buFontTx/>
              <a:buNone/>
            </a:pPr>
            <a:endParaRPr lang="sl-SI" altLang="sl-SI" sz="1800" b="0">
              <a:solidFill>
                <a:schemeClr val="tx1"/>
              </a:solidFill>
              <a:latin typeface="Arial" panose="020B0604020202020204" pitchFamily="34" charset="0"/>
            </a:endParaRPr>
          </a:p>
        </p:txBody>
      </p:sp>
      <p:sp>
        <p:nvSpPr>
          <p:cNvPr id="152580" name="AutoShape 4" descr="data:image/jpeg;base64,/9j/4AAQSkZJRgABAQAAAQABAAD/2wCEAAkGBxQSEhUUEhQWFhQXGBcbFxgYGBcdHBoaGBgYGBgWGx0YHCghHxwnHBwXITEiJSkrLi4uHh8zODMsNygtLisBCgoKDg0OGxAQGywkICYsLC8vLC8sMCwsLCwtLCwsLCwsNy0sLCwsLCwsLCwsLC8sLCwsLCwsLCwsLCwsLSwsLP/AABEIAKAAoAMBIgACEQEDEQH/xAAcAAACAgMBAQAAAAAAAAAAAAAFBgEEAAMHAgj/xABCEAACAQIDBAYFCQcDBQAAAAABAgMAEQQhMQUSQVEGEyJhcYEyUmKRoQcUIzNCU7HB0RZDcoKS4fAVsvEkorPC0v/EABoBAAMBAQEBAAAAAAAAAAAAAAECAwQFAAb/xAArEQACAgEDAwMDBAMAAAAAAAAAAQIRAxIhMQQiQRNRkTJhwXGB0fEUobH/2gAMAwEAAhEDEQA/AOG0QwDBx1TEC+aMfsty8D+lULVINFHiZYypIIsQSCORHCvFFZB16bw+tjHb9tBkH8Roe6xoYRXmjyPNZWVlA8SKvP2oFPqOy+TDeX4hqo0Q2eN6KdfZVx/I2fwJooDL/RzOLFpzhv8A0sDQFqO9D85nX14pB8KAmnl9K/cC5ZFZU17jjvSJWMW8L2YZW9Yqg87s3wA99UaKbRh3YoU7mc+LkAfBRQ6PWmcWnQqaashUNHI/+mw1/wB7iBYezENT4scvAUz9Dui64nUgADea/Ia0v9MU+lLcNFHJRkB7qu8OmLfkmsluhZrKysrKWMqawCj+wOjpmBllbq4F1bi1tVS/xOg+FGMXJ0gN0b+knRoxXkiuY9WXUoDob/aTv99LRFPGBxbYRVO91+Da+66+lFfUW5c1OR7q1bY6KiS0uFsyNmVXT+JO7muorTLFr3h8flfYmp6dpfIo4TENG4dTYg5foe7hVraWGWyyx/Vvw9Rxqh/Ed3hVvF9HZEW5GVVtmYgRlkkBMb5OOIto471199ScHHkZST4BlZRLG7KaNipz0IYaMp0YdxH+ZVQdbUjg1yMpJ8HkUS6P5zKnCQFP6xYfG1Da2QSlGVl1UgjxBuKCe4WFOib7uLi7yR7wRQzFR7rsvJiPcSKYGwRXHlk9ESq4/hYh7e42rT0l2S0c0hOm8SKv6T9P9yWuOoAVawQJYKNWIA8SbCqpFFuja/SmThEjSeajs/EipQ2kUkrRv6SY/rJm0stkFgALRjdBy8L0ESvNFdgYRWZpJPqohvv3+qnmaZtzkKkooOLtZsJCsf7yQB39lfsL+Zpd2ljzKbmtOPxTSuzv6TG5/Qd1VqM8rewI40tzKkLUotzYZk6Dn3U34TZcWAUTYsB5yLxwZdk835nu0HG+gnGLkO3RW2PsBEjGIxnZitdI9Gk5E8QvxNUtv9IHxJ3bbkQsFQaWGl7ZeXDv1qptna0mJffkN+Q4Dw/XwofTOSSqIEvLCGytqvAxKWIOTKc1YciK6T8nksW+XhyUkF4SfRPNa5NeruztovCwZCQRoRT4Mii6YuSGpbH0Z0ww0EmHJhALWzHf+tfO2LsJT4mm3A9KWnIs4inGl/q5R6rDga27U2QmOBZB1OLQfSRt9rz4jk/kedaJRTh2O2RTafdsedjyRTQdSR9N+4N8u+M+PDv8aScfbey/zuqZusjYqwKspzByIIoztVPnkJxSD6aMAYpRxvkuIHcdG5Gx41DJlUlRSGPS7FusAr3DEWYKoJY6AZmm3ZHQtzZp2EY9XVv7VGMdTorJ0rCuyZVHzeVhfeiUHxjYqfwFFPlIxMcrnqYiAQMgL8O6mbZXRxBhl6pA24zbt8z2gCbX4XFV8VhvSJkKblt4KpYgnwIyrpLHcXW7MTfducTk2dL91J/Q36USw8LRYOZmUgyyJEt7g2UGSQ/+MeZrrUeEBQOoxEi3sT2YyD/C9yfI1c/01Zo0VX3SAxAchiS1jmN3I5Cs/wDiz5r/AIWeaPBxjZmwXlFwKtdIcGcNEuH/AJ5DzY6DwArr/R2NIiWKISL5Dn3jKuefKDCWJdRdbm5HDxqksWiL2EjNyfIkYHBtIbLRpuiE1huoSToAKJfJxBvzAWvbM8gOZrsnSDaGHTDkREb1rFh+VShCNK1yPKbt0zjG9FssZWlxhGv2YvDm3f7ralRxmKaVi7ksx1J/zSre22Bka3E0PtUsr30rgrBbW+TzXqimD2G7IJJCsUR0eTK/8I1byr188hhyhTrG+8lGX8seg8WJNSoawPU1FZQCegaYdlbf9BZi3Z+rmX04/wD6XuNLlTemjNxdoEop8nSto4BMeqiQqmIt9FKvoTD1e4+zqOFxcUB6M7IxMOKJ3Qgjyl3/AEGVhYofWVhy8a0dDTI8hjGcOsgbQcivJr6V1ObCrPGisWsQCjWNzwYZ8fGtigs+65IuTx88AnA7FjjYDAoNxwW61z6IBzV24EXt35c6OyR4XDRguetnOpawt3Kpv+tVdrYxYomigG6sY3gDYZ6dY1tW5UsbFw0haKUr1k0p+hRhko061z+A8Tyrbh6NQpy59v5Ms8zldcDjhMXM7EkGFFIyYG7nUALy760RydUTLGpLrqM7nvHPmKHy4vcYtJO0jDW2QP4mok24FDbyEEgFLEceddSOCSXvZilkVmzD4hZH6wSkSOCCrNvDwzzH5VOzdqJHdWRVcXDBr687n30KaZiyMpVCwJI5tfQd5FqOfMXxab1u2N0MCPsj/NaeUYwXdwKm26RPzqLrVYXHWC40KkrrfMEnuvWzpDsoOROkiKv78EHdItffUcwMiOORyrRjtgkKBISO0CLakjVV5X0vV3AbTU9kqpFrbuoA5Z5H86yZ8Ecse3ei+PI4Pc5/t3HBYSuBHVwgkyADtt7RPLupZm29Iy2LG1dI6SdH4oyJo2WKLR1sSAToVA4HkbAUkbQxyYVrYWIKWFxLJZn/AJR6KfGuJl1xdS2OlDTJWkUIthyEdZOywRnMGS+8w9lPSP4V6/1OGDLDRbzffTAE+KJ6K+dzQifENIxZ2LMdWYkk+ZrUazORajfi8W8rF5GZ2OpY3P8Ax3VoqKykCe5EKmxBBHA5GoNGYulmKAs0vWDlIFf/AHAmtn7QI/1uEgbvUMh96mnqL8g39gDastRzrcC/pRTwn2HWQe5wD8aJdHdhYabERhMUDZrlZImU2GeoJFe0PxXyDUOPQno6AscJy37NKfHh+XnTx0gmjReqVgoswUjmLAgd2gr3smBYoGcMCx3iSpv7KDyzPjSjtnaO7E29qiuVJ789ed66vQYLeoydRPwV9gbOfGiRJc4FYKrEkMX1KKR9kDU8Lir+2ZZIAFUgbgsFsBbd004gf81v21L8wigRLXVOyP4wC7t3sSaSJNoGZw7Ag3sbsTrllW7Hrm9fh8GLLJK0icFaRyZDZVzY/gB3miEu1EveOIb3Nhc++vONifDQxbg7LgkkgHeN7Z+VqoJIWaxUKdMhatHqOW7M8u3gJrtKUkdYt0IOX2dDTd0A20iIN+18h30sYZo0ZgAQdCLgLkcyQeYqrg/oFWSMhgCVcX0z7J91TlFZU4seMtDse+le1EmkVUtfe91jSJsXFATDkzn3XqNoYYoN5WJA7StxKk/iDl7q2Ku8Ek0O8L/xXsT5jdPvq3TwUIaVwDJNzlbGnB45erHWDJjuMD3mxHhXLOl+zurLpr1TkA9x0+Fq6Ph4rvIpN+s3iByAPpe+hXSHYTzTvui4kC2sRckAD8q5vX4NS2NvT5NPJyG1ZTbtrolNGSoja41GVB/2cxP3LfD9a48sE14fwdCOSLQJrKLfs5ifum96/rU/s3ifuj71/Wl9Kfs/gbUgRUiorKmEm9N3ycRXmkb1U/E0oU8/Jyto5270H+400eQM7Dsth8xQxC5u2/x7V+18CKCYKBcRiIoWT6MNvvcahO1u+ZAoHszpD82Zw9zE9t4LqCL2Ze/PTjTXgIpFkTNNyS6qwz3rrvZcsrV1+kyL0ZRvcxZovWnQM6VoJJXm3OsYkKi8yTYfGlrEKpFiY0PHcW5BB7qaoI5IZ+smyjAYAi9gSLBu+qQwcRzAv3qN4HzWuticI1F8JI52SLe4G2lEJcOhU3MdwR3E5GqK4m6M1rSxrcHgQMtPWHOmJYkG8RdTaxuLXB5g0vYhlXrBa+8N0eGpP4VWWNODondSVm2GaYBLHdLgkZa+dXsIwlJLAb/oycmVvRfxBoZsyN5HjHBSPAAZ1uePtMVlRblrdsDK9xpUdKuvIF9j0rtutERkMvPPPzq0s0aDcFndCDuXsN7hc+/Kh+KxMoLLhwWJ7UsgyGd7AX0GudbNkwFFug7RIzsTc8dNBVI9z2HS07sM9HGkaR2dW6wWBUjxIt5Wpa2rt5t+Vt47q5L/AC5X996YOkG2GjiaRVIkICjXIkG75D0QL5+ArnG05LQHmxA92Zrkdf1DTUUdDpsWpWzRtXa7S6k++hJfvNRUGuPOeo3xikSTUVFZSjGVNZW3DYdnYKilmPAC5ryR43YXBNJpTr0Lw7RrNGQbncYD3g1nRfCR4dgcSy3y7Cm58CdBRXpB0kiSYNh0CRk5rqSDkc62RwxS3Mssjb2Km0MOFzla3sj0v7fGtuzOmCRWB30CACOyhwADpa9xfnn5VQ23CVYnUHQ0r4l86EMzh9C/JSWNS+o7mu0MPiU31nRI2zuzJbwIJuD3Gl3H7KLzIUCxi1t5HsJORGdjXKsFhDNIEUDebieA4se4a0Z2v0mcERYdikMahFItdguW9fhfM5c624OscU3JbeP1M2Tp7fa/6HjE4CQhlClFBG8zE3vwqhHFuszCxVQb3seHDvpe+T/bscEkiTndWULZzfsspa293EE58K6GkRYh45LjgrZr5buRHhW6HX64VwZMvTOMvcW9oTSmGNWPV7wJkYAejlujLnnQnD4IXtHc8udOWKwLR2O71gI9CzbtxlkOFsvhQjaOMhiuZpREOESL9Ie9gNPOnx5McI6nQjjOXajxsyJQHUyXJFt1Lm+dyCeHjRSGUxMd6x3slTgF4kga1GwtqYe4MbRkZXzAPgd43qdvYpF3polBN+wL7wU8CT3U0s0b+x6OJ/oJm3NoyDGyFXORC2vkLADdtpYVS2ni8PM25JeNl0kXNbnW60LxCsH3n7Rvc34km5J8yapYyOxuDcNnnrfiDXz2Wck3fD8HXhFOi5j9iSxjeFpI/XTMefKqmHwLP6IvXrZ20JImvGxXmOB8RXYvk+wkGIG9Iio51I0PiOFLCMJJv/QZylHY43icCyai1Va7T8puwkjTeQXXPMCuMOMzSZYJJNBhO7Qb/wBKihzxMlz93HmfNuHlWrE7ebdKQKIU4hdT4njQi9RS6/YbT7m1MQQb3zrYuJJZb8x+NVaml1MNI6ntvFIinrBlf8tfwpVxOBilG9FKo7mNq2bfxZdUVtQi73jYVQ2Fs5WJllF4orFh6xPoJ5ke4VaMdToVut2WpsK+EgORMswzI0SPlfm34AUu0zRYppizkhJG9Gw7L21Qg8Rw86EYgqxN0sfZP5Gnc7dLgEVXJQo5gcbJDgy0TuhacC6sRkEvwoI4zyopicsHCPWllb3BVpo8tgl4CXRjGnENLhp3ZvnC9lnYkiVblDnzzHupbljKsVYWIJBHeMjURuVIYGxBBB5EZg++mLpdGJRFjEFhOO2PVlXJh5615bqvY9wwFhiSwA/4p26LbVXeO8LpaxXmv60mwruozcbV4jlIGVz5UceTSLOFjP0vhS4ePONr7p/9T3ilTEGygcbk+GgFGMHtERXjn7cb231Gqng49ofGhu2NntC+ZDqw3kcaMp4/24UnUTU12hxRa2YPU0w7E6Svh/RJpdrKzwm48FJRTGrHdMZmbeVyD8D4jjWn57hcT9cnUSH95GOwT7S8PKlysvTSzSfIFBLgisrKypDmUT2BgetlF/QXtN4Dh50No/0dltFMo9I7pHeBe4FFKwM847elkAQEtI1lHjpW3bOJCbuGhN1jvvMPtyH0m8BoKsJN83h6797KpWEcVTR5fPIDzpeS4sw4VqS0oTlhGGawKst1PDkeY76q4ogn0ifEZ0SkAfTjQme4NqnHkJrLUU2oLYfCj2ZW/qf+1CaLbd9HDLygU/1Emq+GK+UCaZeibCZJsG5ykG/F3SoPzFvcKARwk0Z2BhWMqlDZgQQeRByr0H3AnwapcN2Nw9k8e62VvfVCZOoOZu3DkO+ut7V6GGQdcosGFyOR4iua9I8HZivEafpQyY9KdM9DJfKF8m5z1oxsjGqynDz/AFTG6txib1h3cxQYit+DYbwvWfG6kVlwEcT0fkQkMMxxGhHAjuoVNCVNjXWdi7SgbDdVIBv6RuT6PsnurnHSJd2VlIsQSCK0ZcUUrRHHNt0wTUVJqKyFzKmoqa8eNmHS7AV0Ho90PMqGTMImbsNQOXia5/hiQwsLngBx7qfsX0gOFj+bBu1a8xBy3vU8vxrXgqiGW7BeL2kfnf0v1bdjd4Kui+6qW2dnMHIBu3I5Hy4HyoVtDFmRr0xzTDEwh7XIADjiresO40kpJyY8FUQRgiTcEWYc6iV0Y2YWNWRFYDq5HB4hrEeVZj8OJLMF3W4jhfmKUJV+apzortuJRIg9WKIf9t/zoWuCIBox0i3UncudN0ADXsqBTLhg8gzcvoKJ7IxIgcE6/hQhcWXNlG6vHmfPh5VUxE1zlpRhtKz0laO9bO6YRywGEEb26SviBnXFOk+P6yUnSqeD2k8Tq6HNCCOWXDwOlE+mmDUSLPH9VOu+vceI8apkacO0SEXq3F6SS+uvOvIa1QawCsRcsLi2ta+VGcO4xqCNiBiEFomP7wfdt7Q4Gl2vSsRprzp1N+RdKJkQgkHIjIg6g8q80wyqMahcWGJQdsfeqB6Y9scRxypfoSVBTP/Z">
            <a:hlinkClick r:id="rId3"/>
            <a:extLst>
              <a:ext uri="{FF2B5EF4-FFF2-40B4-BE49-F238E27FC236}">
                <a16:creationId xmlns:a16="http://schemas.microsoft.com/office/drawing/2014/main" id="{CE1186E5-830C-C976-C25E-24CA4EC08DD8}"/>
              </a:ext>
            </a:extLst>
          </p:cNvPr>
          <p:cNvSpPr>
            <a:spLocks noChangeAspect="1" noChangeArrowheads="1"/>
          </p:cNvSpPr>
          <p:nvPr/>
        </p:nvSpPr>
        <p:spPr bwMode="auto">
          <a:xfrm>
            <a:off x="1552575" y="-9144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l"/>
              <a:defRPr sz="2200" b="1">
                <a:solidFill>
                  <a:schemeClr val="tx2"/>
                </a:solidFill>
                <a:latin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l"/>
              <a:defRPr sz="2000" b="1">
                <a:solidFill>
                  <a:schemeClr val="tx2"/>
                </a:solidFill>
                <a:latin typeface="Times New Roman" panose="02020603050405020304" pitchFamily="18" charset="0"/>
              </a:defRPr>
            </a:lvl2pPr>
            <a:lvl3pPr marL="1143000" indent="-228600">
              <a:spcBef>
                <a:spcPct val="20000"/>
              </a:spcBef>
              <a:buClr>
                <a:schemeClr val="accent1"/>
              </a:buClr>
              <a:buSzPct val="70000"/>
              <a:buFont typeface="Wingdings" panose="05000000000000000000" pitchFamily="2" charset="2"/>
              <a:buChar char="l"/>
              <a:defRPr sz="1900">
                <a:solidFill>
                  <a:schemeClr val="tx2"/>
                </a:solidFill>
                <a:latin typeface="Times New Roman" panose="02020603050405020304" pitchFamily="18" charset="0"/>
              </a:defRPr>
            </a:lvl3pPr>
            <a:lvl4pPr marL="1600200" indent="-228600">
              <a:spcBef>
                <a:spcPct val="20000"/>
              </a:spcBef>
              <a:buClr>
                <a:schemeClr val="tx2"/>
              </a:buClr>
              <a:buSzPct val="75000"/>
              <a:buFont typeface="Wingdings" panose="05000000000000000000" pitchFamily="2" charset="2"/>
              <a:buChar char="§"/>
              <a:defRPr sz="1600">
                <a:solidFill>
                  <a:schemeClr val="tx2"/>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9pPr>
          </a:lstStyle>
          <a:p>
            <a:pPr eaLnBrk="1" hangingPunct="1">
              <a:spcBef>
                <a:spcPct val="0"/>
              </a:spcBef>
              <a:buClrTx/>
              <a:buSzTx/>
              <a:buFontTx/>
              <a:buNone/>
            </a:pPr>
            <a:endParaRPr lang="sl-SI" altLang="sl-SI" sz="1800" b="0">
              <a:solidFill>
                <a:schemeClr val="tx1"/>
              </a:solidFill>
              <a:latin typeface="Arial" panose="020B0604020202020204" pitchFamily="34" charset="0"/>
            </a:endParaRPr>
          </a:p>
        </p:txBody>
      </p:sp>
      <p:pic>
        <p:nvPicPr>
          <p:cNvPr id="152581" name="Slika 5" descr="https://encrypted-tbn0.gstatic.com/images?q=tbn:ANd9GcRdZGMsN_VarmuxdkpBElrOnf8dWOUgFGip2tIU8xcoJkTPHC5D">
            <a:hlinkClick r:id="rId4"/>
            <a:extLst>
              <a:ext uri="{FF2B5EF4-FFF2-40B4-BE49-F238E27FC236}">
                <a16:creationId xmlns:a16="http://schemas.microsoft.com/office/drawing/2014/main" id="{B3136969-959B-BF96-350B-07F451F184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2085" y="115888"/>
            <a:ext cx="2899827" cy="240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6E551F9D-5FC4-C9B7-C1D9-526E18A9FB07}"/>
              </a:ext>
            </a:extLst>
          </p:cNvPr>
          <p:cNvSpPr txBox="1"/>
          <p:nvPr/>
        </p:nvSpPr>
        <p:spPr>
          <a:xfrm>
            <a:off x="2305050" y="85725"/>
            <a:ext cx="6838949" cy="5509200"/>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Razvoj empatije</a:t>
            </a:r>
          </a:p>
          <a:p>
            <a:endParaRPr lang="sl-SI" sz="3200" b="1"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b="1" dirty="0">
                <a:solidFill>
                  <a:srgbClr val="0000CC"/>
                </a:solidFill>
                <a:latin typeface="Arial" panose="020B0604020202020204" pitchFamily="34" charset="0"/>
                <a:ea typeface="+mj-ea"/>
                <a:cs typeface="Arial" panose="020B0604020202020204" pitchFamily="34" charset="0"/>
              </a:rPr>
              <a:t>Za razvoj empatije je, da znamo opazovati sogovornikovo </a:t>
            </a:r>
            <a:r>
              <a:rPr lang="sl-SI" sz="2400" b="1" dirty="0">
                <a:solidFill>
                  <a:srgbClr val="FF0000"/>
                </a:solidFill>
                <a:latin typeface="Arial" panose="020B0604020202020204" pitchFamily="34" charset="0"/>
                <a:ea typeface="+mj-ea"/>
                <a:cs typeface="Arial" panose="020B0604020202020204" pitchFamily="34" charset="0"/>
              </a:rPr>
              <a:t>neverbalno komunikacijo </a:t>
            </a:r>
            <a:r>
              <a:rPr lang="sl-SI" sz="2400" b="1" dirty="0">
                <a:solidFill>
                  <a:srgbClr val="0000CC"/>
                </a:solidFill>
                <a:latin typeface="Arial" panose="020B0604020202020204" pitchFamily="34" charset="0"/>
                <a:ea typeface="+mj-ea"/>
                <a:cs typeface="Arial" panose="020B0604020202020204" pitchFamily="34" charset="0"/>
              </a:rPr>
              <a:t>(sklonjen pogled sogovornika lahko sporoča žalost ali sram, nasmeh veselje, pokončna drža pa odločnost in prepričanost vase). </a:t>
            </a:r>
          </a:p>
          <a:p>
            <a:pPr marL="342900" indent="-342900">
              <a:buFont typeface="Arial" panose="020B0604020202020204" pitchFamily="34" charset="0"/>
              <a:buChar char="•"/>
            </a:pPr>
            <a:r>
              <a:rPr lang="sl-SI" sz="2400" b="1" dirty="0">
                <a:solidFill>
                  <a:srgbClr val="0000CC"/>
                </a:solidFill>
                <a:latin typeface="Arial" panose="020B0604020202020204" pitchFamily="34" charset="0"/>
                <a:ea typeface="+mj-ea"/>
                <a:cs typeface="Arial" panose="020B0604020202020204" pitchFamily="34" charset="0"/>
              </a:rPr>
              <a:t>Pomembno - da sporočil, ki jih razberemo iz sogovornikove neverbalne komunikacije, </a:t>
            </a:r>
            <a:r>
              <a:rPr lang="sl-SI" sz="2400" b="1" dirty="0">
                <a:solidFill>
                  <a:srgbClr val="FF0000"/>
                </a:solidFill>
                <a:latin typeface="Arial" panose="020B0604020202020204" pitchFamily="34" charset="0"/>
                <a:ea typeface="+mj-ea"/>
                <a:cs typeface="Arial" panose="020B0604020202020204" pitchFamily="34" charset="0"/>
              </a:rPr>
              <a:t>ne razumemo kot popolnoma resnična</a:t>
            </a:r>
            <a:r>
              <a:rPr lang="sl-SI" sz="2400" b="1" dirty="0">
                <a:solidFill>
                  <a:srgbClr val="0000CC"/>
                </a:solidFill>
                <a:latin typeface="Arial" panose="020B0604020202020204" pitchFamily="34" charset="0"/>
                <a:ea typeface="+mj-ea"/>
                <a:cs typeface="Arial" panose="020B0604020202020204" pitchFamily="34" charset="0"/>
              </a:rPr>
              <a:t>, temveč se zavedamo, da gre zgolj za naša predvidevanja, ki jih obvezno tudi preverimo. </a:t>
            </a:r>
          </a:p>
        </p:txBody>
      </p:sp>
      <p:pic>
        <p:nvPicPr>
          <p:cNvPr id="4" name="Slika 3">
            <a:extLst>
              <a:ext uri="{FF2B5EF4-FFF2-40B4-BE49-F238E27FC236}">
                <a16:creationId xmlns:a16="http://schemas.microsoft.com/office/drawing/2014/main" id="{4C175E7A-B15D-C017-FDEB-E3304C7A2F6B}"/>
              </a:ext>
            </a:extLst>
          </p:cNvPr>
          <p:cNvPicPr>
            <a:picLocks noChangeAspect="1"/>
          </p:cNvPicPr>
          <p:nvPr/>
        </p:nvPicPr>
        <p:blipFill>
          <a:blip r:embed="rId2"/>
          <a:stretch>
            <a:fillRect/>
          </a:stretch>
        </p:blipFill>
        <p:spPr>
          <a:xfrm>
            <a:off x="9143999" y="1226502"/>
            <a:ext cx="2619375" cy="2390458"/>
          </a:xfrm>
          <a:prstGeom prst="rect">
            <a:avLst/>
          </a:prstGeom>
        </p:spPr>
      </p:pic>
    </p:spTree>
    <p:extLst>
      <p:ext uri="{BB962C8B-B14F-4D97-AF65-F5344CB8AC3E}">
        <p14:creationId xmlns:p14="http://schemas.microsoft.com/office/powerpoint/2010/main" val="8402025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09B92156-C9AD-6974-CFCF-70CFBA9D8BE9}"/>
              </a:ext>
            </a:extLst>
          </p:cNvPr>
          <p:cNvSpPr txBox="1"/>
          <p:nvPr/>
        </p:nvSpPr>
        <p:spPr>
          <a:xfrm>
            <a:off x="3124200" y="485775"/>
            <a:ext cx="6019800" cy="6247864"/>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Razumevanje druge osebe – vprašanja</a:t>
            </a:r>
          </a:p>
          <a:p>
            <a:endParaRPr lang="sl-SI" sz="2400" b="1" dirty="0">
              <a:solidFill>
                <a:srgbClr val="0000CC"/>
              </a:solidFill>
              <a:latin typeface="Arial" panose="020B0604020202020204" pitchFamily="34" charset="0"/>
              <a:ea typeface="+mj-ea"/>
              <a:cs typeface="Arial" panose="020B0604020202020204" pitchFamily="34" charset="0"/>
            </a:endParaRPr>
          </a:p>
          <a:p>
            <a:pPr marL="342900" indent="-342900">
              <a:buFont typeface="Arial" panose="020B0604020202020204" pitchFamily="34" charset="0"/>
              <a:buChar char="•"/>
            </a:pPr>
            <a:r>
              <a:rPr lang="sl-SI" sz="2400" b="1" dirty="0">
                <a:solidFill>
                  <a:srgbClr val="0000CC"/>
                </a:solidFill>
                <a:latin typeface="Arial" panose="020B0604020202020204" pitchFamily="34" charset="0"/>
                <a:ea typeface="+mj-ea"/>
                <a:cs typeface="Arial" panose="020B0604020202020204" pitchFamily="34" charset="0"/>
              </a:rPr>
              <a:t>1. Kako mislim, da se sogovornik počuti?</a:t>
            </a:r>
          </a:p>
          <a:p>
            <a:pPr marL="342900" indent="-342900">
              <a:buFont typeface="Arial" panose="020B0604020202020204" pitchFamily="34" charset="0"/>
              <a:buChar char="•"/>
            </a:pPr>
            <a:r>
              <a:rPr lang="sl-SI" sz="2400" b="1" dirty="0">
                <a:solidFill>
                  <a:srgbClr val="0000CC"/>
                </a:solidFill>
                <a:latin typeface="Arial" panose="020B0604020202020204" pitchFamily="34" charset="0"/>
                <a:ea typeface="+mj-ea"/>
                <a:cs typeface="Arial" panose="020B0604020202020204" pitchFamily="34" charset="0"/>
              </a:rPr>
              <a:t>2. Kaj doživlja?</a:t>
            </a:r>
          </a:p>
          <a:p>
            <a:pPr marL="342900" indent="-342900">
              <a:buFont typeface="Arial" panose="020B0604020202020204" pitchFamily="34" charset="0"/>
              <a:buChar char="•"/>
            </a:pPr>
            <a:r>
              <a:rPr lang="sl-SI" sz="2400" b="1" dirty="0">
                <a:solidFill>
                  <a:srgbClr val="0000CC"/>
                </a:solidFill>
                <a:latin typeface="Arial" panose="020B0604020202020204" pitchFamily="34" charset="0"/>
                <a:ea typeface="+mj-ea"/>
                <a:cs typeface="Arial" panose="020B0604020202020204" pitchFamily="34" charset="0"/>
              </a:rPr>
              <a:t>3. Kaj bi sogovornik v tem trenutku potreboval?</a:t>
            </a:r>
          </a:p>
          <a:p>
            <a:pPr marL="342900" indent="-342900">
              <a:buFont typeface="Arial" panose="020B0604020202020204" pitchFamily="34" charset="0"/>
              <a:buChar char="•"/>
            </a:pPr>
            <a:r>
              <a:rPr lang="sl-SI" sz="2400" b="1" dirty="0">
                <a:solidFill>
                  <a:srgbClr val="0000CC"/>
                </a:solidFill>
                <a:latin typeface="Arial" panose="020B0604020202020204" pitchFamily="34" charset="0"/>
                <a:ea typeface="+mj-ea"/>
                <a:cs typeface="Arial" panose="020B0604020202020204" pitchFamily="34" charset="0"/>
              </a:rPr>
              <a:t>4. Kako lahko preverim, ali so moja predvidevanja pravilna? </a:t>
            </a:r>
          </a:p>
          <a:p>
            <a:pPr marL="342900" indent="-342900">
              <a:buFont typeface="Arial" panose="020B0604020202020204" pitchFamily="34" charset="0"/>
              <a:buChar char="•"/>
            </a:pPr>
            <a:r>
              <a:rPr lang="sl-SI" sz="2400" b="1" dirty="0">
                <a:solidFill>
                  <a:srgbClr val="0000CC"/>
                </a:solidFill>
                <a:latin typeface="Arial" panose="020B0604020202020204" pitchFamily="34" charset="0"/>
                <a:ea typeface="+mj-ea"/>
                <a:cs typeface="Arial" panose="020B0604020202020204" pitchFamily="34" charset="0"/>
              </a:rPr>
              <a:t>Skušaj razumeti druge in postani boljši človek.</a:t>
            </a:r>
          </a:p>
          <a:p>
            <a:endParaRPr lang="sl-SI" sz="2400" b="1" dirty="0">
              <a:solidFill>
                <a:srgbClr val="0000CC"/>
              </a:solidFill>
              <a:latin typeface="Arial" panose="020B0604020202020204" pitchFamily="34" charset="0"/>
              <a:ea typeface="+mj-ea"/>
              <a:cs typeface="Arial" panose="020B0604020202020204" pitchFamily="34" charset="0"/>
            </a:endParaRPr>
          </a:p>
          <a:p>
            <a:r>
              <a:rPr lang="sl-SI" sz="2400" b="1" dirty="0">
                <a:solidFill>
                  <a:srgbClr val="0000CC"/>
                </a:solidFill>
                <a:latin typeface="Arial" panose="020B0604020202020204" pitchFamily="34" charset="0"/>
                <a:ea typeface="+mj-ea"/>
                <a:cs typeface="Arial" panose="020B0604020202020204" pitchFamily="34" charset="0"/>
              </a:rPr>
              <a:t>Koristno je tudi vprašanje: kako bi se počutil/-a jaz, kaj bi potreboval/-a jaz, če bi bila v situaciji, v kateri je sogovornik?</a:t>
            </a:r>
          </a:p>
        </p:txBody>
      </p:sp>
      <p:pic>
        <p:nvPicPr>
          <p:cNvPr id="19458" name="Picture 2" descr="Kako se razvijata empatija in čustvena inteligenca - Aktivni.si">
            <a:extLst>
              <a:ext uri="{FF2B5EF4-FFF2-40B4-BE49-F238E27FC236}">
                <a16:creationId xmlns:a16="http://schemas.microsoft.com/office/drawing/2014/main" id="{CCD8AC40-F873-01FA-B781-A4414AE13D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6960" y="1067753"/>
            <a:ext cx="3274695" cy="2142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5738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B31C7816-9CAD-6502-D8AF-3FBB704B56D9}"/>
              </a:ext>
            </a:extLst>
          </p:cNvPr>
          <p:cNvSpPr txBox="1"/>
          <p:nvPr/>
        </p:nvSpPr>
        <p:spPr>
          <a:xfrm>
            <a:off x="2316480" y="690880"/>
            <a:ext cx="7528561" cy="5386090"/>
          </a:xfrm>
          <a:prstGeom prst="rect">
            <a:avLst/>
          </a:prstGeom>
          <a:noFill/>
        </p:spPr>
        <p:txBody>
          <a:bodyPr wrap="square">
            <a:spAutoFit/>
          </a:bodyPr>
          <a:lstStyle/>
          <a:p>
            <a:r>
              <a:rPr lang="sl-SI" sz="3200" b="1" dirty="0">
                <a:solidFill>
                  <a:srgbClr val="0000CC"/>
                </a:solidFill>
                <a:latin typeface="Arial" panose="020B0604020202020204" pitchFamily="34" charset="0"/>
                <a:ea typeface="+mj-ea"/>
                <a:cs typeface="Arial" panose="020B0604020202020204" pitchFamily="34" charset="0"/>
              </a:rPr>
              <a:t>Kako reči ne brez občutka krivde?</a:t>
            </a:r>
          </a:p>
          <a:p>
            <a:pPr marL="342900" indent="-342900">
              <a:buFont typeface="Arial" panose="020B0604020202020204" pitchFamily="34" charset="0"/>
              <a:buChar char="•"/>
            </a:pPr>
            <a:r>
              <a:rPr lang="sl-SI" sz="2400" b="1" dirty="0">
                <a:solidFill>
                  <a:srgbClr val="0000CC"/>
                </a:solidFill>
                <a:latin typeface="Arial" panose="020B0604020202020204" pitchFamily="34" charset="0"/>
                <a:ea typeface="+mj-ea"/>
                <a:cs typeface="Arial" panose="020B0604020202020204" pitchFamily="34" charset="0"/>
              </a:rPr>
              <a:t>Biti empatičen namreč tudi pomeni, </a:t>
            </a:r>
            <a:r>
              <a:rPr lang="sl-SI" sz="2400" b="1" dirty="0">
                <a:solidFill>
                  <a:srgbClr val="FF0000"/>
                </a:solidFill>
                <a:latin typeface="Arial" panose="020B0604020202020204" pitchFamily="34" charset="0"/>
                <a:ea typeface="+mj-ea"/>
                <a:cs typeface="Arial" panose="020B0604020202020204" pitchFamily="34" charset="0"/>
              </a:rPr>
              <a:t>da znamo določiti mejo odgovornosti </a:t>
            </a:r>
            <a:r>
              <a:rPr lang="sl-SI" sz="2400" b="1" dirty="0">
                <a:solidFill>
                  <a:srgbClr val="0000CC"/>
                </a:solidFill>
                <a:latin typeface="Arial" panose="020B0604020202020204" pitchFamily="34" charset="0"/>
                <a:ea typeface="+mj-ea"/>
                <a:cs typeface="Arial" panose="020B0604020202020204" pitchFamily="34" charset="0"/>
              </a:rPr>
              <a:t>oz. mejo, ki v odnosih ločuje našo odgovornost od odgovornosti drugega. </a:t>
            </a:r>
          </a:p>
          <a:p>
            <a:pPr marL="342900" indent="-342900">
              <a:buFont typeface="Arial" panose="020B0604020202020204" pitchFamily="34" charset="0"/>
              <a:buChar char="•"/>
            </a:pPr>
            <a:r>
              <a:rPr lang="sl-SI" sz="2400" b="1" dirty="0">
                <a:solidFill>
                  <a:srgbClr val="0000CC"/>
                </a:solidFill>
                <a:latin typeface="Arial" panose="020B0604020202020204" pitchFamily="34" charset="0"/>
                <a:ea typeface="+mj-ea"/>
                <a:cs typeface="Arial" panose="020B0604020202020204" pitchFamily="34" charset="0"/>
              </a:rPr>
              <a:t>Prav z določitvijo te meje in razmejitvijo odgovornosti si pomagamo pri </a:t>
            </a:r>
            <a:r>
              <a:rPr lang="sl-SI" sz="2400" b="1" dirty="0">
                <a:solidFill>
                  <a:srgbClr val="FF0000"/>
                </a:solidFill>
                <a:latin typeface="Arial" panose="020B0604020202020204" pitchFamily="34" charset="0"/>
                <a:ea typeface="+mj-ea"/>
                <a:cs typeface="Arial" panose="020B0604020202020204" pitchFamily="34" charset="0"/>
              </a:rPr>
              <a:t>ločevanju empatije od uslužnosti. </a:t>
            </a:r>
          </a:p>
          <a:p>
            <a:pPr marL="342900" indent="-342900">
              <a:buFont typeface="Arial" panose="020B0604020202020204" pitchFamily="34" charset="0"/>
              <a:buChar char="•"/>
            </a:pPr>
            <a:r>
              <a:rPr lang="sl-SI" sz="2400" b="1" dirty="0">
                <a:solidFill>
                  <a:srgbClr val="FF0000"/>
                </a:solidFill>
                <a:latin typeface="Arial" panose="020B0604020202020204" pitchFamily="34" charset="0"/>
                <a:ea typeface="+mj-ea"/>
                <a:cs typeface="Arial" panose="020B0604020202020204" pitchFamily="34" charset="0"/>
              </a:rPr>
              <a:t>Če vedno ugodimo drugim, ker se nam smilijo ali ker bi se v nasprotnem primeru počutili krivo, nismo empatični. </a:t>
            </a:r>
          </a:p>
          <a:p>
            <a:pPr marL="342900" indent="-342900">
              <a:buFont typeface="Arial" panose="020B0604020202020204" pitchFamily="34" charset="0"/>
              <a:buChar char="•"/>
            </a:pPr>
            <a:r>
              <a:rPr lang="sl-SI" sz="2400" b="1" dirty="0">
                <a:solidFill>
                  <a:srgbClr val="0000CC"/>
                </a:solidFill>
                <a:latin typeface="Arial" panose="020B0604020202020204" pitchFamily="34" charset="0"/>
                <a:ea typeface="+mj-ea"/>
                <a:cs typeface="Arial" panose="020B0604020202020204" pitchFamily="34" charset="0"/>
              </a:rPr>
              <a:t>Empatija pomeni, da znamo ločiti, kaj je tisto, kar lahko in želimo naredimo mi, kaj pa mora narediti sogovornik.</a:t>
            </a:r>
          </a:p>
        </p:txBody>
      </p:sp>
      <p:pic>
        <p:nvPicPr>
          <p:cNvPr id="4" name="Slika 3">
            <a:extLst>
              <a:ext uri="{FF2B5EF4-FFF2-40B4-BE49-F238E27FC236}">
                <a16:creationId xmlns:a16="http://schemas.microsoft.com/office/drawing/2014/main" id="{97576A35-C4D2-EACB-3E7F-1A59936BEFDD}"/>
              </a:ext>
            </a:extLst>
          </p:cNvPr>
          <p:cNvPicPr>
            <a:picLocks noChangeAspect="1"/>
          </p:cNvPicPr>
          <p:nvPr/>
        </p:nvPicPr>
        <p:blipFill>
          <a:blip r:embed="rId2"/>
          <a:stretch>
            <a:fillRect/>
          </a:stretch>
        </p:blipFill>
        <p:spPr>
          <a:xfrm>
            <a:off x="9635172" y="0"/>
            <a:ext cx="2390775" cy="1914525"/>
          </a:xfrm>
          <a:prstGeom prst="rect">
            <a:avLst/>
          </a:prstGeom>
        </p:spPr>
      </p:pic>
    </p:spTree>
    <p:extLst>
      <p:ext uri="{BB962C8B-B14F-4D97-AF65-F5344CB8AC3E}">
        <p14:creationId xmlns:p14="http://schemas.microsoft.com/office/powerpoint/2010/main" val="24885928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
            <a:extLst>
              <a:ext uri="{FF2B5EF4-FFF2-40B4-BE49-F238E27FC236}">
                <a16:creationId xmlns:a16="http://schemas.microsoft.com/office/drawing/2014/main" id="{C407BD58-97F6-43BC-A241-9B646DD2C500}"/>
              </a:ext>
            </a:extLst>
          </p:cNvPr>
          <p:cNvSpPr>
            <a:spLocks noChangeArrowheads="1"/>
          </p:cNvSpPr>
          <p:nvPr/>
        </p:nvSpPr>
        <p:spPr bwMode="auto">
          <a:xfrm>
            <a:off x="2782889" y="1412875"/>
            <a:ext cx="68421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70000"/>
              <a:buFont typeface="Wingdings" panose="05000000000000000000" pitchFamily="2" charset="2"/>
              <a:buChar char="l"/>
              <a:defRPr sz="2200" b="1">
                <a:solidFill>
                  <a:schemeClr val="tx2"/>
                </a:solidFill>
                <a:latin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l"/>
              <a:defRPr sz="2000" b="1">
                <a:solidFill>
                  <a:schemeClr val="tx2"/>
                </a:solidFill>
                <a:latin typeface="Times New Roman" panose="02020603050405020304" pitchFamily="18" charset="0"/>
              </a:defRPr>
            </a:lvl2pPr>
            <a:lvl3pPr marL="1143000" indent="-228600">
              <a:spcBef>
                <a:spcPct val="20000"/>
              </a:spcBef>
              <a:buClr>
                <a:schemeClr val="accent1"/>
              </a:buClr>
              <a:buSzPct val="70000"/>
              <a:buFont typeface="Wingdings" panose="05000000000000000000" pitchFamily="2" charset="2"/>
              <a:buChar char="l"/>
              <a:defRPr sz="1900">
                <a:solidFill>
                  <a:schemeClr val="tx2"/>
                </a:solidFill>
                <a:latin typeface="Times New Roman" panose="02020603050405020304" pitchFamily="18" charset="0"/>
              </a:defRPr>
            </a:lvl3pPr>
            <a:lvl4pPr marL="1600200" indent="-228600">
              <a:spcBef>
                <a:spcPct val="20000"/>
              </a:spcBef>
              <a:buClr>
                <a:schemeClr val="tx2"/>
              </a:buClr>
              <a:buSzPct val="75000"/>
              <a:buFont typeface="Wingdings" panose="05000000000000000000" pitchFamily="2" charset="2"/>
              <a:buChar char="§"/>
              <a:defRPr sz="1600">
                <a:solidFill>
                  <a:schemeClr val="tx2"/>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9pPr>
          </a:lstStyle>
          <a:p>
            <a:pPr algn="ctr" defTabSz="914400" fontAlgn="base">
              <a:spcBef>
                <a:spcPct val="0"/>
              </a:spcBef>
              <a:spcAft>
                <a:spcPct val="0"/>
              </a:spcAft>
              <a:buClrTx/>
              <a:buSzTx/>
              <a:buNone/>
            </a:pPr>
            <a:r>
              <a:rPr lang="sl-SI" altLang="sl-SI" sz="3600" dirty="0">
                <a:solidFill>
                  <a:srgbClr val="0000FF"/>
                </a:solidFill>
                <a:latin typeface="Arial" panose="020B0604020202020204" pitchFamily="34" charset="0"/>
              </a:rPr>
              <a:t>KAKO REČI NE?</a:t>
            </a:r>
          </a:p>
          <a:p>
            <a:pPr defTabSz="914400" eaLnBrk="0" fontAlgn="base" hangingPunct="0">
              <a:spcAft>
                <a:spcPct val="0"/>
              </a:spcAft>
              <a:buClr>
                <a:srgbClr val="330066"/>
              </a:buClr>
              <a:buNone/>
            </a:pPr>
            <a:endParaRPr lang="sl-SI" altLang="sl-SI" sz="1800" dirty="0">
              <a:solidFill>
                <a:srgbClr val="3333FF"/>
              </a:solidFill>
            </a:endParaRPr>
          </a:p>
          <a:p>
            <a:pPr algn="ctr" defTabSz="914400" eaLnBrk="0" fontAlgn="base" hangingPunct="0">
              <a:spcAft>
                <a:spcPct val="0"/>
              </a:spcAft>
              <a:buClr>
                <a:srgbClr val="330066"/>
              </a:buClr>
              <a:buNone/>
            </a:pPr>
            <a:r>
              <a:rPr lang="sl-SI" altLang="sl-SI" sz="2400" dirty="0">
                <a:solidFill>
                  <a:srgbClr val="0000CC"/>
                </a:solidFill>
                <a:latin typeface="Arial" panose="020B0604020202020204" pitchFamily="34" charset="0"/>
                <a:cs typeface="Arial" panose="020B0604020202020204" pitchFamily="34" charset="0"/>
              </a:rPr>
              <a:t>Kako reči ne - </a:t>
            </a:r>
            <a:r>
              <a:rPr lang="nb-NO" altLang="sl-SI" sz="2400" dirty="0">
                <a:solidFill>
                  <a:srgbClr val="0000CC"/>
                </a:solidFill>
                <a:latin typeface="Arial" panose="020B0604020202020204" pitchFamily="34" charset="0"/>
                <a:cs typeface="Arial" panose="020B0604020202020204" pitchFamily="34" charset="0"/>
              </a:rPr>
              <a:t>VRNITVENO SPOROČILO</a:t>
            </a:r>
            <a:r>
              <a:rPr lang="sl-SI" altLang="sl-SI" sz="2400" dirty="0">
                <a:solidFill>
                  <a:srgbClr val="0000CC"/>
                </a:solidFill>
                <a:latin typeface="Arial" panose="020B0604020202020204" pitchFamily="34" charset="0"/>
                <a:cs typeface="Arial" panose="020B0604020202020204" pitchFamily="34" charset="0"/>
              </a:rPr>
              <a:t> v obliki sendviča</a:t>
            </a:r>
          </a:p>
          <a:p>
            <a:pPr algn="ctr" defTabSz="914400" fontAlgn="base">
              <a:spcBef>
                <a:spcPct val="0"/>
              </a:spcBef>
              <a:spcAft>
                <a:spcPct val="0"/>
              </a:spcAft>
              <a:buClrTx/>
              <a:buSzTx/>
              <a:buNone/>
            </a:pPr>
            <a:endParaRPr lang="sl-SI" altLang="sl-SI" sz="2400" b="0" dirty="0">
              <a:solidFill>
                <a:srgbClr val="0000FF"/>
              </a:solidFill>
              <a:latin typeface="Arial" panose="020B0604020202020204" pitchFamily="34" charset="0"/>
            </a:endParaRPr>
          </a:p>
        </p:txBody>
      </p:sp>
      <p:sp>
        <p:nvSpPr>
          <p:cNvPr id="152579" name="Rectangle 1">
            <a:extLst>
              <a:ext uri="{FF2B5EF4-FFF2-40B4-BE49-F238E27FC236}">
                <a16:creationId xmlns:a16="http://schemas.microsoft.com/office/drawing/2014/main" id="{19933327-126A-4CEF-9761-C1C1D4DCE0A7}"/>
              </a:ext>
            </a:extLst>
          </p:cNvPr>
          <p:cNvSpPr>
            <a:spLocks noChangeArrowheads="1"/>
          </p:cNvSpPr>
          <p:nvPr/>
        </p:nvSpPr>
        <p:spPr bwMode="auto">
          <a:xfrm>
            <a:off x="3143251" y="2349500"/>
            <a:ext cx="60483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70000"/>
              <a:buFont typeface="Wingdings" panose="05000000000000000000" pitchFamily="2" charset="2"/>
              <a:buChar char="l"/>
              <a:defRPr sz="2200" b="1">
                <a:solidFill>
                  <a:schemeClr val="tx2"/>
                </a:solidFill>
                <a:latin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l"/>
              <a:defRPr sz="2000" b="1">
                <a:solidFill>
                  <a:schemeClr val="tx2"/>
                </a:solidFill>
                <a:latin typeface="Times New Roman" panose="02020603050405020304" pitchFamily="18" charset="0"/>
              </a:defRPr>
            </a:lvl2pPr>
            <a:lvl3pPr marL="1143000" indent="-228600">
              <a:spcBef>
                <a:spcPct val="20000"/>
              </a:spcBef>
              <a:buClr>
                <a:schemeClr val="accent1"/>
              </a:buClr>
              <a:buSzPct val="70000"/>
              <a:buFont typeface="Wingdings" panose="05000000000000000000" pitchFamily="2" charset="2"/>
              <a:buChar char="l"/>
              <a:defRPr sz="1900">
                <a:solidFill>
                  <a:schemeClr val="tx2"/>
                </a:solidFill>
                <a:latin typeface="Times New Roman" panose="02020603050405020304" pitchFamily="18" charset="0"/>
              </a:defRPr>
            </a:lvl3pPr>
            <a:lvl4pPr marL="1600200" indent="-228600">
              <a:spcBef>
                <a:spcPct val="20000"/>
              </a:spcBef>
              <a:buClr>
                <a:schemeClr val="tx2"/>
              </a:buClr>
              <a:buSzPct val="75000"/>
              <a:buFont typeface="Wingdings" panose="05000000000000000000" pitchFamily="2" charset="2"/>
              <a:buChar char="§"/>
              <a:defRPr sz="1600">
                <a:solidFill>
                  <a:schemeClr val="tx2"/>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1600">
                <a:solidFill>
                  <a:schemeClr val="tx2"/>
                </a:solidFill>
                <a:latin typeface="Arial Narrow" panose="020B0606020202030204" pitchFamily="34" charset="0"/>
              </a:defRPr>
            </a:lvl9pPr>
          </a:lstStyle>
          <a:p>
            <a:pPr defTabSz="914400" fontAlgn="base">
              <a:spcBef>
                <a:spcPct val="0"/>
              </a:spcBef>
              <a:spcAft>
                <a:spcPct val="0"/>
              </a:spcAft>
              <a:buClrTx/>
              <a:buSzTx/>
              <a:buNone/>
            </a:pPr>
            <a:endParaRPr lang="sl-SI" altLang="sl-SI" sz="2000" b="0">
              <a:solidFill>
                <a:srgbClr val="0000FF"/>
              </a:solidFill>
              <a:latin typeface="Arial" panose="020B0604020202020204" pitchFamily="34" charset="0"/>
            </a:endParaRPr>
          </a:p>
          <a:p>
            <a:pPr defTabSz="914400" fontAlgn="base">
              <a:spcBef>
                <a:spcPct val="0"/>
              </a:spcBef>
              <a:spcAft>
                <a:spcPct val="0"/>
              </a:spcAft>
              <a:buClrTx/>
              <a:buSzTx/>
              <a:buNone/>
            </a:pPr>
            <a:r>
              <a:rPr lang="sl-SI" altLang="sl-SI" sz="1200" b="0">
                <a:solidFill>
                  <a:srgbClr val="0000FF"/>
                </a:solidFill>
                <a:latin typeface="Arial" panose="020B0604020202020204" pitchFamily="34" charset="0"/>
              </a:rPr>
              <a:t>.</a:t>
            </a:r>
            <a:r>
              <a:rPr lang="sl-SI" altLang="sl-SI" sz="1800" b="0">
                <a:solidFill>
                  <a:srgbClr val="000000"/>
                </a:solidFill>
                <a:latin typeface="Arial" panose="020B0604020202020204" pitchFamily="34" charset="0"/>
              </a:rPr>
              <a:t> </a:t>
            </a:r>
          </a:p>
          <a:p>
            <a:pPr defTabSz="914400" fontAlgn="base">
              <a:spcBef>
                <a:spcPct val="0"/>
              </a:spcBef>
              <a:spcAft>
                <a:spcPct val="0"/>
              </a:spcAft>
              <a:buClrTx/>
              <a:buSzTx/>
              <a:buNone/>
            </a:pPr>
            <a:endParaRPr lang="sl-SI" altLang="sl-SI" sz="1800" b="0">
              <a:solidFill>
                <a:srgbClr val="000000"/>
              </a:solidFill>
              <a:latin typeface="Arial" panose="020B0604020202020204" pitchFamily="34" charset="0"/>
            </a:endParaRPr>
          </a:p>
        </p:txBody>
      </p:sp>
      <p:pic>
        <p:nvPicPr>
          <p:cNvPr id="2" name="Slika 1">
            <a:extLst>
              <a:ext uri="{FF2B5EF4-FFF2-40B4-BE49-F238E27FC236}">
                <a16:creationId xmlns:a16="http://schemas.microsoft.com/office/drawing/2014/main" id="{60622B6C-7D92-0E05-EC4C-7DF42A2B92E5}"/>
              </a:ext>
            </a:extLst>
          </p:cNvPr>
          <p:cNvPicPr>
            <a:picLocks noChangeAspect="1"/>
          </p:cNvPicPr>
          <p:nvPr/>
        </p:nvPicPr>
        <p:blipFill>
          <a:blip r:embed="rId2"/>
          <a:stretch>
            <a:fillRect/>
          </a:stretch>
        </p:blipFill>
        <p:spPr>
          <a:xfrm>
            <a:off x="4643120" y="3429001"/>
            <a:ext cx="4439920" cy="1811338"/>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35E7881D-1184-D581-EC74-11C927BA1E34}"/>
              </a:ext>
            </a:extLst>
          </p:cNvPr>
          <p:cNvSpPr txBox="1"/>
          <p:nvPr/>
        </p:nvSpPr>
        <p:spPr>
          <a:xfrm>
            <a:off x="2824479" y="812800"/>
            <a:ext cx="8615045" cy="5078313"/>
          </a:xfrm>
          <a:prstGeom prst="rect">
            <a:avLst/>
          </a:prstGeom>
          <a:noFill/>
        </p:spPr>
        <p:txBody>
          <a:bodyPr wrap="square">
            <a:spAutoFit/>
          </a:bodyPr>
          <a:lstStyle/>
          <a:p>
            <a:pPr algn="ctr" eaLnBrk="1" hangingPunct="1">
              <a:defRPr/>
            </a:pPr>
            <a:r>
              <a:rPr lang="sl-SI" altLang="sl-SI" sz="3200" b="1" dirty="0">
                <a:solidFill>
                  <a:srgbClr val="0000CC"/>
                </a:solidFill>
                <a:latin typeface="Arial" panose="020B0604020202020204" pitchFamily="34" charset="0"/>
                <a:ea typeface="+mj-ea"/>
                <a:cs typeface="Arial" panose="020B0604020202020204" pitchFamily="34" charset="0"/>
              </a:rPr>
              <a:t>Aktivno poslušanje</a:t>
            </a:r>
          </a:p>
          <a:p>
            <a:pPr algn="ctr" eaLnBrk="1" hangingPunct="1">
              <a:defRPr/>
            </a:pPr>
            <a:endParaRPr lang="sl-SI" altLang="sl-SI" sz="2800" b="1" i="1" dirty="0">
              <a:solidFill>
                <a:srgbClr val="0000FF"/>
              </a:solidFill>
            </a:endParaRPr>
          </a:p>
          <a:p>
            <a:pPr marL="342900" indent="-342900" algn="ctr" eaLnBrk="1" hangingPunct="1">
              <a:buFont typeface="Arial" panose="020B0604020202020204" pitchFamily="34" charset="0"/>
              <a:buChar char="•"/>
              <a:defRPr/>
            </a:pPr>
            <a:r>
              <a:rPr lang="sl-SI" altLang="sl-SI" sz="2400" b="1" dirty="0">
                <a:solidFill>
                  <a:srgbClr val="0000FF"/>
                </a:solidFill>
                <a:latin typeface="Arial" panose="020B0604020202020204" pitchFamily="34" charset="0"/>
                <a:cs typeface="Arial" panose="020B0604020202020204" pitchFamily="34" charset="0"/>
              </a:rPr>
              <a:t>Sogovornika poslušamo tako, </a:t>
            </a:r>
            <a:r>
              <a:rPr lang="sl-SI" altLang="sl-SI" sz="2400" b="1" dirty="0">
                <a:solidFill>
                  <a:srgbClr val="FF0000"/>
                </a:solidFill>
                <a:latin typeface="Arial" panose="020B0604020202020204" pitchFamily="34" charset="0"/>
                <a:cs typeface="Arial" panose="020B0604020202020204" pitchFamily="34" charset="0"/>
              </a:rPr>
              <a:t>da vidimo in slišimo njegova sporočila skozi vse kanale izražanja. </a:t>
            </a:r>
          </a:p>
          <a:p>
            <a:pPr marL="342900" indent="-342900" algn="ctr" eaLnBrk="1" hangingPunct="1">
              <a:buFont typeface="Arial" panose="020B0604020202020204" pitchFamily="34" charset="0"/>
              <a:buChar char="•"/>
              <a:defRPr/>
            </a:pPr>
            <a:r>
              <a:rPr lang="sl-SI" altLang="sl-SI" sz="2400" b="1" dirty="0" err="1">
                <a:solidFill>
                  <a:srgbClr val="0000FF"/>
                </a:solidFill>
                <a:latin typeface="Arial" panose="020B0604020202020204" pitchFamily="34" charset="0"/>
                <a:cs typeface="Arial" panose="020B0604020202020204" pitchFamily="34" charset="0"/>
              </a:rPr>
              <a:t>Ppomeni</a:t>
            </a:r>
            <a:r>
              <a:rPr lang="sl-SI" altLang="sl-SI" sz="2400" b="1" dirty="0">
                <a:solidFill>
                  <a:srgbClr val="0000FF"/>
                </a:solidFill>
                <a:latin typeface="Arial" panose="020B0604020202020204" pitchFamily="34" charset="0"/>
                <a:cs typeface="Arial" panose="020B0604020202020204" pitchFamily="34" charset="0"/>
              </a:rPr>
              <a:t>, da smo pozorni na njegov pogled (vzpostavimo z njim očesni stik), glas, mimiko obraza, besede in držo telesa. </a:t>
            </a:r>
          </a:p>
          <a:p>
            <a:pPr marL="342900" indent="-342900" algn="ctr" eaLnBrk="1" hangingPunct="1">
              <a:buFont typeface="Arial" panose="020B0604020202020204" pitchFamily="34" charset="0"/>
              <a:buChar char="•"/>
              <a:defRPr/>
            </a:pPr>
            <a:r>
              <a:rPr lang="sl-SI" altLang="sl-SI" sz="2400" b="1" dirty="0">
                <a:solidFill>
                  <a:srgbClr val="0000FF"/>
                </a:solidFill>
                <a:latin typeface="Arial" panose="020B0604020202020204" pitchFamily="34" charset="0"/>
                <a:cs typeface="Arial" panose="020B0604020202020204" pitchFamily="34" charset="0"/>
              </a:rPr>
              <a:t>Tudi sami izražamo zanimanje za njegovo govorjenje.</a:t>
            </a:r>
          </a:p>
          <a:p>
            <a:pPr marL="342900" indent="-342900" algn="ctr" eaLnBrk="1" hangingPunct="1">
              <a:buFont typeface="Arial" panose="020B0604020202020204" pitchFamily="34" charset="0"/>
              <a:buChar char="•"/>
              <a:defRPr/>
            </a:pPr>
            <a:r>
              <a:rPr lang="sl-SI" altLang="sl-SI" sz="2400" b="1" dirty="0">
                <a:solidFill>
                  <a:srgbClr val="0000FF"/>
                </a:solidFill>
                <a:latin typeface="Arial" panose="020B0604020202020204" pitchFamily="34" charset="0"/>
                <a:cs typeface="Arial" panose="020B0604020202020204" pitchFamily="34" charset="0"/>
              </a:rPr>
              <a:t>Pri tem moramo odmisliti sebe, svoje težave in svoje zaznave ter pustiti sogovorniku govoriti in ga ne smemo prekinjati. </a:t>
            </a:r>
          </a:p>
          <a:p>
            <a:pPr marL="342900" indent="-342900" algn="ctr" eaLnBrk="1" hangingPunct="1">
              <a:buFont typeface="Arial" panose="020B0604020202020204" pitchFamily="34" charset="0"/>
              <a:buChar char="•"/>
              <a:defRPr/>
            </a:pPr>
            <a:r>
              <a:rPr lang="sl-SI" altLang="sl-SI" sz="2400" b="1" dirty="0">
                <a:solidFill>
                  <a:srgbClr val="FF0000"/>
                </a:solidFill>
                <a:latin typeface="Arial" panose="020B0604020202020204" pitchFamily="34" charset="0"/>
                <a:cs typeface="Arial" panose="020B0604020202020204" pitchFamily="34" charset="0"/>
              </a:rPr>
              <a:t>S prekinjanjem tvegamo</a:t>
            </a:r>
            <a:r>
              <a:rPr lang="sl-SI" altLang="sl-SI" sz="2400" b="1" dirty="0">
                <a:solidFill>
                  <a:srgbClr val="0000FF"/>
                </a:solidFill>
                <a:latin typeface="Arial" panose="020B0604020202020204" pitchFamily="34" charset="0"/>
                <a:cs typeface="Arial" panose="020B0604020202020204" pitchFamily="34" charset="0"/>
              </a:rPr>
              <a:t>, da ne izvemo, kaj je zanj pomembno, zato ga ne razumemo.</a:t>
            </a:r>
            <a:endParaRPr lang="sl-SI" altLang="sl-SI" sz="2400" dirty="0">
              <a:solidFill>
                <a:srgbClr val="0000FF"/>
              </a:solidFill>
              <a:latin typeface="Arial" panose="020B0604020202020204" pitchFamily="34" charset="0"/>
              <a:cs typeface="Arial" panose="020B0604020202020204" pitchFamily="34" charset="0"/>
            </a:endParaRPr>
          </a:p>
        </p:txBody>
      </p:sp>
      <p:pic>
        <p:nvPicPr>
          <p:cNvPr id="2" name="Slika 1">
            <a:extLst>
              <a:ext uri="{FF2B5EF4-FFF2-40B4-BE49-F238E27FC236}">
                <a16:creationId xmlns:a16="http://schemas.microsoft.com/office/drawing/2014/main" id="{23A8E0C6-BD9E-3EBE-5B14-B30DDD6C81B3}"/>
              </a:ext>
            </a:extLst>
          </p:cNvPr>
          <p:cNvPicPr>
            <a:picLocks noChangeAspect="1"/>
          </p:cNvPicPr>
          <p:nvPr/>
        </p:nvPicPr>
        <p:blipFill>
          <a:blip r:embed="rId2"/>
          <a:stretch>
            <a:fillRect/>
          </a:stretch>
        </p:blipFill>
        <p:spPr>
          <a:xfrm>
            <a:off x="9409111" y="169863"/>
            <a:ext cx="2619375" cy="1506538"/>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61CA7F13-37C3-D78B-2F2E-4C528FA28545}"/>
              </a:ext>
            </a:extLst>
          </p:cNvPr>
          <p:cNvSpPr txBox="1"/>
          <p:nvPr/>
        </p:nvSpPr>
        <p:spPr>
          <a:xfrm>
            <a:off x="2771775" y="581026"/>
            <a:ext cx="7069139" cy="5078313"/>
          </a:xfrm>
          <a:prstGeom prst="rect">
            <a:avLst/>
          </a:prstGeom>
          <a:noFill/>
        </p:spPr>
        <p:txBody>
          <a:bodyPr wrap="square">
            <a:spAutoFit/>
          </a:bodyPr>
          <a:lstStyle/>
          <a:p>
            <a:pPr algn="ctr" eaLnBrk="1" hangingPunct="1">
              <a:defRPr/>
            </a:pPr>
            <a:r>
              <a:rPr lang="sl-SI" altLang="sl-SI" sz="3200" b="1" dirty="0">
                <a:solidFill>
                  <a:srgbClr val="0000CC"/>
                </a:solidFill>
                <a:latin typeface="Arial" panose="020B0604020202020204" pitchFamily="34" charset="0"/>
                <a:ea typeface="+mj-ea"/>
                <a:cs typeface="Arial" panose="020B0604020202020204" pitchFamily="34" charset="0"/>
              </a:rPr>
              <a:t>Aktivno poslušanje</a:t>
            </a:r>
          </a:p>
          <a:p>
            <a:pPr algn="ctr" eaLnBrk="1" hangingPunct="1">
              <a:defRPr/>
            </a:pPr>
            <a:endParaRPr lang="sl-SI" altLang="sl-SI" sz="2800" b="1" i="1" dirty="0">
              <a:solidFill>
                <a:srgbClr val="0000FF"/>
              </a:solidFill>
              <a:latin typeface="Arial" panose="020B0604020202020204" pitchFamily="34" charset="0"/>
              <a:cs typeface="Arial" panose="020B0604020202020204" pitchFamily="34" charset="0"/>
            </a:endParaRPr>
          </a:p>
          <a:p>
            <a:pPr algn="ctr" eaLnBrk="1" hangingPunct="1">
              <a:defRPr/>
            </a:pPr>
            <a:r>
              <a:rPr lang="sl-SI" altLang="sl-SI" sz="2400" b="1" dirty="0">
                <a:solidFill>
                  <a:srgbClr val="0000FF"/>
                </a:solidFill>
                <a:latin typeface="Arial" panose="020B0604020202020204" pitchFamily="34" charset="0"/>
                <a:cs typeface="Arial" panose="020B0604020202020204" pitchFamily="34" charset="0"/>
              </a:rPr>
              <a:t>•	Osredotočenje na govorca, tako da mu sledimo in ga razumemo, kot da bi hodili v njegovih čevljih </a:t>
            </a:r>
            <a:r>
              <a:rPr lang="sl-SI" altLang="sl-SI" sz="2400" b="1" dirty="0">
                <a:solidFill>
                  <a:srgbClr val="FF0000"/>
                </a:solidFill>
                <a:latin typeface="Arial" panose="020B0604020202020204" pitchFamily="34" charset="0"/>
                <a:cs typeface="Arial" panose="020B0604020202020204" pitchFamily="34" charset="0"/>
              </a:rPr>
              <a:t>(empatija)</a:t>
            </a:r>
          </a:p>
          <a:p>
            <a:pPr algn="ctr" eaLnBrk="1" hangingPunct="1">
              <a:defRPr/>
            </a:pPr>
            <a:r>
              <a:rPr lang="sl-SI" altLang="sl-SI" sz="2400" b="1" dirty="0">
                <a:solidFill>
                  <a:srgbClr val="0000FF"/>
                </a:solidFill>
                <a:latin typeface="Arial" panose="020B0604020202020204" pitchFamily="34" charset="0"/>
                <a:cs typeface="Arial" panose="020B0604020202020204" pitchFamily="34" charset="0"/>
              </a:rPr>
              <a:t>•	</a:t>
            </a:r>
            <a:r>
              <a:rPr lang="sl-SI" altLang="sl-SI" sz="2400" b="1" dirty="0">
                <a:solidFill>
                  <a:srgbClr val="FF0000"/>
                </a:solidFill>
                <a:latin typeface="Arial" panose="020B0604020202020204" pitchFamily="34" charset="0"/>
                <a:cs typeface="Arial" panose="020B0604020202020204" pitchFamily="34" charset="0"/>
              </a:rPr>
              <a:t>Preverjanje jasnosti sporočil </a:t>
            </a:r>
            <a:r>
              <a:rPr lang="sl-SI" altLang="sl-SI" sz="2400" b="1" dirty="0">
                <a:solidFill>
                  <a:srgbClr val="0000FF"/>
                </a:solidFill>
                <a:latin typeface="Arial" panose="020B0604020202020204" pitchFamily="34" charset="0"/>
                <a:cs typeface="Arial" panose="020B0604020202020204" pitchFamily="34" charset="0"/>
              </a:rPr>
              <a:t>(Kaj imaš v mislih …? Če te prav razumem, želiš povedati, da …).</a:t>
            </a:r>
          </a:p>
          <a:p>
            <a:pPr algn="ctr" eaLnBrk="1" hangingPunct="1">
              <a:defRPr/>
            </a:pPr>
            <a:r>
              <a:rPr lang="sl-SI" altLang="sl-SI" sz="2400" b="1" dirty="0">
                <a:solidFill>
                  <a:srgbClr val="0000FF"/>
                </a:solidFill>
                <a:latin typeface="Arial" panose="020B0604020202020204" pitchFamily="34" charset="0"/>
                <a:cs typeface="Arial" panose="020B0604020202020204" pitchFamily="34" charset="0"/>
              </a:rPr>
              <a:t>•	</a:t>
            </a:r>
            <a:r>
              <a:rPr lang="sl-SI" altLang="sl-SI" sz="2400" b="1" dirty="0">
                <a:solidFill>
                  <a:srgbClr val="FF0000"/>
                </a:solidFill>
                <a:latin typeface="Arial" panose="020B0604020202020204" pitchFamily="34" charset="0"/>
                <a:cs typeface="Arial" panose="020B0604020202020204" pitchFamily="34" charset="0"/>
              </a:rPr>
              <a:t>Preverjanje natančnosti sporočil </a:t>
            </a:r>
            <a:r>
              <a:rPr lang="sl-SI" altLang="sl-SI" sz="2400" b="1" dirty="0">
                <a:solidFill>
                  <a:srgbClr val="0000FF"/>
                </a:solidFill>
                <a:latin typeface="Arial" panose="020B0604020202020204" pitchFamily="34" charset="0"/>
                <a:cs typeface="Arial" panose="020B0604020202020204" pitchFamily="34" charset="0"/>
              </a:rPr>
              <a:t>(Če sem prav razumel, je problem …).</a:t>
            </a:r>
          </a:p>
          <a:p>
            <a:pPr algn="ctr" eaLnBrk="1" hangingPunct="1">
              <a:defRPr/>
            </a:pPr>
            <a:r>
              <a:rPr lang="sl-SI" altLang="sl-SI" sz="2400" b="1" dirty="0">
                <a:solidFill>
                  <a:srgbClr val="0000FF"/>
                </a:solidFill>
                <a:latin typeface="Arial" panose="020B0604020202020204" pitchFamily="34" charset="0"/>
                <a:cs typeface="Arial" panose="020B0604020202020204" pitchFamily="34" charset="0"/>
              </a:rPr>
              <a:t>•	</a:t>
            </a:r>
            <a:r>
              <a:rPr lang="sl-SI" altLang="sl-SI" sz="2400" b="1" dirty="0">
                <a:solidFill>
                  <a:srgbClr val="FF0000"/>
                </a:solidFill>
                <a:latin typeface="Arial" panose="020B0604020202020204" pitchFamily="34" charset="0"/>
                <a:cs typeface="Arial" panose="020B0604020202020204" pitchFamily="34" charset="0"/>
              </a:rPr>
              <a:t>Zastavljanje vprašanj odprtega tipa: </a:t>
            </a:r>
            <a:r>
              <a:rPr lang="sl-SI" altLang="sl-SI" sz="2400" b="1" dirty="0">
                <a:solidFill>
                  <a:srgbClr val="0000FF"/>
                </a:solidFill>
                <a:latin typeface="Arial" panose="020B0604020202020204" pitchFamily="34" charset="0"/>
                <a:cs typeface="Arial" panose="020B0604020202020204" pitchFamily="34" charset="0"/>
              </a:rPr>
              <a:t>kaj, kdo, kje, kdaj, kako. Tako dobimo manjkajoče informacije. 	</a:t>
            </a:r>
            <a:endParaRPr lang="sl-SI" altLang="sl-SI" i="1" dirty="0">
              <a:solidFill>
                <a:srgbClr val="0000FF"/>
              </a:solidFill>
              <a:latin typeface="Arial" panose="020B0604020202020204" pitchFamily="34" charset="0"/>
              <a:cs typeface="Arial" panose="020B0604020202020204" pitchFamily="34" charset="0"/>
            </a:endParaRPr>
          </a:p>
        </p:txBody>
      </p:sp>
      <p:pic>
        <p:nvPicPr>
          <p:cNvPr id="2" name="Slika 1">
            <a:extLst>
              <a:ext uri="{FF2B5EF4-FFF2-40B4-BE49-F238E27FC236}">
                <a16:creationId xmlns:a16="http://schemas.microsoft.com/office/drawing/2014/main" id="{A2AAF341-5359-0426-7B23-AE505330B24E}"/>
              </a:ext>
            </a:extLst>
          </p:cNvPr>
          <p:cNvPicPr>
            <a:picLocks noChangeAspect="1"/>
          </p:cNvPicPr>
          <p:nvPr/>
        </p:nvPicPr>
        <p:blipFill>
          <a:blip r:embed="rId2"/>
          <a:stretch>
            <a:fillRect/>
          </a:stretch>
        </p:blipFill>
        <p:spPr>
          <a:xfrm>
            <a:off x="9420225" y="281622"/>
            <a:ext cx="2463799" cy="174307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327E2D59-B192-A2FB-07B0-D464E3CD8680}"/>
              </a:ext>
            </a:extLst>
          </p:cNvPr>
          <p:cNvSpPr txBox="1"/>
          <p:nvPr/>
        </p:nvSpPr>
        <p:spPr>
          <a:xfrm>
            <a:off x="2876550" y="923925"/>
            <a:ext cx="7107238" cy="3970318"/>
          </a:xfrm>
          <a:prstGeom prst="rect">
            <a:avLst/>
          </a:prstGeom>
          <a:noFill/>
        </p:spPr>
        <p:txBody>
          <a:bodyPr wrap="square">
            <a:spAutoFit/>
          </a:bodyPr>
          <a:lstStyle/>
          <a:p>
            <a:pPr algn="ctr" eaLnBrk="1" hangingPunct="1">
              <a:defRPr/>
            </a:pPr>
            <a:r>
              <a:rPr lang="sl-SI" altLang="sl-SI" sz="3200" b="1" dirty="0">
                <a:solidFill>
                  <a:srgbClr val="0000CC"/>
                </a:solidFill>
                <a:latin typeface="Arial" panose="020B0604020202020204" pitchFamily="34" charset="0"/>
                <a:ea typeface="+mj-ea"/>
                <a:cs typeface="Arial" panose="020B0604020202020204" pitchFamily="34" charset="0"/>
              </a:rPr>
              <a:t>Aktivno poslušanje</a:t>
            </a:r>
          </a:p>
          <a:p>
            <a:pPr algn="ctr" eaLnBrk="1" hangingPunct="1">
              <a:defRPr/>
            </a:pPr>
            <a:endParaRPr lang="sl-SI" altLang="sl-SI" sz="2800" b="1" i="1" dirty="0">
              <a:solidFill>
                <a:srgbClr val="0000FF"/>
              </a:solidFill>
              <a:latin typeface="Arial" panose="020B0604020202020204" pitchFamily="34" charset="0"/>
              <a:cs typeface="Arial" panose="020B0604020202020204" pitchFamily="34" charset="0"/>
            </a:endParaRPr>
          </a:p>
          <a:p>
            <a:pPr algn="ctr" eaLnBrk="1" hangingPunct="1">
              <a:defRPr/>
            </a:pPr>
            <a:r>
              <a:rPr lang="sl-SI" altLang="sl-SI" sz="2400" b="1" dirty="0">
                <a:solidFill>
                  <a:srgbClr val="0000FF"/>
                </a:solidFill>
                <a:latin typeface="Arial" panose="020B0604020202020204" pitchFamily="34" charset="0"/>
                <a:cs typeface="Arial" panose="020B0604020202020204" pitchFamily="34" charset="0"/>
              </a:rPr>
              <a:t>•	</a:t>
            </a:r>
            <a:r>
              <a:rPr lang="sl-SI" altLang="sl-SI" sz="2400" b="1" dirty="0">
                <a:solidFill>
                  <a:srgbClr val="FF0000"/>
                </a:solidFill>
                <a:latin typeface="Arial" panose="020B0604020202020204" pitchFamily="34" charset="0"/>
                <a:cs typeface="Arial" panose="020B0604020202020204" pitchFamily="34" charset="0"/>
              </a:rPr>
              <a:t>Jasno izražanje razumevanja sogovornikovih čustev</a:t>
            </a:r>
            <a:r>
              <a:rPr lang="sl-SI" altLang="sl-SI" sz="2400" b="1" dirty="0">
                <a:solidFill>
                  <a:srgbClr val="0000FF"/>
                </a:solidFill>
                <a:latin typeface="Arial" panose="020B0604020202020204" pitchFamily="34" charset="0"/>
                <a:cs typeface="Arial" panose="020B0604020202020204" pitchFamily="34" charset="0"/>
              </a:rPr>
              <a:t> (Razumem vas, da ste prizadeti in da ste pričakovali …).</a:t>
            </a:r>
          </a:p>
          <a:p>
            <a:pPr algn="ctr" eaLnBrk="1" hangingPunct="1">
              <a:defRPr/>
            </a:pPr>
            <a:r>
              <a:rPr lang="sl-SI" altLang="sl-SI" sz="2400" b="1" dirty="0">
                <a:solidFill>
                  <a:srgbClr val="0000FF"/>
                </a:solidFill>
                <a:latin typeface="Arial" panose="020B0604020202020204" pitchFamily="34" charset="0"/>
                <a:cs typeface="Arial" panose="020B0604020202020204" pitchFamily="34" charset="0"/>
              </a:rPr>
              <a:t>•	</a:t>
            </a:r>
            <a:r>
              <a:rPr lang="sl-SI" altLang="sl-SI" sz="2400" b="1" dirty="0">
                <a:solidFill>
                  <a:srgbClr val="FF0000"/>
                </a:solidFill>
                <a:latin typeface="Arial" panose="020B0604020202020204" pitchFamily="34" charset="0"/>
                <a:cs typeface="Arial" panose="020B0604020202020204" pitchFamily="34" charset="0"/>
              </a:rPr>
              <a:t>Preverjanje s povzemanjem/parafraziranjem</a:t>
            </a:r>
            <a:r>
              <a:rPr lang="sl-SI" altLang="sl-SI" sz="2400" b="1" dirty="0">
                <a:solidFill>
                  <a:srgbClr val="0000FF"/>
                </a:solidFill>
                <a:latin typeface="Arial" panose="020B0604020202020204" pitchFamily="34" charset="0"/>
                <a:cs typeface="Arial" panose="020B0604020202020204" pitchFamily="34" charset="0"/>
              </a:rPr>
              <a:t> (Če povzamem, kar ste ravnokar predlagali …; Ali pravilno razumem, da menite …; Glavni problemi so torej …; Za vas je torej pomembno, da …; Vidim, da želite …). </a:t>
            </a:r>
            <a:endParaRPr lang="sl-SI" altLang="sl-SI" i="1" dirty="0">
              <a:solidFill>
                <a:srgbClr val="0000FF"/>
              </a:solidFill>
              <a:latin typeface="Arial" panose="020B0604020202020204" pitchFamily="34" charset="0"/>
              <a:cs typeface="Arial" panose="020B0604020202020204" pitchFamily="34" charset="0"/>
            </a:endParaRPr>
          </a:p>
        </p:txBody>
      </p:sp>
      <p:pic>
        <p:nvPicPr>
          <p:cNvPr id="2" name="Slika 1">
            <a:extLst>
              <a:ext uri="{FF2B5EF4-FFF2-40B4-BE49-F238E27FC236}">
                <a16:creationId xmlns:a16="http://schemas.microsoft.com/office/drawing/2014/main" id="{AF078709-B1C0-518D-5AA0-0474291C0CAF}"/>
              </a:ext>
            </a:extLst>
          </p:cNvPr>
          <p:cNvPicPr>
            <a:picLocks noChangeAspect="1"/>
          </p:cNvPicPr>
          <p:nvPr/>
        </p:nvPicPr>
        <p:blipFill>
          <a:blip r:embed="rId2"/>
          <a:stretch>
            <a:fillRect/>
          </a:stretch>
        </p:blipFill>
        <p:spPr>
          <a:xfrm>
            <a:off x="9229725" y="78423"/>
            <a:ext cx="2758122" cy="2188528"/>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31E22B5D-8A6F-6A6C-BF77-D7A0B110D35B}"/>
              </a:ext>
            </a:extLst>
          </p:cNvPr>
          <p:cNvSpPr txBox="1"/>
          <p:nvPr/>
        </p:nvSpPr>
        <p:spPr>
          <a:xfrm>
            <a:off x="2489200" y="1442720"/>
            <a:ext cx="8026400" cy="4647426"/>
          </a:xfrm>
          <a:prstGeom prst="rect">
            <a:avLst/>
          </a:prstGeom>
          <a:noFill/>
        </p:spPr>
        <p:txBody>
          <a:bodyPr wrap="square">
            <a:spAutoFit/>
          </a:bodyPr>
          <a:lstStyle/>
          <a:p>
            <a:pPr algn="ctr" eaLnBrk="1" hangingPunct="1">
              <a:defRPr/>
            </a:pPr>
            <a:r>
              <a:rPr lang="sl-SI" altLang="sl-SI" sz="3200" b="1" dirty="0">
                <a:solidFill>
                  <a:srgbClr val="0000CC"/>
                </a:solidFill>
                <a:latin typeface="Arial" panose="020B0604020202020204" pitchFamily="34" charset="0"/>
                <a:ea typeface="+mj-ea"/>
                <a:cs typeface="Arial" panose="020B0604020202020204" pitchFamily="34" charset="0"/>
              </a:rPr>
              <a:t>Aktivno poslušanje</a:t>
            </a:r>
          </a:p>
          <a:p>
            <a:pPr algn="ctr" eaLnBrk="1" hangingPunct="1">
              <a:defRPr/>
            </a:pPr>
            <a:endParaRPr lang="sl-SI" altLang="sl-SI" sz="2400" b="1" i="1" dirty="0">
              <a:solidFill>
                <a:srgbClr val="0000FF"/>
              </a:solidFill>
              <a:latin typeface="Arial" panose="020B0604020202020204" pitchFamily="34" charset="0"/>
              <a:cs typeface="Arial" panose="020B0604020202020204" pitchFamily="34" charset="0"/>
            </a:endParaRPr>
          </a:p>
          <a:p>
            <a:pPr algn="ctr" eaLnBrk="1" hangingPunct="1">
              <a:defRPr/>
            </a:pPr>
            <a:r>
              <a:rPr lang="sl-SI" altLang="sl-SI" sz="2400" b="1" dirty="0">
                <a:solidFill>
                  <a:srgbClr val="0000FF"/>
                </a:solidFill>
                <a:latin typeface="Arial" panose="020B0604020202020204" pitchFamily="34" charset="0"/>
                <a:cs typeface="Arial" panose="020B0604020202020204" pitchFamily="34" charset="0"/>
              </a:rPr>
              <a:t>•	</a:t>
            </a:r>
            <a:r>
              <a:rPr lang="sl-SI" altLang="sl-SI" sz="2400" b="1" dirty="0">
                <a:solidFill>
                  <a:srgbClr val="FF0000"/>
                </a:solidFill>
                <a:latin typeface="Arial" panose="020B0604020202020204" pitchFamily="34" charset="0"/>
                <a:cs typeface="Arial" panose="020B0604020202020204" pitchFamily="34" charset="0"/>
              </a:rPr>
              <a:t>Nebesedno komuniciranje s sogovornikom</a:t>
            </a:r>
            <a:r>
              <a:rPr lang="sl-SI" altLang="sl-SI" sz="2400" b="1" dirty="0">
                <a:solidFill>
                  <a:srgbClr val="0000FF"/>
                </a:solidFill>
                <a:latin typeface="Arial" panose="020B0604020202020204" pitchFamily="34" charset="0"/>
                <a:cs typeface="Arial" panose="020B0604020202020204" pitchFamily="34" charset="0"/>
              </a:rPr>
              <a:t>, (na primer z držo pozornosti, kimanjem, nasmehom, očesnim stikom).</a:t>
            </a:r>
          </a:p>
          <a:p>
            <a:pPr algn="ctr" eaLnBrk="1" hangingPunct="1">
              <a:defRPr/>
            </a:pPr>
            <a:r>
              <a:rPr lang="sl-SI" altLang="sl-SI" sz="2400" b="1" dirty="0">
                <a:solidFill>
                  <a:srgbClr val="0000FF"/>
                </a:solidFill>
                <a:latin typeface="Arial" panose="020B0604020202020204" pitchFamily="34" charset="0"/>
                <a:cs typeface="Arial" panose="020B0604020202020204" pitchFamily="34" charset="0"/>
              </a:rPr>
              <a:t>•	</a:t>
            </a:r>
            <a:r>
              <a:rPr lang="sl-SI" altLang="sl-SI" sz="2400" b="1" dirty="0">
                <a:solidFill>
                  <a:srgbClr val="FF0000"/>
                </a:solidFill>
                <a:latin typeface="Arial" panose="020B0604020202020204" pitchFamily="34" charset="0"/>
                <a:cs typeface="Arial" panose="020B0604020202020204" pitchFamily="34" charset="0"/>
              </a:rPr>
              <a:t>Obvladovanje čustev, </a:t>
            </a:r>
            <a:r>
              <a:rPr lang="sl-SI" altLang="sl-SI" sz="2400" b="1" dirty="0">
                <a:solidFill>
                  <a:srgbClr val="0000FF"/>
                </a:solidFill>
                <a:latin typeface="Arial" panose="020B0604020202020204" pitchFamily="34" charset="0"/>
                <a:cs typeface="Arial" panose="020B0604020202020204" pitchFamily="34" charset="0"/>
              </a:rPr>
              <a:t>ki jih govorec lahko s svojo obleko, pojavo, gestami itd. zbudi pri poslušalcu. </a:t>
            </a:r>
          </a:p>
          <a:p>
            <a:pPr algn="ctr" eaLnBrk="1" hangingPunct="1">
              <a:defRPr/>
            </a:pPr>
            <a:r>
              <a:rPr lang="sl-SI" altLang="sl-SI" sz="2400" b="1" dirty="0">
                <a:solidFill>
                  <a:srgbClr val="0000FF"/>
                </a:solidFill>
                <a:latin typeface="Arial" panose="020B0604020202020204" pitchFamily="34" charset="0"/>
                <a:cs typeface="Arial" panose="020B0604020202020204" pitchFamily="34" charset="0"/>
              </a:rPr>
              <a:t>•	</a:t>
            </a:r>
            <a:r>
              <a:rPr lang="sl-SI" altLang="sl-SI" sz="2400" b="1" dirty="0">
                <a:solidFill>
                  <a:srgbClr val="FF0000"/>
                </a:solidFill>
                <a:latin typeface="Arial" panose="020B0604020202020204" pitchFamily="34" charset="0"/>
                <a:cs typeface="Arial" panose="020B0604020202020204" pitchFamily="34" charset="0"/>
              </a:rPr>
              <a:t>Ponavljanje</a:t>
            </a:r>
            <a:r>
              <a:rPr lang="sl-SI" altLang="sl-SI" sz="2400" b="1" dirty="0">
                <a:solidFill>
                  <a:srgbClr val="0000FF"/>
                </a:solidFill>
                <a:latin typeface="Arial" panose="020B0604020202020204" pitchFamily="34" charset="0"/>
                <a:cs typeface="Arial" panose="020B0604020202020204" pitchFamily="34" charset="0"/>
              </a:rPr>
              <a:t>: »Pravite torej, da želite, da se hišo proda, in da se denar razdeli na pol.«</a:t>
            </a:r>
          </a:p>
          <a:p>
            <a:pPr algn="ctr" eaLnBrk="1" hangingPunct="1">
              <a:defRPr/>
            </a:pPr>
            <a:r>
              <a:rPr lang="sl-SI" altLang="sl-SI" sz="2400" b="1" dirty="0">
                <a:solidFill>
                  <a:srgbClr val="0000FF"/>
                </a:solidFill>
                <a:latin typeface="Arial" panose="020B0604020202020204" pitchFamily="34" charset="0"/>
                <a:cs typeface="Arial" panose="020B0604020202020204" pitchFamily="34" charset="0"/>
              </a:rPr>
              <a:t>•	</a:t>
            </a:r>
            <a:r>
              <a:rPr lang="sl-SI" altLang="sl-SI" sz="2400" b="1" dirty="0">
                <a:solidFill>
                  <a:srgbClr val="FF0000"/>
                </a:solidFill>
                <a:latin typeface="Arial" panose="020B0604020202020204" pitchFamily="34" charset="0"/>
                <a:cs typeface="Arial" panose="020B0604020202020204" pitchFamily="34" charset="0"/>
              </a:rPr>
              <a:t>Parafraziranje</a:t>
            </a:r>
            <a:r>
              <a:rPr lang="sl-SI" altLang="sl-SI" sz="2400" b="1" dirty="0">
                <a:solidFill>
                  <a:srgbClr val="0000FF"/>
                </a:solidFill>
                <a:latin typeface="Arial" panose="020B0604020202020204" pitchFamily="34" charset="0"/>
                <a:cs typeface="Arial" panose="020B0604020202020204" pitchFamily="34" charset="0"/>
              </a:rPr>
              <a:t>: »Če sem vas prav razumel, ste rekli, da želite, da se hišo proda in denar razdeli na pol.« </a:t>
            </a:r>
            <a:r>
              <a:rPr lang="sl-SI" altLang="sl-SI" sz="1800" b="1" dirty="0">
                <a:solidFill>
                  <a:srgbClr val="0000FF"/>
                </a:solidFill>
              </a:rPr>
              <a:t>	</a:t>
            </a:r>
            <a:endParaRPr lang="sl-SI" altLang="sl-SI" i="1" dirty="0">
              <a:solidFill>
                <a:srgbClr val="0000FF"/>
              </a:solidFill>
            </a:endParaRPr>
          </a:p>
        </p:txBody>
      </p:sp>
      <p:pic>
        <p:nvPicPr>
          <p:cNvPr id="4" name="Slika 3">
            <a:extLst>
              <a:ext uri="{FF2B5EF4-FFF2-40B4-BE49-F238E27FC236}">
                <a16:creationId xmlns:a16="http://schemas.microsoft.com/office/drawing/2014/main" id="{2B729B50-B1EA-57A1-AE53-C2CBF3C731FB}"/>
              </a:ext>
            </a:extLst>
          </p:cNvPr>
          <p:cNvPicPr>
            <a:picLocks noChangeAspect="1"/>
          </p:cNvPicPr>
          <p:nvPr/>
        </p:nvPicPr>
        <p:blipFill>
          <a:blip r:embed="rId2"/>
          <a:stretch>
            <a:fillRect/>
          </a:stretch>
        </p:blipFill>
        <p:spPr>
          <a:xfrm>
            <a:off x="8889047" y="317182"/>
            <a:ext cx="2867025" cy="1887538"/>
          </a:xfrm>
          <a:prstGeom prst="rect">
            <a:avLst/>
          </a:prstGeom>
        </p:spPr>
      </p:pic>
    </p:spTree>
    <p:extLst>
      <p:ext uri="{BB962C8B-B14F-4D97-AF65-F5344CB8AC3E}">
        <p14:creationId xmlns:p14="http://schemas.microsoft.com/office/powerpoint/2010/main" val="36572247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91E61CBC-FF5A-EA10-44DE-F18BAC9821FA}"/>
              </a:ext>
            </a:extLst>
          </p:cNvPr>
          <p:cNvSpPr txBox="1"/>
          <p:nvPr/>
        </p:nvSpPr>
        <p:spPr>
          <a:xfrm>
            <a:off x="2285999" y="476251"/>
            <a:ext cx="8131175" cy="4154984"/>
          </a:xfrm>
          <a:prstGeom prst="rect">
            <a:avLst/>
          </a:prstGeom>
          <a:noFill/>
        </p:spPr>
        <p:txBody>
          <a:bodyPr wrap="square">
            <a:spAutoFit/>
          </a:bodyPr>
          <a:lstStyle/>
          <a:p>
            <a:pPr algn="ctr" eaLnBrk="1" hangingPunct="1">
              <a:defRPr/>
            </a:pPr>
            <a:r>
              <a:rPr lang="sl-SI" altLang="sl-SI" sz="3200" b="1" dirty="0">
                <a:solidFill>
                  <a:srgbClr val="0000CC"/>
                </a:solidFill>
                <a:latin typeface="Arial" panose="020B0604020202020204" pitchFamily="34" charset="0"/>
                <a:ea typeface="+mj-ea"/>
                <a:cs typeface="Arial" panose="020B0604020202020204" pitchFamily="34" charset="0"/>
              </a:rPr>
              <a:t>Dejavniki, ki ovirajo poslušanje</a:t>
            </a:r>
          </a:p>
          <a:p>
            <a:pPr algn="ctr" eaLnBrk="1" hangingPunct="1">
              <a:defRPr/>
            </a:pPr>
            <a:endParaRPr lang="sl-SI" altLang="sl-SI" sz="3200" b="1" dirty="0">
              <a:solidFill>
                <a:srgbClr val="0000CC"/>
              </a:solidFill>
              <a:latin typeface="Arial" panose="020B0604020202020204" pitchFamily="34" charset="0"/>
              <a:ea typeface="+mj-ea"/>
              <a:cs typeface="Arial" panose="020B0604020202020204" pitchFamily="34" charset="0"/>
            </a:endParaRPr>
          </a:p>
          <a:p>
            <a:pPr algn="ctr" eaLnBrk="1" hangingPunct="1">
              <a:defRPr/>
            </a:pPr>
            <a:r>
              <a:rPr lang="sl-SI" altLang="sl-SI" sz="2800" b="1" dirty="0">
                <a:solidFill>
                  <a:srgbClr val="0000CC"/>
                </a:solidFill>
                <a:latin typeface="Arial" panose="020B0604020202020204" pitchFamily="34" charset="0"/>
                <a:ea typeface="+mj-ea"/>
                <a:cs typeface="Arial" panose="020B0604020202020204" pitchFamily="34" charset="0"/>
              </a:rPr>
              <a:t>•	</a:t>
            </a:r>
            <a:r>
              <a:rPr lang="sl-SI" altLang="sl-SI" sz="2400" b="1" dirty="0">
                <a:solidFill>
                  <a:srgbClr val="FF0000"/>
                </a:solidFill>
                <a:latin typeface="Arial" panose="020B0604020202020204" pitchFamily="34" charset="0"/>
                <a:ea typeface="+mj-ea"/>
                <a:cs typeface="Arial" panose="020B0604020202020204" pitchFamily="34" charset="0"/>
              </a:rPr>
              <a:t>Sodbe in predsodki</a:t>
            </a: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	</a:t>
            </a:r>
            <a:r>
              <a:rPr lang="sl-SI" altLang="sl-SI" sz="2400" b="1" dirty="0">
                <a:solidFill>
                  <a:srgbClr val="FF0000"/>
                </a:solidFill>
                <a:latin typeface="Arial" panose="020B0604020202020204" pitchFamily="34" charset="0"/>
                <a:ea typeface="+mj-ea"/>
                <a:cs typeface="Arial" panose="020B0604020202020204" pitchFamily="34" charset="0"/>
              </a:rPr>
              <a:t>Seganje v besedo sogovorniku</a:t>
            </a:r>
          </a:p>
          <a:p>
            <a:pPr algn="ctr" eaLnBrk="1" hangingPunct="1">
              <a:defRPr/>
            </a:pPr>
            <a:r>
              <a:rPr lang="sl-SI" altLang="sl-SI" sz="2400" b="1" dirty="0">
                <a:solidFill>
                  <a:srgbClr val="FF0000"/>
                </a:solidFill>
                <a:latin typeface="Arial" panose="020B0604020202020204" pitchFamily="34" charset="0"/>
                <a:ea typeface="+mj-ea"/>
                <a:cs typeface="Arial" panose="020B0604020202020204" pitchFamily="34" charset="0"/>
              </a:rPr>
              <a:t>Dajanje nasvetov</a:t>
            </a: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	</a:t>
            </a:r>
            <a:r>
              <a:rPr lang="sl-SI" altLang="sl-SI" sz="2400" b="1" dirty="0">
                <a:solidFill>
                  <a:srgbClr val="FF0000"/>
                </a:solidFill>
                <a:latin typeface="Arial" panose="020B0604020202020204" pitchFamily="34" charset="0"/>
                <a:ea typeface="+mj-ea"/>
                <a:cs typeface="Arial" panose="020B0604020202020204" pitchFamily="34" charset="0"/>
              </a:rPr>
              <a:t>Pripravljanje odgovora</a:t>
            </a:r>
          </a:p>
          <a:p>
            <a:pPr algn="ctr">
              <a:defRPr/>
            </a:pPr>
            <a:r>
              <a:rPr lang="sl-SI" altLang="sl-SI" sz="2400" b="1" dirty="0">
                <a:solidFill>
                  <a:srgbClr val="FF0000"/>
                </a:solidFill>
                <a:latin typeface="Arial" panose="020B0604020202020204" pitchFamily="34" charset="0"/>
                <a:ea typeface="+mj-ea"/>
                <a:cs typeface="Arial" panose="020B0604020202020204" pitchFamily="34" charset="0"/>
              </a:rPr>
              <a:t>Identifikacija</a:t>
            </a:r>
            <a:r>
              <a:rPr lang="sl-SI" altLang="sl-SI" sz="2400" b="1" dirty="0">
                <a:solidFill>
                  <a:srgbClr val="0000CC"/>
                </a:solidFill>
                <a:latin typeface="Arial" panose="020B0604020202020204" pitchFamily="34" charset="0"/>
                <a:ea typeface="+mj-ea"/>
                <a:cs typeface="Arial" panose="020B0604020202020204" pitchFamily="34" charset="0"/>
              </a:rPr>
              <a:t>, ko nam nekdo razlaga o neki svoji izkušnji, takrat nam </a:t>
            </a:r>
            <a:r>
              <a:rPr lang="sl-SI" altLang="sl-SI" sz="2400" b="1" dirty="0">
                <a:solidFill>
                  <a:srgbClr val="FF0000"/>
                </a:solidFill>
                <a:latin typeface="Arial" panose="020B0604020202020204" pitchFamily="34" charset="0"/>
                <a:ea typeface="+mj-ea"/>
                <a:cs typeface="Arial" panose="020B0604020202020204" pitchFamily="34" charset="0"/>
              </a:rPr>
              <a:t>asociacija preskoči na našo izkušnjo </a:t>
            </a:r>
            <a:r>
              <a:rPr lang="sl-SI" altLang="sl-SI" sz="2400" b="1" dirty="0">
                <a:solidFill>
                  <a:srgbClr val="0000CC"/>
                </a:solidFill>
                <a:latin typeface="Arial" panose="020B0604020202020204" pitchFamily="34" charset="0"/>
                <a:ea typeface="+mj-ea"/>
                <a:cs typeface="Arial" panose="020B0604020202020204" pitchFamily="34" charset="0"/>
              </a:rPr>
              <a:t>in misel nam odtava nazaj k nam samim.</a:t>
            </a:r>
          </a:p>
          <a:p>
            <a:pPr algn="ctr" eaLnBrk="1" hangingPunct="1">
              <a:defRPr/>
            </a:pPr>
            <a:endParaRPr lang="sl-SI" altLang="sl-SI" sz="2800" b="1" dirty="0">
              <a:solidFill>
                <a:srgbClr val="0000CC"/>
              </a:solidFill>
              <a:latin typeface="+mj-lt"/>
              <a:ea typeface="+mj-ea"/>
              <a:cs typeface="+mj-cs"/>
            </a:endParaRPr>
          </a:p>
        </p:txBody>
      </p:sp>
      <p:pic>
        <p:nvPicPr>
          <p:cNvPr id="2" name="Slika 1">
            <a:extLst>
              <a:ext uri="{FF2B5EF4-FFF2-40B4-BE49-F238E27FC236}">
                <a16:creationId xmlns:a16="http://schemas.microsoft.com/office/drawing/2014/main" id="{C98E16F0-10D6-B740-65BE-BA047283C681}"/>
              </a:ext>
            </a:extLst>
          </p:cNvPr>
          <p:cNvPicPr>
            <a:picLocks noChangeAspect="1"/>
          </p:cNvPicPr>
          <p:nvPr/>
        </p:nvPicPr>
        <p:blipFill>
          <a:blip r:embed="rId2"/>
          <a:stretch>
            <a:fillRect/>
          </a:stretch>
        </p:blipFill>
        <p:spPr>
          <a:xfrm>
            <a:off x="9136062" y="1410743"/>
            <a:ext cx="2905125" cy="157162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15A12589-6606-ACBA-B6B7-E017FF86FCCD}"/>
              </a:ext>
            </a:extLst>
          </p:cNvPr>
          <p:cNvSpPr txBox="1"/>
          <p:nvPr/>
        </p:nvSpPr>
        <p:spPr>
          <a:xfrm>
            <a:off x="2279651" y="188914"/>
            <a:ext cx="7058025" cy="4893647"/>
          </a:xfrm>
          <a:prstGeom prst="rect">
            <a:avLst/>
          </a:prstGeom>
          <a:noFill/>
        </p:spPr>
        <p:txBody>
          <a:bodyPr>
            <a:spAutoFit/>
          </a:bodyPr>
          <a:lstStyle/>
          <a:p>
            <a:pPr algn="ctr" eaLnBrk="1" hangingPunct="1">
              <a:defRPr/>
            </a:pPr>
            <a:r>
              <a:rPr lang="sl-SI" altLang="sl-SI" sz="3200" b="1" dirty="0">
                <a:solidFill>
                  <a:srgbClr val="0000CC"/>
                </a:solidFill>
                <a:latin typeface="Arial" panose="020B0604020202020204" pitchFamily="34" charset="0"/>
                <a:ea typeface="+mj-ea"/>
                <a:cs typeface="Arial" panose="020B0604020202020204" pitchFamily="34" charset="0"/>
              </a:rPr>
              <a:t>Dejavniki, ki ovirajo poslušanje:</a:t>
            </a:r>
          </a:p>
          <a:p>
            <a:pPr algn="ctr" eaLnBrk="1" hangingPunct="1">
              <a:defRPr/>
            </a:pPr>
            <a:endParaRPr lang="sl-SI" altLang="sl-SI" sz="3200" b="1" dirty="0">
              <a:solidFill>
                <a:srgbClr val="0000CC"/>
              </a:solidFill>
              <a:latin typeface="Arial" panose="020B0604020202020204" pitchFamily="34" charset="0"/>
              <a:ea typeface="+mj-ea"/>
              <a:cs typeface="Arial" panose="020B0604020202020204" pitchFamily="34" charset="0"/>
            </a:endParaRPr>
          </a:p>
          <a:p>
            <a:pPr algn="ctr" eaLnBrk="1" hangingPunct="1">
              <a:defRPr/>
            </a:pPr>
            <a:r>
              <a:rPr lang="sl-SI" altLang="sl-SI" sz="2800" b="1" dirty="0">
                <a:solidFill>
                  <a:srgbClr val="0000CC"/>
                </a:solidFill>
                <a:latin typeface="Arial" panose="020B0604020202020204" pitchFamily="34" charset="0"/>
                <a:ea typeface="+mj-ea"/>
                <a:cs typeface="Arial" panose="020B0604020202020204" pitchFamily="34" charset="0"/>
              </a:rPr>
              <a:t>•</a:t>
            </a:r>
            <a:r>
              <a:rPr lang="sl-SI" altLang="sl-SI" sz="2400" b="1" dirty="0">
                <a:solidFill>
                  <a:srgbClr val="0000CC"/>
                </a:solidFill>
                <a:latin typeface="Arial" panose="020B0604020202020204" pitchFamily="34" charset="0"/>
                <a:ea typeface="+mj-ea"/>
                <a:cs typeface="Arial" panose="020B0604020202020204" pitchFamily="34" charset="0"/>
              </a:rPr>
              <a:t>	</a:t>
            </a:r>
            <a:r>
              <a:rPr lang="sl-SI" altLang="sl-SI" sz="2400" b="1" dirty="0">
                <a:solidFill>
                  <a:srgbClr val="FF0000"/>
                </a:solidFill>
                <a:latin typeface="Arial" panose="020B0604020202020204" pitchFamily="34" charset="0"/>
                <a:ea typeface="+mj-ea"/>
                <a:cs typeface="Arial" panose="020B0604020202020204" pitchFamily="34" charset="0"/>
              </a:rPr>
              <a:t>Sanjarjenje,</a:t>
            </a:r>
            <a:r>
              <a:rPr lang="sl-SI" altLang="sl-SI" sz="2400" b="1" dirty="0">
                <a:solidFill>
                  <a:srgbClr val="0000CC"/>
                </a:solidFill>
                <a:latin typeface="Arial" panose="020B0604020202020204" pitchFamily="34" charset="0"/>
                <a:ea typeface="+mj-ea"/>
                <a:cs typeface="Arial" panose="020B0604020202020204" pitchFamily="34" charset="0"/>
              </a:rPr>
              <a:t> v pogovoru, ki nas ne zanima, </a:t>
            </a: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	</a:t>
            </a:r>
            <a:r>
              <a:rPr lang="sl-SI" altLang="sl-SI" sz="2400" b="1" dirty="0">
                <a:solidFill>
                  <a:srgbClr val="FF0000"/>
                </a:solidFill>
                <a:latin typeface="Arial" panose="020B0604020202020204" pitchFamily="34" charset="0"/>
                <a:ea typeface="+mj-ea"/>
                <a:cs typeface="Arial" panose="020B0604020202020204" pitchFamily="34" charset="0"/>
              </a:rPr>
              <a:t>Prikimavanje,</a:t>
            </a:r>
            <a:r>
              <a:rPr lang="sl-SI" altLang="sl-SI" sz="2400" b="1" dirty="0">
                <a:solidFill>
                  <a:srgbClr val="0000CC"/>
                </a:solidFill>
                <a:latin typeface="Arial" panose="020B0604020202020204" pitchFamily="34" charset="0"/>
                <a:ea typeface="+mj-ea"/>
                <a:cs typeface="Arial" panose="020B0604020202020204" pitchFamily="34" charset="0"/>
              </a:rPr>
              <a:t> včasih se kaj hitro strinjamo z vsem, kar kdo reče. Uporabljamo besede, kot so: »seveda, kaj res, vem, vem, absolutno, res je …«, toda s tem sploh ni nujno, da smo razumeli, kaj nam drugi hoče povedati, kaj šele, da se zares strinjamo.</a:t>
            </a:r>
          </a:p>
          <a:p>
            <a:pPr algn="ctr" eaLnBrk="1" hangingPunct="1">
              <a:defRPr/>
            </a:pPr>
            <a:r>
              <a:rPr lang="sl-SI" altLang="sl-SI" sz="2400" b="1" dirty="0">
                <a:solidFill>
                  <a:srgbClr val="FF0000"/>
                </a:solidFill>
                <a:latin typeface="Arial" panose="020B0604020202020204" pitchFamily="34" charset="0"/>
                <a:ea typeface="+mj-ea"/>
                <a:cs typeface="Arial" panose="020B0604020202020204" pitchFamily="34" charset="0"/>
              </a:rPr>
              <a:t>Dokazovanje</a:t>
            </a:r>
            <a:r>
              <a:rPr lang="sl-SI" altLang="sl-SI" sz="2400" b="1" dirty="0">
                <a:solidFill>
                  <a:srgbClr val="0000CC"/>
                </a:solidFill>
                <a:latin typeface="Arial" panose="020B0604020202020204" pitchFamily="34" charset="0"/>
                <a:ea typeface="+mj-ea"/>
                <a:cs typeface="Arial" panose="020B0604020202020204" pitchFamily="34" charset="0"/>
              </a:rPr>
              <a:t>, da imam prav, nekateri ljudje hočejo zmagati za vsako ceno in to povsod.</a:t>
            </a:r>
          </a:p>
          <a:p>
            <a:pPr algn="ctr" eaLnBrk="1" hangingPunct="1">
              <a:defRPr/>
            </a:pPr>
            <a:endParaRPr lang="sl-SI" altLang="sl-SI" sz="2800" b="1" dirty="0">
              <a:solidFill>
                <a:srgbClr val="0000CC"/>
              </a:solidFill>
              <a:latin typeface="+mj-lt"/>
              <a:ea typeface="+mj-ea"/>
              <a:cs typeface="+mj-cs"/>
            </a:endParaRPr>
          </a:p>
        </p:txBody>
      </p:sp>
      <p:pic>
        <p:nvPicPr>
          <p:cNvPr id="2" name="Slika 1">
            <a:extLst>
              <a:ext uri="{FF2B5EF4-FFF2-40B4-BE49-F238E27FC236}">
                <a16:creationId xmlns:a16="http://schemas.microsoft.com/office/drawing/2014/main" id="{BE3F8F6C-36B4-1110-7A81-8CA31B1FB508}"/>
              </a:ext>
            </a:extLst>
          </p:cNvPr>
          <p:cNvPicPr>
            <a:picLocks noChangeAspect="1"/>
          </p:cNvPicPr>
          <p:nvPr/>
        </p:nvPicPr>
        <p:blipFill>
          <a:blip r:embed="rId2"/>
          <a:stretch>
            <a:fillRect/>
          </a:stretch>
        </p:blipFill>
        <p:spPr>
          <a:xfrm>
            <a:off x="9429750" y="1081087"/>
            <a:ext cx="2527301" cy="174307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0FC03ED6-7B89-9987-28C8-6EB993C7F420}"/>
              </a:ext>
            </a:extLst>
          </p:cNvPr>
          <p:cNvSpPr txBox="1"/>
          <p:nvPr/>
        </p:nvSpPr>
        <p:spPr>
          <a:xfrm>
            <a:off x="2621280" y="476250"/>
            <a:ext cx="8595360" cy="4647426"/>
          </a:xfrm>
          <a:prstGeom prst="rect">
            <a:avLst/>
          </a:prstGeom>
          <a:noFill/>
        </p:spPr>
        <p:txBody>
          <a:bodyPr wrap="square">
            <a:spAutoFit/>
          </a:bodyPr>
          <a:lstStyle/>
          <a:p>
            <a:pPr algn="ctr" eaLnBrk="1" hangingPunct="1">
              <a:defRPr/>
            </a:pPr>
            <a:r>
              <a:rPr lang="sl-SI" altLang="sl-SI" sz="3200" b="1" dirty="0">
                <a:solidFill>
                  <a:srgbClr val="0000CC"/>
                </a:solidFill>
                <a:latin typeface="Arial" panose="020B0604020202020204" pitchFamily="34" charset="0"/>
                <a:ea typeface="+mj-ea"/>
                <a:cs typeface="Arial" panose="020B0604020202020204" pitchFamily="34" charset="0"/>
              </a:rPr>
              <a:t>Pravila za aktivno poslušanje</a:t>
            </a:r>
          </a:p>
          <a:p>
            <a:pPr algn="ctr" eaLnBrk="1" hangingPunct="1">
              <a:defRPr/>
            </a:pPr>
            <a:endParaRPr lang="sl-SI" altLang="sl-SI" sz="2400" b="1" dirty="0">
              <a:solidFill>
                <a:srgbClr val="0000CC"/>
              </a:solidFill>
              <a:latin typeface="Arial" panose="020B0604020202020204" pitchFamily="34" charset="0"/>
              <a:ea typeface="+mj-ea"/>
              <a:cs typeface="Arial" panose="020B0604020202020204" pitchFamily="34" charset="0"/>
            </a:endParaRP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1.	</a:t>
            </a:r>
            <a:r>
              <a:rPr lang="sl-SI" altLang="sl-SI" sz="2400" b="1" dirty="0">
                <a:solidFill>
                  <a:srgbClr val="FF0000"/>
                </a:solidFill>
                <a:latin typeface="Arial" panose="020B0604020202020204" pitchFamily="34" charset="0"/>
                <a:ea typeface="+mj-ea"/>
                <a:cs typeface="Arial" panose="020B0604020202020204" pitchFamily="34" charset="0"/>
              </a:rPr>
              <a:t>Postavite, vživite se v položaj sogovornika </a:t>
            </a:r>
            <a:r>
              <a:rPr lang="sl-SI" altLang="sl-SI" sz="2400" b="1" dirty="0">
                <a:solidFill>
                  <a:srgbClr val="0000CC"/>
                </a:solidFill>
                <a:latin typeface="Arial" panose="020B0604020202020204" pitchFamily="34" charset="0"/>
                <a:ea typeface="+mj-ea"/>
                <a:cs typeface="Arial" panose="020B0604020202020204" pitchFamily="34" charset="0"/>
              </a:rPr>
              <a:t>in poglejte, situacijo iz njegovega zornega kota.</a:t>
            </a:r>
          </a:p>
          <a:p>
            <a:pPr marL="457200" indent="-457200" algn="ctr" eaLnBrk="1" hangingPunct="1">
              <a:buAutoNum type="arabicPeriod" startAt="2"/>
              <a:defRPr/>
            </a:pPr>
            <a:r>
              <a:rPr lang="sl-SI" altLang="sl-SI" sz="2400" b="1" dirty="0">
                <a:solidFill>
                  <a:srgbClr val="FF0000"/>
                </a:solidFill>
                <a:latin typeface="Arial" panose="020B0604020202020204" pitchFamily="34" charset="0"/>
                <a:ea typeface="+mj-ea"/>
                <a:cs typeface="Arial" panose="020B0604020202020204" pitchFamily="34" charset="0"/>
              </a:rPr>
              <a:t>Osredotočite se na vsebino in pokažite zanimanje za sogovornika. </a:t>
            </a:r>
          </a:p>
          <a:p>
            <a:pPr marL="457200" indent="-457200" algn="ctr" eaLnBrk="1" hangingPunct="1">
              <a:buAutoNum type="arabicPeriod" startAt="2"/>
              <a:defRPr/>
            </a:pPr>
            <a:r>
              <a:rPr lang="sl-SI" altLang="sl-SI" sz="2400" b="1" dirty="0">
                <a:solidFill>
                  <a:srgbClr val="FF0000"/>
                </a:solidFill>
                <a:latin typeface="Arial" panose="020B0604020202020204" pitchFamily="34" charset="0"/>
                <a:ea typeface="+mj-ea"/>
                <a:cs typeface="Arial" panose="020B0604020202020204" pitchFamily="34" charset="0"/>
              </a:rPr>
              <a:t>Povzemajte, parafrazirajte in zastavljajte odprta vprašanja</a:t>
            </a:r>
            <a:r>
              <a:rPr lang="sl-SI" altLang="sl-SI" sz="2400" b="1" dirty="0">
                <a:solidFill>
                  <a:srgbClr val="0000CC"/>
                </a:solidFill>
                <a:latin typeface="Arial" panose="020B0604020202020204" pitchFamily="34" charset="0"/>
                <a:ea typeface="+mj-ea"/>
                <a:cs typeface="Arial" panose="020B0604020202020204" pitchFamily="34" charset="0"/>
              </a:rPr>
              <a:t>, s katerimi preverite, ali prav razumete, in zbirate dodatne informacije.</a:t>
            </a: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5.	Tudi </a:t>
            </a:r>
            <a:r>
              <a:rPr lang="sl-SI" altLang="sl-SI" sz="2400" b="1" dirty="0">
                <a:solidFill>
                  <a:srgbClr val="FF0000"/>
                </a:solidFill>
                <a:latin typeface="Arial" panose="020B0604020202020204" pitchFamily="34" charset="0"/>
                <a:ea typeface="+mj-ea"/>
                <a:cs typeface="Arial" panose="020B0604020202020204" pitchFamily="34" charset="0"/>
              </a:rPr>
              <a:t>z nebesedno govorico pokažite, da poslušate</a:t>
            </a:r>
            <a:r>
              <a:rPr lang="sl-SI" altLang="sl-SI" sz="2400" b="1" dirty="0">
                <a:solidFill>
                  <a:srgbClr val="0000CC"/>
                </a:solidFill>
                <a:latin typeface="Arial" panose="020B0604020202020204" pitchFamily="34" charset="0"/>
                <a:ea typeface="+mj-ea"/>
                <a:cs typeface="Arial" panose="020B0604020202020204" pitchFamily="34" charset="0"/>
              </a:rPr>
              <a:t>: nasmeh, neposreden očesni stik, mimika, kretnje, prikimavanje, zrcalna drža itd.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FF3DC809-4BBA-B745-D4D1-FC8302E4F25B}"/>
              </a:ext>
            </a:extLst>
          </p:cNvPr>
          <p:cNvSpPr txBox="1"/>
          <p:nvPr/>
        </p:nvSpPr>
        <p:spPr>
          <a:xfrm>
            <a:off x="3400424" y="323851"/>
            <a:ext cx="6886576" cy="5386090"/>
          </a:xfrm>
          <a:prstGeom prst="rect">
            <a:avLst/>
          </a:prstGeom>
          <a:noFill/>
        </p:spPr>
        <p:txBody>
          <a:bodyPr wrap="square">
            <a:spAutoFit/>
          </a:bodyPr>
          <a:lstStyle/>
          <a:p>
            <a:pPr algn="ctr" eaLnBrk="1" hangingPunct="1">
              <a:defRPr/>
            </a:pPr>
            <a:r>
              <a:rPr lang="sl-SI" altLang="sl-SI" sz="3200" b="1" dirty="0">
                <a:solidFill>
                  <a:srgbClr val="0000CC"/>
                </a:solidFill>
                <a:latin typeface="Arial" panose="020B0604020202020204" pitchFamily="34" charset="0"/>
                <a:ea typeface="+mj-ea"/>
                <a:cs typeface="Arial" panose="020B0604020202020204" pitchFamily="34" charset="0"/>
              </a:rPr>
              <a:t>Pravila za aktivno poslušanje</a:t>
            </a:r>
          </a:p>
          <a:p>
            <a:pPr algn="ctr" eaLnBrk="1" hangingPunct="1">
              <a:defRPr/>
            </a:pPr>
            <a:endParaRPr lang="sl-SI" altLang="sl-SI" sz="2400" b="1" dirty="0">
              <a:solidFill>
                <a:srgbClr val="0000CC"/>
              </a:solidFill>
              <a:latin typeface="Arial" panose="020B0604020202020204" pitchFamily="34" charset="0"/>
              <a:ea typeface="+mj-ea"/>
              <a:cs typeface="Arial" panose="020B0604020202020204" pitchFamily="34" charset="0"/>
            </a:endParaRP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6.	</a:t>
            </a:r>
            <a:r>
              <a:rPr lang="sl-SI" altLang="sl-SI" sz="2400" b="1" dirty="0">
                <a:solidFill>
                  <a:srgbClr val="FF0000"/>
                </a:solidFill>
                <a:latin typeface="Arial" panose="020B0604020202020204" pitchFamily="34" charset="0"/>
                <a:ea typeface="+mj-ea"/>
                <a:cs typeface="Arial" panose="020B0604020202020204" pitchFamily="34" charset="0"/>
              </a:rPr>
              <a:t>Ne ocenjujte, ne sodite, ne komentirajte, ne segajte v besedo</a:t>
            </a:r>
            <a:r>
              <a:rPr lang="sl-SI" altLang="sl-SI" sz="2400" b="1" dirty="0">
                <a:solidFill>
                  <a:srgbClr val="0000CC"/>
                </a:solidFill>
                <a:latin typeface="Arial" panose="020B0604020202020204" pitchFamily="34" charset="0"/>
                <a:ea typeface="+mj-ea"/>
                <a:cs typeface="Arial" panose="020B0604020202020204" pitchFamily="34" charset="0"/>
              </a:rPr>
              <a:t>.</a:t>
            </a: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7.	Bodite pozorni na to, česar vam sogovornik ni povedal, </a:t>
            </a:r>
            <a:r>
              <a:rPr lang="sl-SI" altLang="sl-SI" sz="2400" b="1" dirty="0">
                <a:solidFill>
                  <a:srgbClr val="FF0000"/>
                </a:solidFill>
                <a:latin typeface="Arial" panose="020B0604020202020204" pitchFamily="34" charset="0"/>
                <a:ea typeface="+mj-ea"/>
                <a:cs typeface="Arial" panose="020B0604020202020204" pitchFamily="34" charset="0"/>
              </a:rPr>
              <a:t>poslušajte tudi med vrsticami.</a:t>
            </a: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8.	</a:t>
            </a:r>
            <a:r>
              <a:rPr lang="sl-SI" altLang="sl-SI" sz="2400" b="1" dirty="0">
                <a:solidFill>
                  <a:srgbClr val="FF0000"/>
                </a:solidFill>
                <a:latin typeface="Arial" panose="020B0604020202020204" pitchFamily="34" charset="0"/>
                <a:ea typeface="+mj-ea"/>
                <a:cs typeface="Arial" panose="020B0604020202020204" pitchFamily="34" charset="0"/>
              </a:rPr>
              <a:t>Zapisujte</a:t>
            </a:r>
            <a:r>
              <a:rPr lang="sl-SI" altLang="sl-SI" sz="2400" b="1" dirty="0">
                <a:solidFill>
                  <a:srgbClr val="0000CC"/>
                </a:solidFill>
                <a:latin typeface="Arial" panose="020B0604020202020204" pitchFamily="34" charset="0"/>
                <a:ea typeface="+mj-ea"/>
                <a:cs typeface="Arial" panose="020B0604020202020204" pitchFamily="34" charset="0"/>
              </a:rPr>
              <a:t> si najpomembnejše podrobnosti sporočila.</a:t>
            </a: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9.	V pogovoru </a:t>
            </a:r>
            <a:r>
              <a:rPr lang="sl-SI" altLang="sl-SI" sz="2400" b="1" dirty="0">
                <a:solidFill>
                  <a:srgbClr val="FF0000"/>
                </a:solidFill>
                <a:latin typeface="Arial" panose="020B0604020202020204" pitchFamily="34" charset="0"/>
                <a:ea typeface="+mj-ea"/>
                <a:cs typeface="Arial" panose="020B0604020202020204" pitchFamily="34" charset="0"/>
              </a:rPr>
              <a:t>uporabite ime (ali priimek), naziv sogovornika </a:t>
            </a:r>
            <a:r>
              <a:rPr lang="sl-SI" altLang="sl-SI" sz="2400" b="1" dirty="0">
                <a:solidFill>
                  <a:srgbClr val="0000CC"/>
                </a:solidFill>
                <a:latin typeface="Arial" panose="020B0604020202020204" pitchFamily="34" charset="0"/>
                <a:ea typeface="+mj-ea"/>
                <a:cs typeface="Arial" panose="020B0604020202020204" pitchFamily="34" charset="0"/>
              </a:rPr>
              <a:t>in ga glede na okoliščine občasno naslovite z gospod ali gospa.</a:t>
            </a: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10.	</a:t>
            </a:r>
            <a:r>
              <a:rPr lang="sl-SI" altLang="sl-SI" sz="2400" b="1" dirty="0">
                <a:solidFill>
                  <a:srgbClr val="FF0000"/>
                </a:solidFill>
                <a:latin typeface="Arial" panose="020B0604020202020204" pitchFamily="34" charset="0"/>
                <a:ea typeface="+mj-ea"/>
                <a:cs typeface="Arial" panose="020B0604020202020204" pitchFamily="34" charset="0"/>
              </a:rPr>
              <a:t>Bodite mirni, zbrani, osredotočeni in pozitivno naravnani. </a:t>
            </a:r>
          </a:p>
        </p:txBody>
      </p:sp>
    </p:spTree>
    <p:extLst>
      <p:ext uri="{BB962C8B-B14F-4D97-AF65-F5344CB8AC3E}">
        <p14:creationId xmlns:p14="http://schemas.microsoft.com/office/powerpoint/2010/main" val="34758452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719FB460-E260-23D7-CEF8-572B226AAD89}"/>
              </a:ext>
            </a:extLst>
          </p:cNvPr>
          <p:cNvSpPr txBox="1"/>
          <p:nvPr/>
        </p:nvSpPr>
        <p:spPr>
          <a:xfrm>
            <a:off x="2782889" y="1196976"/>
            <a:ext cx="7058025" cy="4401205"/>
          </a:xfrm>
          <a:prstGeom prst="rect">
            <a:avLst/>
          </a:prstGeom>
          <a:noFill/>
        </p:spPr>
        <p:txBody>
          <a:bodyPr>
            <a:spAutoFit/>
          </a:bodyPr>
          <a:lstStyle/>
          <a:p>
            <a:pPr algn="ctr" eaLnBrk="1" hangingPunct="1">
              <a:defRPr/>
            </a:pPr>
            <a:r>
              <a:rPr lang="sl-SI" altLang="sl-SI" sz="3200" b="1" dirty="0" err="1">
                <a:solidFill>
                  <a:srgbClr val="0000CC"/>
                </a:solidFill>
                <a:latin typeface="Arial" panose="020B0604020202020204" pitchFamily="34" charset="0"/>
                <a:ea typeface="+mj-ea"/>
                <a:cs typeface="Arial" panose="020B0604020202020204" pitchFamily="34" charset="0"/>
              </a:rPr>
              <a:t>Asertivnost</a:t>
            </a:r>
            <a:endParaRPr lang="sl-SI" altLang="sl-SI" sz="3200" b="1" dirty="0">
              <a:solidFill>
                <a:srgbClr val="0000CC"/>
              </a:solidFill>
              <a:latin typeface="Arial" panose="020B0604020202020204" pitchFamily="34" charset="0"/>
              <a:ea typeface="+mj-ea"/>
              <a:cs typeface="Arial" panose="020B0604020202020204" pitchFamily="34" charset="0"/>
            </a:endParaRPr>
          </a:p>
          <a:p>
            <a:pPr algn="ctr" eaLnBrk="1" hangingPunct="1">
              <a:defRPr/>
            </a:pPr>
            <a:endParaRPr lang="sl-SI" altLang="sl-SI" sz="3200" b="1" dirty="0">
              <a:solidFill>
                <a:srgbClr val="0000CC"/>
              </a:solidFill>
              <a:latin typeface="Arial" panose="020B0604020202020204" pitchFamily="34" charset="0"/>
              <a:ea typeface="+mj-ea"/>
              <a:cs typeface="Arial" panose="020B0604020202020204" pitchFamily="34" charset="0"/>
            </a:endParaRPr>
          </a:p>
          <a:p>
            <a:pPr algn="ctr" eaLnBrk="1" hangingPunct="1">
              <a:defRPr/>
            </a:pPr>
            <a:r>
              <a:rPr lang="sl-SI" altLang="sl-SI" sz="2400" b="1" dirty="0" err="1">
                <a:solidFill>
                  <a:srgbClr val="0000CC"/>
                </a:solidFill>
                <a:latin typeface="Arial" panose="020B0604020202020204" pitchFamily="34" charset="0"/>
                <a:ea typeface="+mj-ea"/>
                <a:cs typeface="Arial" panose="020B0604020202020204" pitchFamily="34" charset="0"/>
              </a:rPr>
              <a:t>Asertivnost</a:t>
            </a:r>
            <a:r>
              <a:rPr lang="sl-SI" altLang="sl-SI" sz="2400" b="1" dirty="0">
                <a:solidFill>
                  <a:srgbClr val="0000CC"/>
                </a:solidFill>
                <a:latin typeface="Arial" panose="020B0604020202020204" pitchFamily="34" charset="0"/>
                <a:ea typeface="+mj-ea"/>
                <a:cs typeface="Arial" panose="020B0604020202020204" pitchFamily="34" charset="0"/>
              </a:rPr>
              <a:t> temelji </a:t>
            </a:r>
            <a:r>
              <a:rPr lang="sl-SI" altLang="sl-SI" sz="2400" b="1" dirty="0">
                <a:solidFill>
                  <a:srgbClr val="FF0000"/>
                </a:solidFill>
                <a:latin typeface="Arial" panose="020B0604020202020204" pitchFamily="34" charset="0"/>
                <a:ea typeface="+mj-ea"/>
                <a:cs typeface="Arial" panose="020B0604020202020204" pitchFamily="34" charset="0"/>
              </a:rPr>
              <a:t>na filozofiji osebne odgovornosti in spoštovanja pravic drugih </a:t>
            </a:r>
            <a:r>
              <a:rPr lang="sl-SI" altLang="sl-SI" sz="2400" b="1" dirty="0">
                <a:solidFill>
                  <a:srgbClr val="0000CC"/>
                </a:solidFill>
                <a:latin typeface="Arial" panose="020B0604020202020204" pitchFamily="34" charset="0"/>
                <a:ea typeface="+mj-ea"/>
                <a:cs typeface="Arial" panose="020B0604020202020204" pitchFamily="34" charset="0"/>
              </a:rPr>
              <a:t>ljudi. Zavedamo se, da:</a:t>
            </a: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	</a:t>
            </a:r>
            <a:r>
              <a:rPr lang="sl-SI" altLang="sl-SI" sz="2400" b="1" dirty="0">
                <a:solidFill>
                  <a:srgbClr val="FF0000"/>
                </a:solidFill>
                <a:latin typeface="Arial" panose="020B0604020202020204" pitchFamily="34" charset="0"/>
                <a:ea typeface="+mj-ea"/>
                <a:cs typeface="Arial" panose="020B0604020202020204" pitchFamily="34" charset="0"/>
              </a:rPr>
              <a:t>imamo potrebe, </a:t>
            </a:r>
            <a:r>
              <a:rPr lang="sl-SI" altLang="sl-SI" sz="2400" b="1" dirty="0">
                <a:solidFill>
                  <a:srgbClr val="0000CC"/>
                </a:solidFill>
                <a:latin typeface="Arial" panose="020B0604020202020204" pitchFamily="34" charset="0"/>
                <a:ea typeface="+mj-ea"/>
                <a:cs typeface="Arial" panose="020B0604020202020204" pitchFamily="34" charset="0"/>
              </a:rPr>
              <a:t>prav tako jih imajo tudi drugi,</a:t>
            </a: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	</a:t>
            </a:r>
            <a:r>
              <a:rPr lang="sl-SI" altLang="sl-SI" sz="2400" b="1" dirty="0">
                <a:solidFill>
                  <a:srgbClr val="FF0000"/>
                </a:solidFill>
                <a:latin typeface="Arial" panose="020B0604020202020204" pitchFamily="34" charset="0"/>
                <a:ea typeface="+mj-ea"/>
                <a:cs typeface="Arial" panose="020B0604020202020204" pitchFamily="34" charset="0"/>
              </a:rPr>
              <a:t>imamo pravice, </a:t>
            </a:r>
            <a:r>
              <a:rPr lang="sl-SI" altLang="sl-SI" sz="2400" b="1" dirty="0">
                <a:solidFill>
                  <a:srgbClr val="0000CC"/>
                </a:solidFill>
                <a:latin typeface="Arial" panose="020B0604020202020204" pitchFamily="34" charset="0"/>
                <a:ea typeface="+mj-ea"/>
                <a:cs typeface="Arial" panose="020B0604020202020204" pitchFamily="34" charset="0"/>
              </a:rPr>
              <a:t>prav tako jih imajo tudi drugi,</a:t>
            </a: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	</a:t>
            </a:r>
            <a:r>
              <a:rPr lang="sl-SI" altLang="sl-SI" sz="2400" b="1" dirty="0">
                <a:solidFill>
                  <a:srgbClr val="FF0000"/>
                </a:solidFill>
                <a:latin typeface="Arial" panose="020B0604020202020204" pitchFamily="34" charset="0"/>
                <a:ea typeface="+mj-ea"/>
                <a:cs typeface="Arial" panose="020B0604020202020204" pitchFamily="34" charset="0"/>
              </a:rPr>
              <a:t>lahko nekaj prispevamo, prav tako lahko prispevajo tudi drugi.</a:t>
            </a:r>
          </a:p>
        </p:txBody>
      </p:sp>
      <p:pic>
        <p:nvPicPr>
          <p:cNvPr id="51203" name="Slika 1">
            <a:extLst>
              <a:ext uri="{FF2B5EF4-FFF2-40B4-BE49-F238E27FC236}">
                <a16:creationId xmlns:a16="http://schemas.microsoft.com/office/drawing/2014/main" id="{68732862-2AF8-4950-D9EA-DE17572DD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5864" y="188913"/>
            <a:ext cx="28479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C31D1646-7F2A-5FD3-4424-BAE3F359B36E}"/>
              </a:ext>
            </a:extLst>
          </p:cNvPr>
          <p:cNvSpPr txBox="1"/>
          <p:nvPr/>
        </p:nvSpPr>
        <p:spPr>
          <a:xfrm>
            <a:off x="3038475" y="819149"/>
            <a:ext cx="7134225" cy="3539430"/>
          </a:xfrm>
          <a:prstGeom prst="rect">
            <a:avLst/>
          </a:prstGeom>
          <a:noFill/>
        </p:spPr>
        <p:txBody>
          <a:bodyPr wrap="square">
            <a:spAutoFit/>
          </a:bodyPr>
          <a:lstStyle/>
          <a:p>
            <a:pPr algn="ctr" eaLnBrk="1" hangingPunct="1">
              <a:defRPr/>
            </a:pPr>
            <a:r>
              <a:rPr lang="sl-SI" altLang="sl-SI" sz="3200" b="1" dirty="0">
                <a:solidFill>
                  <a:srgbClr val="0000CC"/>
                </a:solidFill>
                <a:latin typeface="Arial" panose="020B0604020202020204" pitchFamily="34" charset="0"/>
                <a:ea typeface="+mj-ea"/>
                <a:cs typeface="Arial" panose="020B0604020202020204" pitchFamily="34" charset="0"/>
              </a:rPr>
              <a:t>Trije koraki </a:t>
            </a:r>
            <a:r>
              <a:rPr lang="sl-SI" altLang="sl-SI" sz="3200" b="1" dirty="0" err="1">
                <a:solidFill>
                  <a:srgbClr val="0000CC"/>
                </a:solidFill>
                <a:latin typeface="Arial" panose="020B0604020202020204" pitchFamily="34" charset="0"/>
                <a:ea typeface="+mj-ea"/>
                <a:cs typeface="Arial" panose="020B0604020202020204" pitchFamily="34" charset="0"/>
              </a:rPr>
              <a:t>asertivnosti</a:t>
            </a:r>
            <a:endParaRPr lang="sl-SI" altLang="sl-SI" sz="3200" b="1" dirty="0">
              <a:solidFill>
                <a:srgbClr val="0000CC"/>
              </a:solidFill>
              <a:latin typeface="Arial" panose="020B0604020202020204" pitchFamily="34" charset="0"/>
              <a:ea typeface="+mj-ea"/>
              <a:cs typeface="Arial" panose="020B0604020202020204" pitchFamily="34" charset="0"/>
            </a:endParaRPr>
          </a:p>
          <a:p>
            <a:pPr algn="ctr" eaLnBrk="1" hangingPunct="1">
              <a:defRPr/>
            </a:pPr>
            <a:endParaRPr lang="sl-SI" altLang="sl-SI" sz="2400" b="1" dirty="0">
              <a:solidFill>
                <a:srgbClr val="0000CC"/>
              </a:solidFill>
              <a:latin typeface="Arial" panose="020B0604020202020204" pitchFamily="34" charset="0"/>
              <a:ea typeface="+mj-ea"/>
              <a:cs typeface="Arial" panose="020B0604020202020204" pitchFamily="34" charset="0"/>
            </a:endParaRP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	</a:t>
            </a:r>
            <a:r>
              <a:rPr lang="sl-SI" altLang="sl-SI" sz="2400" b="1" dirty="0">
                <a:solidFill>
                  <a:srgbClr val="FF0000"/>
                </a:solidFill>
                <a:latin typeface="Arial" panose="020B0604020202020204" pitchFamily="34" charset="0"/>
                <a:ea typeface="+mj-ea"/>
                <a:cs typeface="Arial" panose="020B0604020202020204" pitchFamily="34" charset="0"/>
              </a:rPr>
              <a:t>Prvi korak</a:t>
            </a:r>
            <a:r>
              <a:rPr lang="sl-SI" altLang="sl-SI" sz="2400" b="1" dirty="0">
                <a:solidFill>
                  <a:srgbClr val="0000CC"/>
                </a:solidFill>
                <a:latin typeface="Arial" panose="020B0604020202020204" pitchFamily="34" charset="0"/>
                <a:ea typeface="+mj-ea"/>
                <a:cs typeface="Arial" panose="020B0604020202020204" pitchFamily="34" charset="0"/>
              </a:rPr>
              <a:t> je </a:t>
            </a:r>
            <a:r>
              <a:rPr lang="sl-SI" altLang="sl-SI" sz="2400" b="1" dirty="0">
                <a:solidFill>
                  <a:srgbClr val="FF0000"/>
                </a:solidFill>
                <a:latin typeface="Arial" panose="020B0604020202020204" pitchFamily="34" charset="0"/>
                <a:ea typeface="+mj-ea"/>
                <a:cs typeface="Arial" panose="020B0604020202020204" pitchFamily="34" charset="0"/>
              </a:rPr>
              <a:t>povezan s poslušanjem in poskusom, da se vživimo v vlogo nasprotne strani,</a:t>
            </a:r>
            <a:r>
              <a:rPr lang="sl-SI" altLang="sl-SI" sz="2400" b="1" dirty="0">
                <a:solidFill>
                  <a:srgbClr val="0000CC"/>
                </a:solidFill>
                <a:latin typeface="Arial" panose="020B0604020202020204" pitchFamily="34" charset="0"/>
                <a:ea typeface="+mj-ea"/>
                <a:cs typeface="Arial" panose="020B0604020202020204" pitchFamily="34" charset="0"/>
              </a:rPr>
              <a:t> da lažje razumemo njen način razmišljanja </a:t>
            </a:r>
          </a:p>
          <a:p>
            <a:pPr marL="342900" indent="-342900" algn="ctr" eaLnBrk="1" hangingPunct="1">
              <a:buFont typeface="Arial" panose="020B0604020202020204" pitchFamily="34" charset="0"/>
              <a:buChar char="•"/>
              <a:defRPr/>
            </a:pPr>
            <a:r>
              <a:rPr lang="sl-SI" altLang="sl-SI" sz="2400" b="1" dirty="0">
                <a:solidFill>
                  <a:srgbClr val="0000CC"/>
                </a:solidFill>
                <a:latin typeface="Arial" panose="020B0604020202020204" pitchFamily="34" charset="0"/>
                <a:ea typeface="+mj-ea"/>
                <a:cs typeface="Arial" panose="020B0604020202020204" pitchFamily="34" charset="0"/>
              </a:rPr>
              <a:t>Aktivno poslušamo sogovornika in mu pokažemo, da slišimo in razumemo, kaj govori: »Razumem, da …«  	</a:t>
            </a:r>
          </a:p>
        </p:txBody>
      </p:sp>
      <p:pic>
        <p:nvPicPr>
          <p:cNvPr id="2" name="Slika 1">
            <a:extLst>
              <a:ext uri="{FF2B5EF4-FFF2-40B4-BE49-F238E27FC236}">
                <a16:creationId xmlns:a16="http://schemas.microsoft.com/office/drawing/2014/main" id="{17EDC325-07CC-9B6E-21C5-474054477DD1}"/>
              </a:ext>
            </a:extLst>
          </p:cNvPr>
          <p:cNvPicPr>
            <a:picLocks noChangeAspect="1"/>
          </p:cNvPicPr>
          <p:nvPr/>
        </p:nvPicPr>
        <p:blipFill>
          <a:blip r:embed="rId2"/>
          <a:stretch>
            <a:fillRect/>
          </a:stretch>
        </p:blipFill>
        <p:spPr>
          <a:xfrm>
            <a:off x="4819650" y="4512311"/>
            <a:ext cx="3237230" cy="1790700"/>
          </a:xfrm>
          <a:prstGeom prst="rect">
            <a:avLst/>
          </a:prstGeom>
        </p:spPr>
      </p:pic>
    </p:spTree>
    <p:extLst>
      <p:ext uri="{BB962C8B-B14F-4D97-AF65-F5344CB8AC3E}">
        <p14:creationId xmlns:p14="http://schemas.microsoft.com/office/powerpoint/2010/main" val="12463870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C42C887D-4334-74E9-4372-CADA48733636}"/>
              </a:ext>
            </a:extLst>
          </p:cNvPr>
          <p:cNvSpPr txBox="1"/>
          <p:nvPr/>
        </p:nvSpPr>
        <p:spPr>
          <a:xfrm>
            <a:off x="2782889" y="476250"/>
            <a:ext cx="7058025" cy="3724096"/>
          </a:xfrm>
          <a:prstGeom prst="rect">
            <a:avLst/>
          </a:prstGeom>
          <a:noFill/>
        </p:spPr>
        <p:txBody>
          <a:bodyPr>
            <a:spAutoFit/>
          </a:bodyPr>
          <a:lstStyle/>
          <a:p>
            <a:pPr algn="ctr" eaLnBrk="1" hangingPunct="1">
              <a:defRPr/>
            </a:pPr>
            <a:r>
              <a:rPr lang="sl-SI" altLang="sl-SI" sz="3200" b="1" dirty="0">
                <a:solidFill>
                  <a:srgbClr val="0000CC"/>
                </a:solidFill>
                <a:latin typeface="Arial" panose="020B0604020202020204" pitchFamily="34" charset="0"/>
                <a:ea typeface="+mj-ea"/>
                <a:cs typeface="Arial" panose="020B0604020202020204" pitchFamily="34" charset="0"/>
              </a:rPr>
              <a:t>Trije koraki </a:t>
            </a:r>
            <a:r>
              <a:rPr lang="sl-SI" altLang="sl-SI" sz="3200" b="1" dirty="0" err="1">
                <a:solidFill>
                  <a:srgbClr val="0000CC"/>
                </a:solidFill>
                <a:latin typeface="Arial" panose="020B0604020202020204" pitchFamily="34" charset="0"/>
                <a:ea typeface="+mj-ea"/>
                <a:cs typeface="Arial" panose="020B0604020202020204" pitchFamily="34" charset="0"/>
              </a:rPr>
              <a:t>asertivnosti</a:t>
            </a:r>
            <a:endParaRPr lang="sl-SI" altLang="sl-SI" sz="3200" b="1" dirty="0">
              <a:solidFill>
                <a:srgbClr val="0000CC"/>
              </a:solidFill>
              <a:latin typeface="Arial" panose="020B0604020202020204" pitchFamily="34" charset="0"/>
              <a:ea typeface="+mj-ea"/>
              <a:cs typeface="Arial" panose="020B0604020202020204" pitchFamily="34" charset="0"/>
            </a:endParaRPr>
          </a:p>
          <a:p>
            <a:pPr algn="ctr" eaLnBrk="1" hangingPunct="1">
              <a:defRPr/>
            </a:pPr>
            <a:endParaRPr lang="sl-SI" altLang="sl-SI" sz="3200" b="1" dirty="0">
              <a:solidFill>
                <a:srgbClr val="0000CC"/>
              </a:solidFill>
              <a:latin typeface="Arial" panose="020B0604020202020204" pitchFamily="34" charset="0"/>
              <a:ea typeface="+mj-ea"/>
              <a:cs typeface="Arial" panose="020B0604020202020204" pitchFamily="34" charset="0"/>
            </a:endParaRPr>
          </a:p>
          <a:p>
            <a:pPr algn="ctr" eaLnBrk="1" hangingPunct="1">
              <a:defRPr/>
            </a:pPr>
            <a:r>
              <a:rPr lang="sl-SI" altLang="sl-SI" sz="2800" b="1" dirty="0">
                <a:solidFill>
                  <a:srgbClr val="0000CC"/>
                </a:solidFill>
                <a:latin typeface="Arial" panose="020B0604020202020204" pitchFamily="34" charset="0"/>
                <a:ea typeface="+mj-ea"/>
                <a:cs typeface="Arial" panose="020B0604020202020204" pitchFamily="34" charset="0"/>
              </a:rPr>
              <a:t>•	</a:t>
            </a:r>
            <a:r>
              <a:rPr lang="sl-SI" altLang="sl-SI" sz="2400" b="1" dirty="0">
                <a:solidFill>
                  <a:srgbClr val="FF0000"/>
                </a:solidFill>
                <a:latin typeface="Arial" panose="020B0604020202020204" pitchFamily="34" charset="0"/>
                <a:ea typeface="+mj-ea"/>
                <a:cs typeface="Arial" panose="020B0604020202020204" pitchFamily="34" charset="0"/>
              </a:rPr>
              <a:t>Drugi korak </a:t>
            </a:r>
            <a:r>
              <a:rPr lang="sl-SI" altLang="sl-SI" sz="2400" b="1" dirty="0">
                <a:solidFill>
                  <a:srgbClr val="0000CC"/>
                </a:solidFill>
                <a:latin typeface="Arial" panose="020B0604020202020204" pitchFamily="34" charset="0"/>
                <a:ea typeface="+mj-ea"/>
                <a:cs typeface="Arial" panose="020B0604020202020204" pitchFamily="34" charset="0"/>
              </a:rPr>
              <a:t>je povezan z jasnim izražanjem lastnih mnenj in občutkov. </a:t>
            </a:r>
            <a:r>
              <a:rPr lang="sl-SI" altLang="sl-SI" sz="2400" b="1" dirty="0">
                <a:solidFill>
                  <a:srgbClr val="FF0000"/>
                </a:solidFill>
                <a:latin typeface="Arial" panose="020B0604020202020204" pitchFamily="34" charset="0"/>
                <a:ea typeface="+mj-ea"/>
                <a:cs typeface="Arial" panose="020B0604020202020204" pitchFamily="34" charset="0"/>
              </a:rPr>
              <a:t>Sogovorniku predstavimo naše razmišljanje</a:t>
            </a:r>
            <a:r>
              <a:rPr lang="sl-SI" altLang="sl-SI" sz="2400" b="1" dirty="0">
                <a:solidFill>
                  <a:srgbClr val="0000CC"/>
                </a:solidFill>
                <a:latin typeface="Arial" panose="020B0604020202020204" pitchFamily="34" charset="0"/>
                <a:ea typeface="+mj-ea"/>
                <a:cs typeface="Arial" panose="020B0604020202020204" pitchFamily="34" charset="0"/>
              </a:rPr>
              <a:t>. Povejmo, kaj o tem mi mislimo ali občutimo: »Vendar jaz mislim …«</a:t>
            </a: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	</a:t>
            </a:r>
            <a:r>
              <a:rPr lang="sl-SI" altLang="sl-SI" sz="2400" b="1" dirty="0">
                <a:solidFill>
                  <a:srgbClr val="FF0000"/>
                </a:solidFill>
                <a:latin typeface="Arial" panose="020B0604020202020204" pitchFamily="34" charset="0"/>
                <a:ea typeface="+mj-ea"/>
                <a:cs typeface="Arial" panose="020B0604020202020204" pitchFamily="34" charset="0"/>
              </a:rPr>
              <a:t>Tretji korak je iskanje rešitve </a:t>
            </a:r>
            <a:r>
              <a:rPr lang="sl-SI" altLang="sl-SI" sz="2400" b="1" dirty="0">
                <a:solidFill>
                  <a:srgbClr val="0000CC"/>
                </a:solidFill>
                <a:latin typeface="Arial" panose="020B0604020202020204" pitchFamily="34" charset="0"/>
                <a:ea typeface="+mj-ea"/>
                <a:cs typeface="Arial" panose="020B0604020202020204" pitchFamily="34" charset="0"/>
              </a:rPr>
              <a:t>(povemo, kaj želimo, predlagamo …) </a:t>
            </a:r>
          </a:p>
        </p:txBody>
      </p:sp>
      <p:pic>
        <p:nvPicPr>
          <p:cNvPr id="2" name="Slika 1">
            <a:extLst>
              <a:ext uri="{FF2B5EF4-FFF2-40B4-BE49-F238E27FC236}">
                <a16:creationId xmlns:a16="http://schemas.microsoft.com/office/drawing/2014/main" id="{F09B61AB-FFD5-2EBD-F883-DF4EA14D192C}"/>
              </a:ext>
            </a:extLst>
          </p:cNvPr>
          <p:cNvPicPr>
            <a:picLocks noChangeAspect="1"/>
          </p:cNvPicPr>
          <p:nvPr/>
        </p:nvPicPr>
        <p:blipFill>
          <a:blip r:embed="rId2"/>
          <a:stretch>
            <a:fillRect/>
          </a:stretch>
        </p:blipFill>
        <p:spPr>
          <a:xfrm>
            <a:off x="6008687" y="4358640"/>
            <a:ext cx="3381375" cy="202311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C26CB61E-1946-7FC0-7B6F-D42760A54974}"/>
              </a:ext>
            </a:extLst>
          </p:cNvPr>
          <p:cNvSpPr txBox="1"/>
          <p:nvPr/>
        </p:nvSpPr>
        <p:spPr>
          <a:xfrm>
            <a:off x="2566989" y="404813"/>
            <a:ext cx="8019731" cy="3416320"/>
          </a:xfrm>
          <a:prstGeom prst="rect">
            <a:avLst/>
          </a:prstGeom>
          <a:noFill/>
        </p:spPr>
        <p:txBody>
          <a:bodyPr wrap="square">
            <a:spAutoFit/>
          </a:bodyPr>
          <a:lstStyle/>
          <a:p>
            <a:pPr algn="ctr" eaLnBrk="1" hangingPunct="1">
              <a:defRPr/>
            </a:pPr>
            <a:r>
              <a:rPr lang="sl-SI" altLang="sl-SI" sz="3200" b="1" dirty="0" err="1">
                <a:solidFill>
                  <a:srgbClr val="0000CC"/>
                </a:solidFill>
                <a:latin typeface="Arial" panose="020B0604020202020204" pitchFamily="34" charset="0"/>
                <a:ea typeface="+mj-ea"/>
                <a:cs typeface="Arial" panose="020B0604020202020204" pitchFamily="34" charset="0"/>
              </a:rPr>
              <a:t>Asertivno</a:t>
            </a:r>
            <a:r>
              <a:rPr lang="sl-SI" altLang="sl-SI" sz="3200" b="1" dirty="0">
                <a:solidFill>
                  <a:srgbClr val="0000CC"/>
                </a:solidFill>
                <a:latin typeface="Arial" panose="020B0604020202020204" pitchFamily="34" charset="0"/>
                <a:ea typeface="+mj-ea"/>
                <a:cs typeface="Arial" panose="020B0604020202020204" pitchFamily="34" charset="0"/>
              </a:rPr>
              <a:t> vedenje lahko opredelimo:</a:t>
            </a:r>
          </a:p>
          <a:p>
            <a:pPr algn="ctr" eaLnBrk="1" hangingPunct="1">
              <a:defRPr/>
            </a:pPr>
            <a:r>
              <a:rPr lang="sl-SI" altLang="sl-SI" sz="3200" b="1" dirty="0">
                <a:solidFill>
                  <a:srgbClr val="0000CC"/>
                </a:solidFill>
                <a:latin typeface="Arial" panose="020B0604020202020204" pitchFamily="34" charset="0"/>
                <a:ea typeface="+mj-ea"/>
                <a:cs typeface="Arial" panose="020B0604020202020204" pitchFamily="34" charset="0"/>
              </a:rPr>
              <a:t> </a:t>
            </a:r>
          </a:p>
          <a:p>
            <a:pPr algn="ctr" eaLnBrk="1" hangingPunct="1">
              <a:defRPr/>
            </a:pPr>
            <a:r>
              <a:rPr lang="sl-SI" altLang="sl-SI" sz="2800" b="1" dirty="0">
                <a:solidFill>
                  <a:srgbClr val="0000CC"/>
                </a:solidFill>
                <a:latin typeface="Arial" panose="020B0604020202020204" pitchFamily="34" charset="0"/>
                <a:ea typeface="+mj-ea"/>
                <a:cs typeface="Arial" panose="020B0604020202020204" pitchFamily="34" charset="0"/>
              </a:rPr>
              <a:t>•	</a:t>
            </a:r>
            <a:r>
              <a:rPr lang="sl-SI" altLang="sl-SI" sz="2400" b="1" dirty="0">
                <a:solidFill>
                  <a:srgbClr val="FF0000"/>
                </a:solidFill>
                <a:latin typeface="Arial" panose="020B0604020202020204" pitchFamily="34" charset="0"/>
                <a:ea typeface="+mj-ea"/>
                <a:cs typeface="Arial" panose="020B0604020202020204" pitchFamily="34" charset="0"/>
              </a:rPr>
              <a:t>Spoštovati sebe </a:t>
            </a:r>
            <a:r>
              <a:rPr lang="sl-SI" altLang="sl-SI" sz="2400" b="1" dirty="0">
                <a:solidFill>
                  <a:srgbClr val="0000CC"/>
                </a:solidFill>
                <a:latin typeface="Arial" panose="020B0604020202020204" pitchFamily="34" charset="0"/>
                <a:ea typeface="+mj-ea"/>
                <a:cs typeface="Arial" panose="020B0604020202020204" pitchFamily="34" charset="0"/>
              </a:rPr>
              <a:t>in spoštovati druge ljudi.</a:t>
            </a: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	</a:t>
            </a:r>
            <a:r>
              <a:rPr lang="sl-SI" altLang="sl-SI" sz="2400" b="1" dirty="0">
                <a:solidFill>
                  <a:srgbClr val="FF0000"/>
                </a:solidFill>
                <a:latin typeface="Arial" panose="020B0604020202020204" pitchFamily="34" charset="0"/>
                <a:ea typeface="+mj-ea"/>
                <a:cs typeface="Arial" panose="020B0604020202020204" pitchFamily="34" charset="0"/>
              </a:rPr>
              <a:t>Prepoznati lastne potrebe</a:t>
            </a:r>
            <a:r>
              <a:rPr lang="sl-SI" altLang="sl-SI" sz="2400" b="1" dirty="0">
                <a:solidFill>
                  <a:srgbClr val="0000CC"/>
                </a:solidFill>
                <a:latin typeface="Arial" panose="020B0604020202020204" pitchFamily="34" charset="0"/>
                <a:ea typeface="+mj-ea"/>
                <a:cs typeface="Arial" panose="020B0604020202020204" pitchFamily="34" charset="0"/>
              </a:rPr>
              <a:t>, občutja (tako pozitivna kot negativna) </a:t>
            </a:r>
          </a:p>
          <a:p>
            <a:pPr algn="ctr" eaLnBrk="1" hangingPunct="1">
              <a:defRPr/>
            </a:pPr>
            <a:r>
              <a:rPr lang="sl-SI" altLang="sl-SI" sz="2400" b="1" dirty="0">
                <a:solidFill>
                  <a:srgbClr val="0000CC"/>
                </a:solidFill>
                <a:latin typeface="Arial" panose="020B0604020202020204" pitchFamily="34" charset="0"/>
                <a:ea typeface="+mj-ea"/>
                <a:cs typeface="Arial" panose="020B0604020202020204" pitchFamily="34" charset="0"/>
              </a:rPr>
              <a:t>Če ne bom jasno izrazil svojih želja, se bom kasneje spraševal, zakaj nisem dobil tega, kar sem želel.</a:t>
            </a:r>
          </a:p>
          <a:p>
            <a:pPr algn="ctr" eaLnBrk="1" hangingPunct="1">
              <a:defRPr/>
            </a:pPr>
            <a:r>
              <a:rPr lang="sl-SI" altLang="sl-SI" sz="2800" b="1" dirty="0">
                <a:solidFill>
                  <a:srgbClr val="0000CC"/>
                </a:solidFill>
                <a:latin typeface="Arial" panose="020B0604020202020204" pitchFamily="34" charset="0"/>
                <a:ea typeface="+mj-ea"/>
                <a:cs typeface="Arial" panose="020B0604020202020204" pitchFamily="34" charset="0"/>
              </a:rPr>
              <a:t>	</a:t>
            </a:r>
          </a:p>
        </p:txBody>
      </p:sp>
      <p:pic>
        <p:nvPicPr>
          <p:cNvPr id="4" name="Slika 3">
            <a:extLst>
              <a:ext uri="{FF2B5EF4-FFF2-40B4-BE49-F238E27FC236}">
                <a16:creationId xmlns:a16="http://schemas.microsoft.com/office/drawing/2014/main" id="{9985760B-8852-AC24-A842-15C83D58CC12}"/>
              </a:ext>
            </a:extLst>
          </p:cNvPr>
          <p:cNvPicPr>
            <a:picLocks noChangeAspect="1"/>
          </p:cNvPicPr>
          <p:nvPr/>
        </p:nvPicPr>
        <p:blipFill>
          <a:blip r:embed="rId2"/>
          <a:stretch>
            <a:fillRect/>
          </a:stretch>
        </p:blipFill>
        <p:spPr>
          <a:xfrm>
            <a:off x="5059680" y="3746182"/>
            <a:ext cx="4165600" cy="2075498"/>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E8614E44-CA5B-1FB0-3EC2-2E61F8B1955D}"/>
              </a:ext>
            </a:extLst>
          </p:cNvPr>
          <p:cNvSpPr txBox="1"/>
          <p:nvPr/>
        </p:nvSpPr>
        <p:spPr>
          <a:xfrm>
            <a:off x="2424113" y="1773239"/>
            <a:ext cx="7416800" cy="3785652"/>
          </a:xfrm>
          <a:prstGeom prst="rect">
            <a:avLst/>
          </a:prstGeom>
          <a:noFill/>
        </p:spPr>
        <p:txBody>
          <a:bodyPr>
            <a:spAutoFit/>
          </a:bodyPr>
          <a:lstStyle/>
          <a:p>
            <a:pPr algn="ctr" eaLnBrk="1" hangingPunct="1">
              <a:defRPr/>
            </a:pPr>
            <a:r>
              <a:rPr lang="sl-SI" altLang="sl-SI" sz="3200" b="1" dirty="0" err="1">
                <a:solidFill>
                  <a:srgbClr val="0000CC"/>
                </a:solidFill>
                <a:latin typeface="Arial" panose="020B0604020202020204" pitchFamily="34" charset="0"/>
                <a:ea typeface="+mj-ea"/>
                <a:cs typeface="Arial" panose="020B0604020202020204" pitchFamily="34" charset="0"/>
              </a:rPr>
              <a:t>Asertivno</a:t>
            </a:r>
            <a:r>
              <a:rPr lang="sl-SI" altLang="sl-SI" sz="3200" b="1" dirty="0">
                <a:solidFill>
                  <a:srgbClr val="0000CC"/>
                </a:solidFill>
                <a:latin typeface="Arial" panose="020B0604020202020204" pitchFamily="34" charset="0"/>
                <a:ea typeface="+mj-ea"/>
                <a:cs typeface="Arial" panose="020B0604020202020204" pitchFamily="34" charset="0"/>
              </a:rPr>
              <a:t> vedenje</a:t>
            </a:r>
          </a:p>
          <a:p>
            <a:pPr algn="ctr" eaLnBrk="1" hangingPunct="1">
              <a:defRPr/>
            </a:pPr>
            <a:r>
              <a:rPr lang="sl-SI" altLang="sl-SI" sz="3200" b="1" dirty="0">
                <a:solidFill>
                  <a:srgbClr val="0000CC"/>
                </a:solidFill>
                <a:latin typeface="Arial" panose="020B0604020202020204" pitchFamily="34" charset="0"/>
                <a:ea typeface="+mj-ea"/>
                <a:cs typeface="Arial" panose="020B0604020202020204" pitchFamily="34" charset="0"/>
              </a:rPr>
              <a:t> </a:t>
            </a:r>
          </a:p>
          <a:p>
            <a:pPr algn="ctr" eaLnBrk="1" hangingPunct="1">
              <a:defRPr/>
            </a:pPr>
            <a:r>
              <a:rPr lang="sl-SI" altLang="sl-SI" sz="2800" b="1" dirty="0">
                <a:solidFill>
                  <a:srgbClr val="0000CC"/>
                </a:solidFill>
                <a:latin typeface="Arial" panose="020B0604020202020204" pitchFamily="34" charset="0"/>
                <a:ea typeface="+mj-ea"/>
                <a:cs typeface="Arial" panose="020B0604020202020204" pitchFamily="34" charset="0"/>
              </a:rPr>
              <a:t>•	</a:t>
            </a:r>
            <a:r>
              <a:rPr lang="sl-SI" altLang="sl-SI" sz="2400" b="1" dirty="0">
                <a:solidFill>
                  <a:srgbClr val="FF0000"/>
                </a:solidFill>
                <a:latin typeface="Arial" panose="020B0604020202020204" pitchFamily="34" charset="0"/>
                <a:ea typeface="+mj-ea"/>
                <a:cs typeface="Arial" panose="020B0604020202020204" pitchFamily="34" charset="0"/>
              </a:rPr>
              <a:t>Prepoznati in spoštovati pravice, potrebe, čustva in občutke drugih</a:t>
            </a:r>
            <a:r>
              <a:rPr lang="sl-SI" altLang="sl-SI" sz="2400" b="1" dirty="0">
                <a:solidFill>
                  <a:srgbClr val="0000CC"/>
                </a:solidFill>
                <a:latin typeface="Arial" panose="020B0604020202020204" pitchFamily="34" charset="0"/>
                <a:ea typeface="+mj-ea"/>
                <a:cs typeface="Arial" panose="020B0604020202020204" pitchFamily="34" charset="0"/>
              </a:rPr>
              <a:t>. </a:t>
            </a:r>
          </a:p>
          <a:p>
            <a:pPr algn="ctr" eaLnBrk="1" hangingPunct="1">
              <a:defRPr/>
            </a:pPr>
            <a:r>
              <a:rPr lang="sl-SI" altLang="sl-SI" sz="2400" b="1" dirty="0">
                <a:solidFill>
                  <a:srgbClr val="FF0000"/>
                </a:solidFill>
                <a:latin typeface="Arial" panose="020B0604020202020204" pitchFamily="34" charset="0"/>
                <a:ea typeface="+mj-ea"/>
                <a:cs typeface="Arial" panose="020B0604020202020204" pitchFamily="34" charset="0"/>
              </a:rPr>
              <a:t>Postaviti jasne meje</a:t>
            </a:r>
            <a:r>
              <a:rPr lang="sl-SI" altLang="sl-SI" sz="2400" b="1" dirty="0">
                <a:solidFill>
                  <a:srgbClr val="0000CC"/>
                </a:solidFill>
                <a:latin typeface="Arial" panose="020B0604020202020204" pitchFamily="34" charset="0"/>
                <a:ea typeface="+mj-ea"/>
                <a:cs typeface="Arial" panose="020B0604020202020204" pitchFamily="34" charset="0"/>
              </a:rPr>
              <a:t>: »Vem, da bi ti bilo lažje delo dokončati do petka. Tvoj del potrebujem do srede, ker stranka pričakuje našo celotno ponudbo.«</a:t>
            </a:r>
          </a:p>
          <a:p>
            <a:pPr algn="ctr" eaLnBrk="1" hangingPunct="1">
              <a:defRPr/>
            </a:pPr>
            <a:endParaRPr lang="sl-SI" altLang="sl-SI" sz="2800" b="1" dirty="0">
              <a:solidFill>
                <a:srgbClr val="0000CC"/>
              </a:solidFill>
              <a:latin typeface="+mj-lt"/>
              <a:ea typeface="+mj-ea"/>
              <a:cs typeface="+mj-cs"/>
            </a:endParaRPr>
          </a:p>
        </p:txBody>
      </p:sp>
      <p:pic>
        <p:nvPicPr>
          <p:cNvPr id="56323" name="Slika 1">
            <a:extLst>
              <a:ext uri="{FF2B5EF4-FFF2-40B4-BE49-F238E27FC236}">
                <a16:creationId xmlns:a16="http://schemas.microsoft.com/office/drawing/2014/main" id="{EEB131E8-D9D3-F020-5A4D-6EAF970FAF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8888" y="260350"/>
            <a:ext cx="28575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EFA83825-DCC5-C5C1-2D55-6955236B49AB}"/>
              </a:ext>
            </a:extLst>
          </p:cNvPr>
          <p:cNvSpPr txBox="1"/>
          <p:nvPr/>
        </p:nvSpPr>
        <p:spPr>
          <a:xfrm>
            <a:off x="3133724" y="1"/>
            <a:ext cx="7705726" cy="5139869"/>
          </a:xfrm>
          <a:prstGeom prst="rect">
            <a:avLst/>
          </a:prstGeom>
          <a:noFill/>
        </p:spPr>
        <p:txBody>
          <a:bodyPr wrap="square">
            <a:spAutoFit/>
          </a:bodyPr>
          <a:lstStyle/>
          <a:p>
            <a:pPr algn="ctr">
              <a:defRPr/>
            </a:pPr>
            <a:r>
              <a:rPr lang="sl-SI" sz="3200" b="1" dirty="0">
                <a:solidFill>
                  <a:srgbClr val="0000CC"/>
                </a:solidFill>
                <a:latin typeface="Arial" panose="020B0604020202020204" pitchFamily="34" charset="0"/>
                <a:ea typeface="+mj-ea"/>
                <a:cs typeface="Arial" panose="020B0604020202020204" pitchFamily="34" charset="0"/>
              </a:rPr>
              <a:t>Stopnjo empatije lahko izmerimo</a:t>
            </a:r>
          </a:p>
          <a:p>
            <a:pPr algn="ctr">
              <a:defRPr/>
            </a:pPr>
            <a:endParaRPr lang="sl-SI" sz="3200" b="1" dirty="0">
              <a:solidFill>
                <a:srgbClr val="0000CC"/>
              </a:solidFill>
              <a:latin typeface="Arial" panose="020B0604020202020204" pitchFamily="34" charset="0"/>
              <a:ea typeface="+mj-ea"/>
              <a:cs typeface="Arial" panose="020B0604020202020204" pitchFamily="34" charset="0"/>
            </a:endParaRPr>
          </a:p>
          <a:p>
            <a:pPr marL="342900" indent="-342900" algn="ctr">
              <a:buFont typeface="Arial" panose="020B0604020202020204" pitchFamily="34" charset="0"/>
              <a:buChar char="•"/>
              <a:defRPr/>
            </a:pPr>
            <a:r>
              <a:rPr lang="sl-SI" sz="2400" b="1" dirty="0">
                <a:solidFill>
                  <a:srgbClr val="FF0000"/>
                </a:solidFill>
                <a:latin typeface="Arial" panose="020B0604020202020204" pitchFamily="34" charset="0"/>
                <a:ea typeface="+mj-ea"/>
                <a:cs typeface="Arial" panose="020B0604020202020204" pitchFamily="34" charset="0"/>
              </a:rPr>
              <a:t>Na najnižji stopnji </a:t>
            </a:r>
            <a:r>
              <a:rPr lang="sl-SI" sz="2400" b="1" dirty="0">
                <a:solidFill>
                  <a:srgbClr val="0000CC"/>
                </a:solidFill>
                <a:latin typeface="Arial" panose="020B0604020202020204" pitchFamily="34" charset="0"/>
                <a:ea typeface="+mj-ea"/>
                <a:cs typeface="Arial" panose="020B0604020202020204" pitchFamily="34" charset="0"/>
              </a:rPr>
              <a:t>- ljudje, ki se </a:t>
            </a:r>
            <a:r>
              <a:rPr lang="sl-SI" sz="2400" b="1" dirty="0">
                <a:solidFill>
                  <a:srgbClr val="FF0000"/>
                </a:solidFill>
                <a:latin typeface="Arial" panose="020B0604020202020204" pitchFamily="34" charset="0"/>
                <a:ea typeface="+mj-ea"/>
                <a:cs typeface="Arial" panose="020B0604020202020204" pitchFamily="34" charset="0"/>
              </a:rPr>
              <a:t>ne znajo odzivati na čustva drugih</a:t>
            </a:r>
          </a:p>
          <a:p>
            <a:pPr marL="342900" indent="-342900" algn="ctr">
              <a:buFont typeface="Arial" panose="020B0604020202020204" pitchFamily="34" charset="0"/>
              <a:buChar char="•"/>
              <a:defRPr/>
            </a:pPr>
            <a:r>
              <a:rPr lang="sl-SI" sz="2400" b="1" dirty="0">
                <a:solidFill>
                  <a:srgbClr val="0000CC"/>
                </a:solidFill>
                <a:latin typeface="Arial" panose="020B0604020202020204" pitchFamily="34" charset="0"/>
                <a:ea typeface="+mj-ea"/>
                <a:cs typeface="Arial" panose="020B0604020202020204" pitchFamily="34" charset="0"/>
              </a:rPr>
              <a:t>Stoodstotno verjamejo v pravilnost svojih idej in prepričanj ter za vse, ki nimajo enakih, menijo, da so neumni. </a:t>
            </a:r>
          </a:p>
          <a:p>
            <a:pPr marL="342900" indent="-342900" algn="ctr">
              <a:buFont typeface="Arial" panose="020B0604020202020204" pitchFamily="34" charset="0"/>
              <a:buChar char="•"/>
              <a:defRPr/>
            </a:pPr>
            <a:r>
              <a:rPr lang="sl-SI" sz="2400" b="1" dirty="0">
                <a:solidFill>
                  <a:srgbClr val="FF0000"/>
                </a:solidFill>
                <a:latin typeface="Arial" panose="020B0604020202020204" pitchFamily="34" charset="0"/>
                <a:ea typeface="+mj-ea"/>
                <a:cs typeface="Arial" panose="020B0604020202020204" pitchFamily="34" charset="0"/>
              </a:rPr>
              <a:t>Prav tako so na repu lestvice</a:t>
            </a:r>
            <a:r>
              <a:rPr lang="sl-SI" sz="2400" b="1" dirty="0">
                <a:solidFill>
                  <a:srgbClr val="0000CC"/>
                </a:solidFill>
                <a:latin typeface="Arial" panose="020B0604020202020204" pitchFamily="34" charset="0"/>
                <a:ea typeface="+mj-ea"/>
                <a:cs typeface="Arial" panose="020B0604020202020204" pitchFamily="34" charset="0"/>
              </a:rPr>
              <a:t> tisti, ki jih </a:t>
            </a:r>
            <a:r>
              <a:rPr lang="sl-SI" sz="2400" b="1" dirty="0">
                <a:solidFill>
                  <a:srgbClr val="FF0000"/>
                </a:solidFill>
                <a:latin typeface="Arial" panose="020B0604020202020204" pitchFamily="34" charset="0"/>
                <a:ea typeface="+mj-ea"/>
                <a:cs typeface="Arial" panose="020B0604020202020204" pitchFamily="34" charset="0"/>
              </a:rPr>
              <a:t>tuja nesreča pusti povsem neprizadete ne opazijo posameznika, ki se počuti neprijetno</a:t>
            </a:r>
            <a:r>
              <a:rPr lang="sl-SI" sz="2400" b="1" dirty="0">
                <a:solidFill>
                  <a:srgbClr val="0000CC"/>
                </a:solidFill>
                <a:latin typeface="Arial" panose="020B0604020202020204" pitchFamily="34" charset="0"/>
                <a:ea typeface="+mj-ea"/>
                <a:cs typeface="Arial" panose="020B0604020202020204" pitchFamily="34" charset="0"/>
              </a:rPr>
              <a:t>. </a:t>
            </a:r>
          </a:p>
          <a:p>
            <a:pPr marL="342900" indent="-342900" algn="ctr">
              <a:buFont typeface="Arial" panose="020B0604020202020204" pitchFamily="34" charset="0"/>
              <a:buChar char="•"/>
              <a:defRPr/>
            </a:pPr>
            <a:r>
              <a:rPr lang="sl-SI" sz="2400" b="1" dirty="0">
                <a:solidFill>
                  <a:srgbClr val="0000CC"/>
                </a:solidFill>
                <a:latin typeface="Arial" panose="020B0604020202020204" pitchFamily="34" charset="0"/>
                <a:ea typeface="+mj-ea"/>
                <a:cs typeface="Arial" panose="020B0604020202020204" pitchFamily="34" charset="0"/>
              </a:rPr>
              <a:t>Tu so še psihopati, mučitelji, sadisti in potencialni nasilneži, katerih </a:t>
            </a:r>
            <a:r>
              <a:rPr lang="sl-SI" sz="2400" b="1" dirty="0" err="1">
                <a:solidFill>
                  <a:srgbClr val="0000CC"/>
                </a:solidFill>
                <a:latin typeface="Arial" panose="020B0604020202020204" pitchFamily="34" charset="0"/>
                <a:ea typeface="+mj-ea"/>
                <a:cs typeface="Arial" panose="020B0604020202020204" pitchFamily="34" charset="0"/>
              </a:rPr>
              <a:t>neempatičnost</a:t>
            </a:r>
            <a:r>
              <a:rPr lang="sl-SI" sz="2400" b="1" dirty="0">
                <a:solidFill>
                  <a:srgbClr val="0000CC"/>
                </a:solidFill>
                <a:latin typeface="Arial" panose="020B0604020202020204" pitchFamily="34" charset="0"/>
                <a:ea typeface="+mj-ea"/>
                <a:cs typeface="Arial" panose="020B0604020202020204" pitchFamily="34" charset="0"/>
              </a:rPr>
              <a:t> se pokaže predvsem v ekstremnih okoliščinah.</a:t>
            </a:r>
          </a:p>
        </p:txBody>
      </p:sp>
    </p:spTree>
    <p:extLst>
      <p:ext uri="{BB962C8B-B14F-4D97-AF65-F5344CB8AC3E}">
        <p14:creationId xmlns:p14="http://schemas.microsoft.com/office/powerpoint/2010/main" val="34558131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A33203BB-E38F-B018-9A50-48450B067465}"/>
              </a:ext>
            </a:extLst>
          </p:cNvPr>
          <p:cNvSpPr txBox="1"/>
          <p:nvPr/>
        </p:nvSpPr>
        <p:spPr>
          <a:xfrm>
            <a:off x="3800474" y="1219200"/>
            <a:ext cx="5781675" cy="4278094"/>
          </a:xfrm>
          <a:prstGeom prst="rect">
            <a:avLst/>
          </a:prstGeom>
          <a:noFill/>
        </p:spPr>
        <p:txBody>
          <a:bodyPr wrap="square">
            <a:spAutoFit/>
          </a:bodyPr>
          <a:lstStyle/>
          <a:p>
            <a:pPr algn="ctr">
              <a:defRPr/>
            </a:pPr>
            <a:r>
              <a:rPr lang="sl-SI" sz="3200" b="1" dirty="0" err="1">
                <a:solidFill>
                  <a:srgbClr val="0000CC"/>
                </a:solidFill>
                <a:latin typeface="Arial" panose="020B0604020202020204" pitchFamily="34" charset="0"/>
                <a:ea typeface="+mj-ea"/>
                <a:cs typeface="Arial" panose="020B0604020202020204" pitchFamily="34" charset="0"/>
              </a:rPr>
              <a:t>Hiperempatični</a:t>
            </a:r>
            <a:endParaRPr lang="sl-SI" sz="3200" b="1" dirty="0">
              <a:solidFill>
                <a:srgbClr val="0000CC"/>
              </a:solidFill>
              <a:latin typeface="Arial" panose="020B0604020202020204" pitchFamily="34" charset="0"/>
              <a:ea typeface="+mj-ea"/>
              <a:cs typeface="Arial" panose="020B0604020202020204" pitchFamily="34" charset="0"/>
            </a:endParaRPr>
          </a:p>
          <a:p>
            <a:pPr algn="ctr">
              <a:defRPr/>
            </a:pPr>
            <a:r>
              <a:rPr lang="sl-SI" sz="2400" b="1" dirty="0">
                <a:solidFill>
                  <a:srgbClr val="0000CC"/>
                </a:solidFill>
                <a:latin typeface="Arial" panose="020B0604020202020204" pitchFamily="34" charset="0"/>
                <a:ea typeface="+mj-ea"/>
                <a:cs typeface="Arial" panose="020B0604020202020204" pitchFamily="34" charset="0"/>
              </a:rPr>
              <a:t>Obstaja tudi druga stran empatične lestvice. </a:t>
            </a:r>
          </a:p>
          <a:p>
            <a:pPr marL="342900" indent="-342900" algn="ctr">
              <a:buFont typeface="Arial" panose="020B0604020202020204" pitchFamily="34" charset="0"/>
              <a:buChar char="•"/>
              <a:defRPr/>
            </a:pPr>
            <a:r>
              <a:rPr lang="sl-SI" sz="2400" b="1" dirty="0">
                <a:solidFill>
                  <a:srgbClr val="0000CC"/>
                </a:solidFill>
                <a:latin typeface="Arial" panose="020B0604020202020204" pitchFamily="34" charset="0"/>
                <a:ea typeface="+mj-ea"/>
                <a:cs typeface="Arial" panose="020B0604020202020204" pitchFamily="34" charset="0"/>
              </a:rPr>
              <a:t>Znan je primer </a:t>
            </a:r>
            <a:r>
              <a:rPr lang="sl-SI" sz="2400" b="1" dirty="0" err="1">
                <a:solidFill>
                  <a:srgbClr val="0000CC"/>
                </a:solidFill>
                <a:latin typeface="Arial" panose="020B0604020202020204" pitchFamily="34" charset="0"/>
                <a:ea typeface="+mj-ea"/>
                <a:cs typeface="Arial" panose="020B0604020202020204" pitchFamily="34" charset="0"/>
              </a:rPr>
              <a:t>Fione</a:t>
            </a:r>
            <a:r>
              <a:rPr lang="sl-SI" sz="2400" b="1" dirty="0">
                <a:solidFill>
                  <a:srgbClr val="0000CC"/>
                </a:solidFill>
                <a:latin typeface="Arial" panose="020B0604020202020204" pitchFamily="34" charset="0"/>
                <a:ea typeface="+mj-ea"/>
                <a:cs typeface="Arial" panose="020B0604020202020204" pitchFamily="34" charset="0"/>
              </a:rPr>
              <a:t> </a:t>
            </a:r>
            <a:r>
              <a:rPr lang="sl-SI" sz="2400" b="1" dirty="0" err="1">
                <a:solidFill>
                  <a:srgbClr val="0000CC"/>
                </a:solidFill>
                <a:latin typeface="Arial" panose="020B0604020202020204" pitchFamily="34" charset="0"/>
                <a:ea typeface="+mj-ea"/>
                <a:cs typeface="Arial" panose="020B0604020202020204" pitchFamily="34" charset="0"/>
              </a:rPr>
              <a:t>Torrance</a:t>
            </a:r>
            <a:r>
              <a:rPr lang="sl-SI" sz="2400" b="1" dirty="0">
                <a:solidFill>
                  <a:srgbClr val="0000CC"/>
                </a:solidFill>
                <a:latin typeface="Arial" panose="020B0604020202020204" pitchFamily="34" charset="0"/>
                <a:ea typeface="+mj-ea"/>
                <a:cs typeface="Arial" panose="020B0604020202020204" pitchFamily="34" charset="0"/>
              </a:rPr>
              <a:t>, ki je </a:t>
            </a:r>
            <a:r>
              <a:rPr lang="sl-SI" sz="2400" b="1" dirty="0" err="1">
                <a:solidFill>
                  <a:srgbClr val="FF0000"/>
                </a:solidFill>
                <a:latin typeface="Arial" panose="020B0604020202020204" pitchFamily="34" charset="0"/>
                <a:ea typeface="+mj-ea"/>
                <a:cs typeface="Arial" panose="020B0604020202020204" pitchFamily="34" charset="0"/>
              </a:rPr>
              <a:t>hiperempatična</a:t>
            </a:r>
            <a:r>
              <a:rPr lang="sl-SI" sz="2400" b="1" dirty="0">
                <a:solidFill>
                  <a:srgbClr val="0000CC"/>
                </a:solidFill>
                <a:latin typeface="Arial" panose="020B0604020202020204" pitchFamily="34" charset="0"/>
                <a:ea typeface="+mj-ea"/>
                <a:cs typeface="Arial" panose="020B0604020202020204" pitchFamily="34" charset="0"/>
              </a:rPr>
              <a:t> – in kadar vidi trpljenje ljudi ali živali, </a:t>
            </a:r>
            <a:r>
              <a:rPr lang="sl-SI" sz="2400" b="1" dirty="0">
                <a:solidFill>
                  <a:srgbClr val="FF0000"/>
                </a:solidFill>
                <a:latin typeface="Arial" panose="020B0604020202020204" pitchFamily="34" charset="0"/>
                <a:ea typeface="+mj-ea"/>
                <a:cs typeface="Arial" panose="020B0604020202020204" pitchFamily="34" charset="0"/>
              </a:rPr>
              <a:t>njihovo trpljenje z vso intenzivnostjo občuti na svojem telesu ali v svojem umu</a:t>
            </a:r>
            <a:r>
              <a:rPr lang="sl-SI" sz="2400" b="1" dirty="0">
                <a:solidFill>
                  <a:srgbClr val="0000CC"/>
                </a:solidFill>
                <a:latin typeface="Arial" panose="020B0604020202020204" pitchFamily="34" charset="0"/>
                <a:ea typeface="+mj-ea"/>
                <a:cs typeface="Arial" panose="020B0604020202020204" pitchFamily="34" charset="0"/>
              </a:rPr>
              <a:t>. Če gleda nekoga s poškodovano roko, jo bo začela močno boleti roka. </a:t>
            </a:r>
          </a:p>
        </p:txBody>
      </p:sp>
      <p:pic>
        <p:nvPicPr>
          <p:cNvPr id="2" name="Slika 1">
            <a:extLst>
              <a:ext uri="{FF2B5EF4-FFF2-40B4-BE49-F238E27FC236}">
                <a16:creationId xmlns:a16="http://schemas.microsoft.com/office/drawing/2014/main" id="{5A1E1800-95D7-B164-819E-EC08EEA4D348}"/>
              </a:ext>
            </a:extLst>
          </p:cNvPr>
          <p:cNvPicPr>
            <a:picLocks noChangeAspect="1"/>
          </p:cNvPicPr>
          <p:nvPr/>
        </p:nvPicPr>
        <p:blipFill>
          <a:blip r:embed="rId3"/>
          <a:stretch>
            <a:fillRect/>
          </a:stretch>
        </p:blipFill>
        <p:spPr>
          <a:xfrm>
            <a:off x="9386887" y="747712"/>
            <a:ext cx="2619375" cy="1743075"/>
          </a:xfrm>
          <a:prstGeom prst="rect">
            <a:avLst/>
          </a:prstGeom>
        </p:spPr>
      </p:pic>
    </p:spTree>
    <p:extLst>
      <p:ext uri="{BB962C8B-B14F-4D97-AF65-F5344CB8AC3E}">
        <p14:creationId xmlns:p14="http://schemas.microsoft.com/office/powerpoint/2010/main" val="819039281"/>
      </p:ext>
    </p:extLst>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jeZBesedilom 4">
            <a:extLst>
              <a:ext uri="{FF2B5EF4-FFF2-40B4-BE49-F238E27FC236}">
                <a16:creationId xmlns:a16="http://schemas.microsoft.com/office/drawing/2014/main" id="{9F754BA5-4D8F-532F-7F77-7A6B639D8826}"/>
              </a:ext>
            </a:extLst>
          </p:cNvPr>
          <p:cNvSpPr txBox="1"/>
          <p:nvPr/>
        </p:nvSpPr>
        <p:spPr>
          <a:xfrm>
            <a:off x="1790700" y="200025"/>
            <a:ext cx="9144000" cy="5786199"/>
          </a:xfrm>
          <a:prstGeom prst="rect">
            <a:avLst/>
          </a:prstGeom>
          <a:noFill/>
        </p:spPr>
        <p:txBody>
          <a:bodyPr wrap="square">
            <a:spAutoFit/>
          </a:bodyPr>
          <a:lstStyle/>
          <a:p>
            <a:pPr algn="ctr">
              <a:defRPr/>
            </a:pPr>
            <a:r>
              <a:rPr lang="sl-SI" sz="3200" b="1" dirty="0">
                <a:solidFill>
                  <a:srgbClr val="0000CC"/>
                </a:solidFill>
                <a:latin typeface="Arial" panose="020B0604020202020204" pitchFamily="34" charset="0"/>
                <a:ea typeface="+mj-ea"/>
                <a:cs typeface="Arial" panose="020B0604020202020204" pitchFamily="34" charset="0"/>
              </a:rPr>
              <a:t>Z empatijo do večjega zadovoljstva zaposlenih - raziskava</a:t>
            </a:r>
          </a:p>
          <a:p>
            <a:pPr algn="ctr">
              <a:defRPr/>
            </a:pPr>
            <a:r>
              <a:rPr lang="sl-SI" sz="2400" b="1" dirty="0">
                <a:solidFill>
                  <a:srgbClr val="0000CC"/>
                </a:solidFill>
                <a:latin typeface="Arial" panose="020B0604020202020204" pitchFamily="34" charset="0"/>
                <a:ea typeface="+mj-ea"/>
                <a:cs typeface="Arial" panose="020B0604020202020204" pitchFamily="34" charset="0"/>
              </a:rPr>
              <a:t>Empatija - Odraža se v zadovoljstvu zaposlenih</a:t>
            </a:r>
          </a:p>
          <a:p>
            <a:pPr marL="342900" indent="-342900" algn="ctr">
              <a:buFont typeface="Arial" panose="020B0604020202020204" pitchFamily="34" charset="0"/>
              <a:buChar char="•"/>
              <a:defRPr/>
            </a:pPr>
            <a:r>
              <a:rPr lang="sl-SI" sz="2400" b="1" dirty="0">
                <a:solidFill>
                  <a:srgbClr val="0000CC"/>
                </a:solidFill>
                <a:latin typeface="Arial" panose="020B0604020202020204" pitchFamily="34" charset="0"/>
                <a:ea typeface="+mj-ea"/>
                <a:cs typeface="Arial" panose="020B0604020202020204" pitchFamily="34" charset="0"/>
              </a:rPr>
              <a:t> Nova študija (sodelovalo 889 zaposlenih v podjetju </a:t>
            </a:r>
            <a:r>
              <a:rPr lang="sl-SI" sz="2400" b="1" dirty="0" err="1">
                <a:solidFill>
                  <a:srgbClr val="0000CC"/>
                </a:solidFill>
                <a:latin typeface="Arial" panose="020B0604020202020204" pitchFamily="34" charset="0"/>
                <a:ea typeface="+mj-ea"/>
                <a:cs typeface="Arial" panose="020B0604020202020204" pitchFamily="34" charset="0"/>
              </a:rPr>
              <a:t>Catalyst</a:t>
            </a:r>
            <a:r>
              <a:rPr lang="sl-SI" sz="2400" b="1" dirty="0">
                <a:solidFill>
                  <a:srgbClr val="0000CC"/>
                </a:solidFill>
                <a:latin typeface="Arial" panose="020B0604020202020204" pitchFamily="34" charset="0"/>
                <a:ea typeface="+mj-ea"/>
                <a:cs typeface="Arial" panose="020B0604020202020204" pitchFamily="34" charset="0"/>
              </a:rPr>
              <a:t> - pozitivnih učinkih vodenja z empatijo:</a:t>
            </a:r>
          </a:p>
          <a:p>
            <a:pPr marL="342900" indent="-342900" algn="ctr">
              <a:buFont typeface="Arial" panose="020B0604020202020204" pitchFamily="34" charset="0"/>
              <a:buChar char="•"/>
              <a:defRPr/>
            </a:pPr>
            <a:r>
              <a:rPr lang="sl-SI" sz="2400" b="1" i="1" dirty="0">
                <a:solidFill>
                  <a:srgbClr val="FF0000"/>
                </a:solidFill>
                <a:latin typeface="Arial" panose="020B0604020202020204" pitchFamily="34" charset="0"/>
                <a:ea typeface="+mj-ea"/>
                <a:cs typeface="Arial" panose="020B0604020202020204" pitchFamily="34" charset="0"/>
              </a:rPr>
              <a:t>Inovativnost:</a:t>
            </a:r>
            <a:r>
              <a:rPr lang="sl-SI" sz="2400" b="1" dirty="0">
                <a:solidFill>
                  <a:srgbClr val="FF0000"/>
                </a:solidFill>
                <a:latin typeface="Arial" panose="020B0604020202020204" pitchFamily="34" charset="0"/>
                <a:ea typeface="+mj-ea"/>
                <a:cs typeface="Arial" panose="020B0604020202020204" pitchFamily="34" charset="0"/>
              </a:rPr>
              <a:t> </a:t>
            </a:r>
            <a:r>
              <a:rPr lang="sl-SI" sz="2400" b="1" dirty="0">
                <a:solidFill>
                  <a:srgbClr val="0000CC"/>
                </a:solidFill>
                <a:latin typeface="Arial" panose="020B0604020202020204" pitchFamily="34" charset="0"/>
                <a:ea typeface="+mj-ea"/>
                <a:cs typeface="Arial" panose="020B0604020202020204" pitchFamily="34" charset="0"/>
              </a:rPr>
              <a:t>Kar 61 % zaposlenih z empatičnim vodjem lahko pri delu izražajo svojo inovativnost, </a:t>
            </a:r>
          </a:p>
          <a:p>
            <a:pPr marL="342900" indent="-342900" algn="ctr">
              <a:buFont typeface="Arial" panose="020B0604020202020204" pitchFamily="34" charset="0"/>
              <a:buChar char="•"/>
              <a:defRPr/>
            </a:pPr>
            <a:r>
              <a:rPr lang="sl-SI" sz="2400" b="1" i="1" dirty="0">
                <a:solidFill>
                  <a:srgbClr val="FF0000"/>
                </a:solidFill>
                <a:latin typeface="Arial" panose="020B0604020202020204" pitchFamily="34" charset="0"/>
                <a:ea typeface="+mj-ea"/>
                <a:cs typeface="Arial" panose="020B0604020202020204" pitchFamily="34" charset="0"/>
              </a:rPr>
              <a:t>Pripadnost podjetju: </a:t>
            </a:r>
            <a:r>
              <a:rPr lang="sl-SI" sz="2400" b="1" dirty="0">
                <a:solidFill>
                  <a:srgbClr val="0000CC"/>
                </a:solidFill>
                <a:latin typeface="Arial" panose="020B0604020202020204" pitchFamily="34" charset="0"/>
                <a:ea typeface="+mj-ea"/>
                <a:cs typeface="Arial" panose="020B0604020202020204" pitchFamily="34" charset="0"/>
              </a:rPr>
              <a:t>Zaradi empatičnih vodij naj bi zaposleni čutili večjo pripadnost podjetju (76 %), medtem ko je pripadnost podjetju izrazilo le 32 % zaposlenih, ki takega vodja nimajo.</a:t>
            </a:r>
          </a:p>
          <a:p>
            <a:pPr marL="342900" indent="-342900" algn="ctr">
              <a:buFont typeface="Arial" panose="020B0604020202020204" pitchFamily="34" charset="0"/>
              <a:buChar char="•"/>
              <a:defRPr/>
            </a:pPr>
            <a:r>
              <a:rPr lang="sl-SI" sz="2400" b="1" i="1" dirty="0">
                <a:solidFill>
                  <a:srgbClr val="FF0000"/>
                </a:solidFill>
                <a:latin typeface="Arial" panose="020B0604020202020204" pitchFamily="34" charset="0"/>
                <a:ea typeface="+mj-ea"/>
                <a:cs typeface="Arial" panose="020B0604020202020204" pitchFamily="34" charset="0"/>
              </a:rPr>
              <a:t>Manjša fluktuacija</a:t>
            </a:r>
            <a:r>
              <a:rPr lang="sl-SI" sz="2400" b="1" dirty="0">
                <a:solidFill>
                  <a:srgbClr val="FF0000"/>
                </a:solidFill>
                <a:latin typeface="Arial" panose="020B0604020202020204" pitchFamily="34" charset="0"/>
                <a:ea typeface="+mj-ea"/>
                <a:cs typeface="Arial" panose="020B0604020202020204" pitchFamily="34" charset="0"/>
              </a:rPr>
              <a:t>: </a:t>
            </a:r>
            <a:r>
              <a:rPr lang="sl-SI" sz="2400" b="1" dirty="0">
                <a:solidFill>
                  <a:srgbClr val="0000CC"/>
                </a:solidFill>
                <a:latin typeface="Arial" panose="020B0604020202020204" pitchFamily="34" charset="0"/>
                <a:ea typeface="+mj-ea"/>
                <a:cs typeface="Arial" panose="020B0604020202020204" pitchFamily="34" charset="0"/>
              </a:rPr>
              <a:t>Zaposleni, ki so svojega vodjo opisali kot empatičnega - izrazili manjšo verjetnost za odhod iz podjetja.</a:t>
            </a:r>
            <a:endParaRPr lang="sl-SI" b="1" i="0" dirty="0">
              <a:solidFill>
                <a:srgbClr val="FFFFFF"/>
              </a:solidFill>
              <a:effectLst/>
              <a:latin typeface="Roboto" panose="02000000000000000000" pitchFamily="2" charset="0"/>
            </a:endParaRPr>
          </a:p>
          <a:p>
            <a:pPr algn="l"/>
            <a:endParaRPr lang="sl-SI" b="1" i="0" dirty="0">
              <a:effectLst/>
              <a:latin typeface="Roboto" panose="02000000000000000000" pitchFamily="2" charset="0"/>
            </a:endParaRPr>
          </a:p>
        </p:txBody>
      </p:sp>
    </p:spTree>
    <p:extLst>
      <p:ext uri="{BB962C8B-B14F-4D97-AF65-F5344CB8AC3E}">
        <p14:creationId xmlns:p14="http://schemas.microsoft.com/office/powerpoint/2010/main" val="20729543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1E20403E-D1A9-84BD-6052-8EA669683F75}"/>
              </a:ext>
            </a:extLst>
          </p:cNvPr>
          <p:cNvSpPr txBox="1"/>
          <p:nvPr/>
        </p:nvSpPr>
        <p:spPr>
          <a:xfrm>
            <a:off x="2324099" y="400050"/>
            <a:ext cx="8801099" cy="5139869"/>
          </a:xfrm>
          <a:prstGeom prst="rect">
            <a:avLst/>
          </a:prstGeom>
          <a:noFill/>
        </p:spPr>
        <p:txBody>
          <a:bodyPr wrap="square">
            <a:spAutoFit/>
          </a:bodyPr>
          <a:lstStyle/>
          <a:p>
            <a:pPr marL="342900" indent="-342900" algn="ctr">
              <a:buFont typeface="Arial" panose="020B0604020202020204" pitchFamily="34" charset="0"/>
              <a:buChar char="•"/>
              <a:defRPr/>
            </a:pPr>
            <a:r>
              <a:rPr lang="sl-SI" sz="3200" b="1" dirty="0">
                <a:solidFill>
                  <a:srgbClr val="0000CC"/>
                </a:solidFill>
                <a:latin typeface="Arial" panose="020B0604020202020204" pitchFamily="34" charset="0"/>
                <a:ea typeface="+mj-ea"/>
                <a:cs typeface="Arial" panose="020B0604020202020204" pitchFamily="34" charset="0"/>
              </a:rPr>
              <a:t>Kako postaviti meje?</a:t>
            </a:r>
          </a:p>
          <a:p>
            <a:pPr marL="342900" indent="-342900" algn="ctr">
              <a:buFont typeface="Arial" panose="020B0604020202020204" pitchFamily="34" charset="0"/>
              <a:buChar char="•"/>
              <a:defRPr/>
            </a:pPr>
            <a:endParaRPr lang="sl-SI" sz="3200" b="1" dirty="0">
              <a:solidFill>
                <a:srgbClr val="0000CC"/>
              </a:solidFill>
              <a:latin typeface="Arial" panose="020B0604020202020204" pitchFamily="34" charset="0"/>
              <a:ea typeface="+mj-ea"/>
              <a:cs typeface="Arial" panose="020B0604020202020204" pitchFamily="34" charset="0"/>
            </a:endParaRPr>
          </a:p>
          <a:p>
            <a:pPr marL="342900" indent="-342900" algn="ctr">
              <a:buFont typeface="Arial" panose="020B0604020202020204" pitchFamily="34" charset="0"/>
              <a:buChar char="•"/>
              <a:defRPr/>
            </a:pPr>
            <a:r>
              <a:rPr lang="sl-SI" sz="2400" b="1" dirty="0">
                <a:solidFill>
                  <a:srgbClr val="0000CC"/>
                </a:solidFill>
                <a:latin typeface="Arial" panose="020B0604020202020204" pitchFamily="34" charset="0"/>
                <a:ea typeface="+mj-ea"/>
                <a:cs typeface="Arial" panose="020B0604020202020204" pitchFamily="34" charset="0"/>
              </a:rPr>
              <a:t>Postaviti meje je dejanje, ki vam omogoča, da </a:t>
            </a:r>
            <a:r>
              <a:rPr lang="sl-SI" sz="2400" b="1" dirty="0">
                <a:solidFill>
                  <a:srgbClr val="FF0000"/>
                </a:solidFill>
                <a:latin typeface="Arial" panose="020B0604020202020204" pitchFamily="34" charset="0"/>
                <a:ea typeface="+mj-ea"/>
                <a:cs typeface="Arial" panose="020B0604020202020204" pitchFamily="34" charset="0"/>
              </a:rPr>
              <a:t>daste prednost svojim potrebam in najprej poskrbite zase. </a:t>
            </a:r>
            <a:r>
              <a:rPr lang="sl-SI" sz="2400" b="1" dirty="0">
                <a:solidFill>
                  <a:srgbClr val="0000CC"/>
                </a:solidFill>
                <a:latin typeface="Arial" panose="020B0604020202020204" pitchFamily="34" charset="0"/>
                <a:ea typeface="+mj-ea"/>
                <a:cs typeface="Arial" panose="020B0604020202020204" pitchFamily="34" charset="0"/>
              </a:rPr>
              <a:t>Pomaga vam ugotoviti, </a:t>
            </a:r>
            <a:r>
              <a:rPr lang="sl-SI" sz="2400" b="1" dirty="0">
                <a:solidFill>
                  <a:srgbClr val="FF0000"/>
                </a:solidFill>
                <a:latin typeface="Arial" panose="020B0604020202020204" pitchFamily="34" charset="0"/>
                <a:ea typeface="+mj-ea"/>
                <a:cs typeface="Arial" panose="020B0604020202020204" pitchFamily="34" charset="0"/>
              </a:rPr>
              <a:t>kaj je za vas pomembno in kaj ste pripravljeni tolerirati </a:t>
            </a:r>
            <a:r>
              <a:rPr lang="sl-SI" sz="2400" b="1" dirty="0">
                <a:solidFill>
                  <a:srgbClr val="0000CC"/>
                </a:solidFill>
                <a:latin typeface="Arial" panose="020B0604020202020204" pitchFamily="34" charset="0"/>
                <a:ea typeface="+mj-ea"/>
                <a:cs typeface="Arial" panose="020B0604020202020204" pitchFamily="34" charset="0"/>
              </a:rPr>
              <a:t>v svojih odnosih. </a:t>
            </a:r>
          </a:p>
          <a:p>
            <a:pPr marL="342900" indent="-342900" algn="ctr">
              <a:buFont typeface="Arial" panose="020B0604020202020204" pitchFamily="34" charset="0"/>
              <a:buChar char="•"/>
              <a:defRPr/>
            </a:pPr>
            <a:r>
              <a:rPr lang="sl-SI" sz="2400" b="1" dirty="0">
                <a:solidFill>
                  <a:srgbClr val="0000CC"/>
                </a:solidFill>
                <a:latin typeface="Arial" panose="020B0604020202020204" pitchFamily="34" charset="0"/>
                <a:ea typeface="+mj-ea"/>
                <a:cs typeface="Arial" panose="020B0604020202020204" pitchFamily="34" charset="0"/>
              </a:rPr>
              <a:t>S postavljanjem meja si pokažete, </a:t>
            </a:r>
            <a:r>
              <a:rPr lang="sl-SI" sz="2400" b="1" dirty="0">
                <a:solidFill>
                  <a:srgbClr val="FF0000"/>
                </a:solidFill>
                <a:latin typeface="Arial" panose="020B0604020202020204" pitchFamily="34" charset="0"/>
                <a:ea typeface="+mj-ea"/>
                <a:cs typeface="Arial" panose="020B0604020202020204" pitchFamily="34" charset="0"/>
              </a:rPr>
              <a:t>da cenite in spoštujete svoje potrebe</a:t>
            </a:r>
            <a:r>
              <a:rPr lang="sl-SI" sz="2400" b="1" dirty="0">
                <a:solidFill>
                  <a:srgbClr val="0000CC"/>
                </a:solidFill>
                <a:latin typeface="Arial" panose="020B0604020202020204" pitchFamily="34" charset="0"/>
                <a:ea typeface="+mj-ea"/>
                <a:cs typeface="Arial" panose="020B0604020202020204" pitchFamily="34" charset="0"/>
              </a:rPr>
              <a:t>. </a:t>
            </a:r>
          </a:p>
          <a:p>
            <a:pPr marL="342900" indent="-342900" algn="ctr">
              <a:buFont typeface="Arial" panose="020B0604020202020204" pitchFamily="34" charset="0"/>
              <a:buChar char="•"/>
              <a:defRPr/>
            </a:pPr>
            <a:r>
              <a:rPr lang="sl-SI" sz="2400" b="1" dirty="0">
                <a:solidFill>
                  <a:srgbClr val="0000CC"/>
                </a:solidFill>
                <a:latin typeface="Arial" panose="020B0604020202020204" pitchFamily="34" charset="0"/>
                <a:ea typeface="+mj-ea"/>
                <a:cs typeface="Arial" panose="020B0604020202020204" pitchFamily="34" charset="0"/>
              </a:rPr>
              <a:t>Postavljanje meja pomaga tudi pri </a:t>
            </a:r>
            <a:r>
              <a:rPr lang="sl-SI" sz="2400" b="1" dirty="0">
                <a:solidFill>
                  <a:srgbClr val="FF0000"/>
                </a:solidFill>
                <a:latin typeface="Arial" panose="020B0604020202020204" pitchFamily="34" charset="0"/>
                <a:ea typeface="+mj-ea"/>
                <a:cs typeface="Arial" panose="020B0604020202020204" pitchFamily="34" charset="0"/>
              </a:rPr>
              <a:t>preprečevanju izgorelosti in čustvene izčrpanosti.</a:t>
            </a:r>
            <a:r>
              <a:rPr lang="sl-SI" sz="2400" b="1" dirty="0">
                <a:solidFill>
                  <a:srgbClr val="0000CC"/>
                </a:solidFill>
                <a:latin typeface="Arial" panose="020B0604020202020204" pitchFamily="34" charset="0"/>
                <a:ea typeface="+mj-ea"/>
                <a:cs typeface="Arial" panose="020B0604020202020204" pitchFamily="34" charset="0"/>
              </a:rPr>
              <a:t> </a:t>
            </a:r>
          </a:p>
          <a:p>
            <a:pPr marL="342900" indent="-342900" algn="ctr">
              <a:buFont typeface="Arial" panose="020B0604020202020204" pitchFamily="34" charset="0"/>
              <a:buChar char="•"/>
              <a:defRPr/>
            </a:pPr>
            <a:r>
              <a:rPr lang="sl-SI" sz="2400" b="1" dirty="0">
                <a:solidFill>
                  <a:srgbClr val="FF0000"/>
                </a:solidFill>
                <a:latin typeface="Arial" panose="020B0604020202020204" pitchFamily="34" charset="0"/>
                <a:ea typeface="+mj-ea"/>
                <a:cs typeface="Arial" panose="020B0604020202020204" pitchFamily="34" charset="0"/>
              </a:rPr>
              <a:t>Pomaga vam</a:t>
            </a:r>
            <a:r>
              <a:rPr lang="sl-SI" sz="2400" b="1" dirty="0">
                <a:solidFill>
                  <a:srgbClr val="0000CC"/>
                </a:solidFill>
                <a:latin typeface="Arial" panose="020B0604020202020204" pitchFamily="34" charset="0"/>
                <a:ea typeface="+mj-ea"/>
                <a:cs typeface="Arial" panose="020B0604020202020204" pitchFamily="34" charset="0"/>
              </a:rPr>
              <a:t>, da se </a:t>
            </a:r>
            <a:r>
              <a:rPr lang="sl-SI" sz="2400" b="1" dirty="0">
                <a:solidFill>
                  <a:srgbClr val="FF0000"/>
                </a:solidFill>
                <a:latin typeface="Arial" panose="020B0604020202020204" pitchFamily="34" charset="0"/>
                <a:ea typeface="+mj-ea"/>
                <a:cs typeface="Arial" panose="020B0604020202020204" pitchFamily="34" charset="0"/>
              </a:rPr>
              <a:t>izognete prevzemanju preveč stvari ali obveznosti</a:t>
            </a:r>
            <a:r>
              <a:rPr lang="sl-SI" sz="2400" b="1" dirty="0">
                <a:solidFill>
                  <a:srgbClr val="0000CC"/>
                </a:solidFill>
                <a:latin typeface="Arial" panose="020B0604020202020204" pitchFamily="34" charset="0"/>
                <a:ea typeface="+mj-ea"/>
                <a:cs typeface="Arial" panose="020B0604020202020204" pitchFamily="34" charset="0"/>
              </a:rPr>
              <a:t>, ki niso skladne z vašimi vrednotami ali prioritetami.</a:t>
            </a:r>
          </a:p>
        </p:txBody>
      </p:sp>
      <p:pic>
        <p:nvPicPr>
          <p:cNvPr id="4" name="Slika 3">
            <a:extLst>
              <a:ext uri="{FF2B5EF4-FFF2-40B4-BE49-F238E27FC236}">
                <a16:creationId xmlns:a16="http://schemas.microsoft.com/office/drawing/2014/main" id="{47647052-F9F9-B4FF-D922-921182508B2B}"/>
              </a:ext>
            </a:extLst>
          </p:cNvPr>
          <p:cNvPicPr>
            <a:picLocks noChangeAspect="1"/>
          </p:cNvPicPr>
          <p:nvPr/>
        </p:nvPicPr>
        <p:blipFill>
          <a:blip r:embed="rId2"/>
          <a:stretch>
            <a:fillRect/>
          </a:stretch>
        </p:blipFill>
        <p:spPr>
          <a:xfrm>
            <a:off x="9266872" y="139382"/>
            <a:ext cx="2619375" cy="1252537"/>
          </a:xfrm>
          <a:prstGeom prst="rect">
            <a:avLst/>
          </a:prstGeom>
        </p:spPr>
      </p:pic>
    </p:spTree>
    <p:extLst>
      <p:ext uri="{BB962C8B-B14F-4D97-AF65-F5344CB8AC3E}">
        <p14:creationId xmlns:p14="http://schemas.microsoft.com/office/powerpoint/2010/main" val="12655415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6C68E056-A2C0-9F6E-84CD-5F16738CB32E}"/>
              </a:ext>
            </a:extLst>
          </p:cNvPr>
          <p:cNvSpPr txBox="1"/>
          <p:nvPr/>
        </p:nvSpPr>
        <p:spPr>
          <a:xfrm>
            <a:off x="3095624" y="352425"/>
            <a:ext cx="6048375" cy="6678751"/>
          </a:xfrm>
          <a:prstGeom prst="rect">
            <a:avLst/>
          </a:prstGeom>
          <a:noFill/>
        </p:spPr>
        <p:txBody>
          <a:bodyPr wrap="square">
            <a:spAutoFit/>
          </a:bodyPr>
          <a:lstStyle/>
          <a:p>
            <a:pPr algn="ctr">
              <a:defRPr/>
            </a:pPr>
            <a:r>
              <a:rPr lang="sl-SI" sz="3200" b="1" dirty="0">
                <a:solidFill>
                  <a:srgbClr val="0000CC"/>
                </a:solidFill>
                <a:latin typeface="Arial" panose="020B0604020202020204" pitchFamily="34" charset="0"/>
                <a:ea typeface="+mj-ea"/>
                <a:cs typeface="Arial" panose="020B0604020202020204" pitchFamily="34" charset="0"/>
              </a:rPr>
              <a:t>Postavljanje meja</a:t>
            </a:r>
          </a:p>
          <a:p>
            <a:pPr algn="ctr">
              <a:defRPr/>
            </a:pPr>
            <a:r>
              <a:rPr lang="sl-SI" sz="2400" b="1" dirty="0">
                <a:solidFill>
                  <a:srgbClr val="0000CC"/>
                </a:solidFill>
                <a:latin typeface="Arial" panose="020B0604020202020204" pitchFamily="34" charset="0"/>
                <a:ea typeface="+mj-ea"/>
                <a:cs typeface="Arial" panose="020B0604020202020204" pitchFamily="34" charset="0"/>
              </a:rPr>
              <a:t>1. </a:t>
            </a:r>
            <a:r>
              <a:rPr lang="sl-SI" sz="2400" b="1" dirty="0">
                <a:solidFill>
                  <a:srgbClr val="FF0000"/>
                </a:solidFill>
                <a:latin typeface="Arial" panose="020B0604020202020204" pitchFamily="34" charset="0"/>
                <a:ea typeface="+mj-ea"/>
                <a:cs typeface="Arial" panose="020B0604020202020204" pitchFamily="34" charset="0"/>
              </a:rPr>
              <a:t>Spoznajte svoje meje </a:t>
            </a:r>
            <a:r>
              <a:rPr lang="sl-SI" sz="2400" b="1" dirty="0">
                <a:solidFill>
                  <a:srgbClr val="0000CC"/>
                </a:solidFill>
                <a:latin typeface="Arial" panose="020B0604020202020204" pitchFamily="34" charset="0"/>
                <a:ea typeface="+mj-ea"/>
                <a:cs typeface="Arial" panose="020B0604020202020204" pitchFamily="34" charset="0"/>
              </a:rPr>
              <a:t>(kaj je za vas pomembno, kaj ste pripravljeni tolerirati v svojih odnosih) – jasno sporočite drugim. </a:t>
            </a:r>
          </a:p>
          <a:p>
            <a:pPr algn="ctr">
              <a:defRPr/>
            </a:pPr>
            <a:r>
              <a:rPr lang="sl-SI" sz="2400" b="1" dirty="0">
                <a:solidFill>
                  <a:srgbClr val="0000CC"/>
                </a:solidFill>
                <a:latin typeface="Arial" panose="020B0604020202020204" pitchFamily="34" charset="0"/>
                <a:ea typeface="+mj-ea"/>
                <a:cs typeface="Arial" panose="020B0604020202020204" pitchFamily="34" charset="0"/>
              </a:rPr>
              <a:t>2. </a:t>
            </a:r>
            <a:r>
              <a:rPr lang="sl-SI" sz="2400" b="1" dirty="0">
                <a:solidFill>
                  <a:srgbClr val="FF0000"/>
                </a:solidFill>
                <a:latin typeface="Arial" panose="020B0604020202020204" pitchFamily="34" charset="0"/>
                <a:ea typeface="+mj-ea"/>
                <a:cs typeface="Arial" panose="020B0604020202020204" pitchFamily="34" charset="0"/>
              </a:rPr>
              <a:t>Bodite odločni </a:t>
            </a:r>
            <a:r>
              <a:rPr lang="sl-SI" sz="2400" b="1" dirty="0">
                <a:solidFill>
                  <a:srgbClr val="0000CC"/>
                </a:solidFill>
                <a:latin typeface="Arial" panose="020B0604020202020204" pitchFamily="34" charset="0"/>
                <a:ea typeface="+mj-ea"/>
                <a:cs typeface="Arial" panose="020B0604020202020204" pitchFamily="34" charset="0"/>
              </a:rPr>
              <a:t>– (Odločnost sposobnost izražanja svojih misli, čustev in potreb na neposreden in pošten način, ne da bi pri tem kršili pravice drugih). </a:t>
            </a:r>
          </a:p>
          <a:p>
            <a:pPr algn="ctr">
              <a:defRPr/>
            </a:pPr>
            <a:r>
              <a:rPr lang="sl-SI" sz="2400" b="1" dirty="0">
                <a:solidFill>
                  <a:srgbClr val="0000CC"/>
                </a:solidFill>
                <a:latin typeface="Arial" panose="020B0604020202020204" pitchFamily="34" charset="0"/>
                <a:ea typeface="+mj-ea"/>
                <a:cs typeface="Arial" panose="020B0604020202020204" pitchFamily="34" charset="0"/>
              </a:rPr>
              <a:t>3. </a:t>
            </a:r>
            <a:r>
              <a:rPr lang="sl-SI" sz="2400" b="1" dirty="0">
                <a:solidFill>
                  <a:srgbClr val="FF0000"/>
                </a:solidFill>
                <a:latin typeface="Arial" panose="020B0604020202020204" pitchFamily="34" charset="0"/>
                <a:ea typeface="+mj-ea"/>
                <a:cs typeface="Arial" panose="020B0604020202020204" pitchFamily="34" charset="0"/>
              </a:rPr>
              <a:t>Uporabite pozitiven ton </a:t>
            </a:r>
            <a:r>
              <a:rPr lang="sl-SI" sz="2400" b="1" dirty="0">
                <a:solidFill>
                  <a:srgbClr val="0000CC"/>
                </a:solidFill>
                <a:latin typeface="Arial" panose="020B0604020202020204" pitchFamily="34" charset="0"/>
                <a:ea typeface="+mj-ea"/>
                <a:cs typeface="Arial" panose="020B0604020202020204" pitchFamily="34" charset="0"/>
              </a:rPr>
              <a:t>(izrazite hvaležnost za ponudbo ali povabilo osebe, vendar jasno povejte, da tega trenutno ne morete sprejeti) -  pomaga ohraniti pozitiven odnos, tudi če zavrnete ponudbo.</a:t>
            </a:r>
          </a:p>
          <a:p>
            <a:pPr marL="342900" indent="-342900">
              <a:buAutoNum type="arabicPeriod"/>
            </a:pPr>
            <a:endParaRPr lang="sl-SI" dirty="0">
              <a:solidFill>
                <a:srgbClr val="222222"/>
              </a:solidFill>
              <a:latin typeface="Work Sans" pitchFamily="2" charset="-18"/>
            </a:endParaRPr>
          </a:p>
          <a:p>
            <a:pPr marL="342900" indent="-342900">
              <a:buAutoNum type="arabicPeriod"/>
            </a:pPr>
            <a:endParaRPr lang="sl-SI" dirty="0"/>
          </a:p>
        </p:txBody>
      </p:sp>
      <p:pic>
        <p:nvPicPr>
          <p:cNvPr id="2" name="Slika 1">
            <a:extLst>
              <a:ext uri="{FF2B5EF4-FFF2-40B4-BE49-F238E27FC236}">
                <a16:creationId xmlns:a16="http://schemas.microsoft.com/office/drawing/2014/main" id="{A08EB26C-FAFB-BEA8-188E-A9B65A71DAB4}"/>
              </a:ext>
            </a:extLst>
          </p:cNvPr>
          <p:cNvPicPr>
            <a:picLocks noChangeAspect="1"/>
          </p:cNvPicPr>
          <p:nvPr/>
        </p:nvPicPr>
        <p:blipFill>
          <a:blip r:embed="rId2"/>
          <a:stretch>
            <a:fillRect/>
          </a:stretch>
        </p:blipFill>
        <p:spPr>
          <a:xfrm>
            <a:off x="9041765" y="985520"/>
            <a:ext cx="3028950" cy="2215197"/>
          </a:xfrm>
          <a:prstGeom prst="rect">
            <a:avLst/>
          </a:prstGeom>
        </p:spPr>
      </p:pic>
    </p:spTree>
    <p:extLst>
      <p:ext uri="{BB962C8B-B14F-4D97-AF65-F5344CB8AC3E}">
        <p14:creationId xmlns:p14="http://schemas.microsoft.com/office/powerpoint/2010/main" val="4665224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6C68E056-A2C0-9F6E-84CD-5F16738CB32E}"/>
              </a:ext>
            </a:extLst>
          </p:cNvPr>
          <p:cNvSpPr txBox="1"/>
          <p:nvPr/>
        </p:nvSpPr>
        <p:spPr>
          <a:xfrm>
            <a:off x="3095624" y="352425"/>
            <a:ext cx="6048375" cy="5755422"/>
          </a:xfrm>
          <a:prstGeom prst="rect">
            <a:avLst/>
          </a:prstGeom>
          <a:noFill/>
        </p:spPr>
        <p:txBody>
          <a:bodyPr wrap="square">
            <a:spAutoFit/>
          </a:bodyPr>
          <a:lstStyle/>
          <a:p>
            <a:pPr algn="ctr">
              <a:defRPr/>
            </a:pPr>
            <a:r>
              <a:rPr lang="sl-SI" sz="3200" b="1" dirty="0">
                <a:solidFill>
                  <a:srgbClr val="0000CC"/>
                </a:solidFill>
                <a:latin typeface="Arial" panose="020B0604020202020204" pitchFamily="34" charset="0"/>
                <a:ea typeface="+mj-ea"/>
                <a:cs typeface="Arial" panose="020B0604020202020204" pitchFamily="34" charset="0"/>
              </a:rPr>
              <a:t>Postavljanje meja</a:t>
            </a:r>
          </a:p>
          <a:p>
            <a:pPr algn="ctr">
              <a:defRPr/>
            </a:pPr>
            <a:r>
              <a:rPr lang="sl-SI" sz="2400" b="1" dirty="0">
                <a:solidFill>
                  <a:srgbClr val="0000CC"/>
                </a:solidFill>
                <a:latin typeface="Arial" panose="020B0604020202020204" pitchFamily="34" charset="0"/>
                <a:ea typeface="+mj-ea"/>
                <a:cs typeface="Arial" panose="020B0604020202020204" pitchFamily="34" charset="0"/>
              </a:rPr>
              <a:t>4. </a:t>
            </a:r>
            <a:r>
              <a:rPr lang="sl-SI" sz="2400" b="1" dirty="0">
                <a:solidFill>
                  <a:srgbClr val="FF0000"/>
                </a:solidFill>
                <a:latin typeface="Arial" panose="020B0604020202020204" pitchFamily="34" charset="0"/>
                <a:ea typeface="+mj-ea"/>
                <a:cs typeface="Arial" panose="020B0604020202020204" pitchFamily="34" charset="0"/>
              </a:rPr>
              <a:t>Zagotovite alternative </a:t>
            </a:r>
            <a:r>
              <a:rPr lang="sl-SI" sz="2400" b="1" dirty="0">
                <a:solidFill>
                  <a:srgbClr val="0000CC"/>
                </a:solidFill>
                <a:latin typeface="Arial" panose="020B0604020202020204" pitchFamily="34" charset="0"/>
                <a:ea typeface="+mj-ea"/>
                <a:cs typeface="Arial" panose="020B0604020202020204" pitchFamily="34" charset="0"/>
              </a:rPr>
              <a:t>- koristno je ponuditi alternative (npr. zavračate delovni projekt, predlagajte nekoga drugega, ki bi ga morda lahko prevzel) - kaže, da ste še vedno zainteresirani za ohranitev razmerja, vendar preprosto ne morete izpolniti trenutne zahteve.</a:t>
            </a:r>
          </a:p>
          <a:p>
            <a:pPr algn="ctr">
              <a:defRPr/>
            </a:pPr>
            <a:r>
              <a:rPr lang="sl-SI" sz="2400" b="1" dirty="0">
                <a:solidFill>
                  <a:srgbClr val="0000CC"/>
                </a:solidFill>
                <a:latin typeface="Arial" panose="020B0604020202020204" pitchFamily="34" charset="0"/>
                <a:ea typeface="+mj-ea"/>
                <a:cs typeface="Arial" panose="020B0604020202020204" pitchFamily="34" charset="0"/>
              </a:rPr>
              <a:t>5. </a:t>
            </a:r>
            <a:r>
              <a:rPr lang="sl-SI" sz="2400" b="1" dirty="0">
                <a:solidFill>
                  <a:srgbClr val="FF0000"/>
                </a:solidFill>
                <a:latin typeface="Arial" panose="020B0604020202020204" pitchFamily="34" charset="0"/>
                <a:ea typeface="+mj-ea"/>
                <a:cs typeface="Arial" panose="020B0604020202020204" pitchFamily="34" charset="0"/>
              </a:rPr>
              <a:t>Bodite iskreni </a:t>
            </a:r>
            <a:r>
              <a:rPr lang="sl-SI" sz="2400" b="1" dirty="0">
                <a:solidFill>
                  <a:srgbClr val="0000CC"/>
                </a:solidFill>
                <a:latin typeface="Arial" panose="020B0604020202020204" pitchFamily="34" charset="0"/>
                <a:ea typeface="+mj-ea"/>
                <a:cs typeface="Arial" panose="020B0604020202020204" pitchFamily="34" charset="0"/>
              </a:rPr>
              <a:t>(če zavračate povabilo, ker potrebujete nekaj časa sami ali imate druge obveznosti, bodite iskreni) - resnicoljubnost vam lahko pomaga vzpostaviti zaupanje z drugo osebo in bolj verjetno </a:t>
            </a:r>
            <a:r>
              <a:rPr lang="sl-SI" sz="2400" b="1" dirty="0" err="1">
                <a:solidFill>
                  <a:srgbClr val="0000CC"/>
                </a:solidFill>
                <a:latin typeface="Arial" panose="020B0604020202020204" pitchFamily="34" charset="0"/>
                <a:ea typeface="+mj-ea"/>
                <a:cs typeface="Arial" panose="020B0604020202020204" pitchFamily="34" charset="0"/>
              </a:rPr>
              <a:t>bov</a:t>
            </a:r>
            <a:r>
              <a:rPr lang="sl-SI" sz="2400" b="1" dirty="0">
                <a:solidFill>
                  <a:srgbClr val="0000CC"/>
                </a:solidFill>
                <a:latin typeface="Arial" panose="020B0604020202020204" pitchFamily="34" charset="0"/>
                <a:ea typeface="+mj-ea"/>
                <a:cs typeface="Arial" panose="020B0604020202020204" pitchFamily="34" charset="0"/>
              </a:rPr>
              <a:t> prihodnosti spoštovala vaše meje.</a:t>
            </a:r>
            <a:endParaRPr lang="sl-SI" dirty="0"/>
          </a:p>
        </p:txBody>
      </p:sp>
      <p:pic>
        <p:nvPicPr>
          <p:cNvPr id="1026" name="Picture 2" descr="Herojsko postavljanje mej - Vzgoja.si - Marko Juhant">
            <a:extLst>
              <a:ext uri="{FF2B5EF4-FFF2-40B4-BE49-F238E27FC236}">
                <a16:creationId xmlns:a16="http://schemas.microsoft.com/office/drawing/2014/main" id="{8AB9E058-C6C1-0075-31D1-E44A706129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3999" y="352425"/>
            <a:ext cx="2947354" cy="143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6454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6C68E056-A2C0-9F6E-84CD-5F16738CB32E}"/>
              </a:ext>
            </a:extLst>
          </p:cNvPr>
          <p:cNvSpPr txBox="1"/>
          <p:nvPr/>
        </p:nvSpPr>
        <p:spPr>
          <a:xfrm>
            <a:off x="3095624" y="352425"/>
            <a:ext cx="6048375" cy="5386090"/>
          </a:xfrm>
          <a:prstGeom prst="rect">
            <a:avLst/>
          </a:prstGeom>
          <a:noFill/>
        </p:spPr>
        <p:txBody>
          <a:bodyPr wrap="square">
            <a:spAutoFit/>
          </a:bodyPr>
          <a:lstStyle/>
          <a:p>
            <a:pPr algn="ctr">
              <a:defRPr/>
            </a:pPr>
            <a:r>
              <a:rPr lang="sl-SI" sz="3200" b="1" dirty="0">
                <a:solidFill>
                  <a:srgbClr val="0000CC"/>
                </a:solidFill>
                <a:latin typeface="Arial" panose="020B0604020202020204" pitchFamily="34" charset="0"/>
                <a:ea typeface="+mj-ea"/>
                <a:cs typeface="Arial" panose="020B0604020202020204" pitchFamily="34" charset="0"/>
              </a:rPr>
              <a:t>Postavljanje meja</a:t>
            </a:r>
          </a:p>
          <a:p>
            <a:pPr algn="ctr">
              <a:defRPr/>
            </a:pPr>
            <a:r>
              <a:rPr lang="sl-SI" sz="2400" b="1" dirty="0">
                <a:solidFill>
                  <a:srgbClr val="0000CC"/>
                </a:solidFill>
                <a:latin typeface="Arial" panose="020B0604020202020204" pitchFamily="34" charset="0"/>
                <a:ea typeface="+mj-ea"/>
                <a:cs typeface="Arial" panose="020B0604020202020204" pitchFamily="34" charset="0"/>
              </a:rPr>
              <a:t>6. </a:t>
            </a:r>
            <a:r>
              <a:rPr lang="sl-SI" sz="2400" b="1" dirty="0">
                <a:solidFill>
                  <a:srgbClr val="FF0000"/>
                </a:solidFill>
                <a:latin typeface="Arial" panose="020B0604020202020204" pitchFamily="34" charset="0"/>
                <a:ea typeface="+mj-ea"/>
                <a:cs typeface="Arial" panose="020B0604020202020204" pitchFamily="34" charset="0"/>
              </a:rPr>
              <a:t>Vadite samooskrbo</a:t>
            </a:r>
            <a:r>
              <a:rPr lang="sl-SI" sz="2400" b="1" dirty="0">
                <a:solidFill>
                  <a:srgbClr val="0000CC"/>
                </a:solidFill>
                <a:latin typeface="Arial" panose="020B0604020202020204" pitchFamily="34" charset="0"/>
                <a:ea typeface="+mj-ea"/>
                <a:cs typeface="Arial" panose="020B0604020202020204" pitchFamily="34" charset="0"/>
              </a:rPr>
              <a:t> (zaščitite svoje duševno in čustveno dobro počutje, vzemite čas za polnjenje, sodelujte v dejavnostih, v katerih uživate in preživite čas z ljudmi, ki podpirajo in spoštujejo vaše meje).</a:t>
            </a:r>
          </a:p>
          <a:p>
            <a:pPr algn="ctr">
              <a:defRPr/>
            </a:pPr>
            <a:r>
              <a:rPr lang="sl-SI" sz="2400" b="1" dirty="0">
                <a:solidFill>
                  <a:srgbClr val="0000CC"/>
                </a:solidFill>
                <a:latin typeface="Arial" panose="020B0604020202020204" pitchFamily="34" charset="0"/>
                <a:ea typeface="+mj-ea"/>
                <a:cs typeface="Arial" panose="020B0604020202020204" pitchFamily="34" charset="0"/>
              </a:rPr>
              <a:t>7. </a:t>
            </a:r>
            <a:r>
              <a:rPr lang="sl-SI" sz="2400" b="1" dirty="0">
                <a:solidFill>
                  <a:srgbClr val="FF0000"/>
                </a:solidFill>
                <a:latin typeface="Arial" panose="020B0604020202020204" pitchFamily="34" charset="0"/>
                <a:ea typeface="+mj-ea"/>
                <a:cs typeface="Arial" panose="020B0604020202020204" pitchFamily="34" charset="0"/>
              </a:rPr>
              <a:t>Bodite trdni </a:t>
            </a:r>
            <a:r>
              <a:rPr lang="sl-SI" sz="2400" b="1" dirty="0">
                <a:solidFill>
                  <a:srgbClr val="0000CC"/>
                </a:solidFill>
                <a:latin typeface="Arial" panose="020B0604020202020204" pitchFamily="34" charset="0"/>
                <a:ea typeface="+mj-ea"/>
                <a:cs typeface="Arial" panose="020B0604020202020204" pitchFamily="34" charset="0"/>
              </a:rPr>
              <a:t>(bistveno je, da ste odločni, ne dovolite drugim, da vas pritiskajo, da naredite nekaj, kar vam ni všeč ali kar je v nasprotju z vašimi vrednotami ali prepričanji, </a:t>
            </a:r>
            <a:r>
              <a:rPr lang="sl-SI" sz="2400" b="1" dirty="0">
                <a:solidFill>
                  <a:srgbClr val="FF0000"/>
                </a:solidFill>
                <a:latin typeface="Arial" panose="020B0604020202020204" pitchFamily="34" charset="0"/>
                <a:ea typeface="+mj-ea"/>
                <a:cs typeface="Arial" panose="020B0604020202020204" pitchFamily="34" charset="0"/>
              </a:rPr>
              <a:t>jasno določite svoje meje in se ne umikajte)</a:t>
            </a:r>
            <a:r>
              <a:rPr lang="sl-SI" sz="2400" b="1" dirty="0">
                <a:solidFill>
                  <a:srgbClr val="0000CC"/>
                </a:solidFill>
                <a:latin typeface="Arial" panose="020B0604020202020204" pitchFamily="34" charset="0"/>
                <a:ea typeface="+mj-ea"/>
                <a:cs typeface="Arial" panose="020B0604020202020204" pitchFamily="34" charset="0"/>
              </a:rPr>
              <a:t>.</a:t>
            </a:r>
          </a:p>
          <a:p>
            <a:pPr algn="ctr">
              <a:defRPr/>
            </a:pPr>
            <a:endParaRPr lang="sl-SI" sz="2400" b="1" i="1" dirty="0">
              <a:solidFill>
                <a:srgbClr val="0000CC"/>
              </a:solidFill>
              <a:latin typeface="Arial" panose="020B0604020202020204" pitchFamily="34" charset="0"/>
              <a:ea typeface="+mj-ea"/>
              <a:cs typeface="Arial" panose="020B0604020202020204" pitchFamily="34" charset="0"/>
            </a:endParaRPr>
          </a:p>
        </p:txBody>
      </p:sp>
      <p:pic>
        <p:nvPicPr>
          <p:cNvPr id="2" name="Slika 1">
            <a:extLst>
              <a:ext uri="{FF2B5EF4-FFF2-40B4-BE49-F238E27FC236}">
                <a16:creationId xmlns:a16="http://schemas.microsoft.com/office/drawing/2014/main" id="{0AFD3F9D-7A74-351B-7A67-2D04B3A22354}"/>
              </a:ext>
            </a:extLst>
          </p:cNvPr>
          <p:cNvPicPr>
            <a:picLocks noChangeAspect="1"/>
          </p:cNvPicPr>
          <p:nvPr/>
        </p:nvPicPr>
        <p:blipFill>
          <a:blip r:embed="rId2"/>
          <a:stretch>
            <a:fillRect/>
          </a:stretch>
        </p:blipFill>
        <p:spPr>
          <a:xfrm>
            <a:off x="9222105" y="1066800"/>
            <a:ext cx="2647950" cy="2245359"/>
          </a:xfrm>
          <a:prstGeom prst="rect">
            <a:avLst/>
          </a:prstGeom>
        </p:spPr>
      </p:pic>
    </p:spTree>
    <p:extLst>
      <p:ext uri="{BB962C8B-B14F-4D97-AF65-F5344CB8AC3E}">
        <p14:creationId xmlns:p14="http://schemas.microsoft.com/office/powerpoint/2010/main" val="20186276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B8A38D52-ACD4-65AB-5038-66CBB227A5C8}"/>
              </a:ext>
            </a:extLst>
          </p:cNvPr>
          <p:cNvSpPr txBox="1"/>
          <p:nvPr/>
        </p:nvSpPr>
        <p:spPr>
          <a:xfrm>
            <a:off x="2609850" y="420914"/>
            <a:ext cx="7524750" cy="5386090"/>
          </a:xfrm>
          <a:prstGeom prst="rect">
            <a:avLst/>
          </a:prstGeom>
          <a:noFill/>
        </p:spPr>
        <p:txBody>
          <a:bodyPr wrap="square">
            <a:spAutoFit/>
          </a:bodyPr>
          <a:lstStyle/>
          <a:p>
            <a:br>
              <a:rPr kumimoji="0" lang="sl-SI" altLang="sl-SI" sz="3200" b="0" i="0" u="none" strike="noStrike" kern="1200" cap="none" spc="0" normalizeH="0" baseline="0" noProof="0" dirty="0">
                <a:ln>
                  <a:noFill/>
                </a:ln>
                <a:solidFill>
                  <a:srgbClr val="0000CC"/>
                </a:solidFill>
                <a:effectLst/>
                <a:uLnTx/>
                <a:uFillTx/>
                <a:latin typeface="Arial" panose="020B0604020202020204" pitchFamily="34" charset="0"/>
                <a:ea typeface="+mj-ea"/>
                <a:cs typeface="Arial" panose="020B0604020202020204" pitchFamily="34" charset="0"/>
              </a:rPr>
            </a:br>
            <a:r>
              <a:rPr kumimoji="0" lang="sl-SI" altLang="sl-SI" sz="3200" b="1" i="0" u="none" strike="noStrike" kern="1200" cap="none" spc="0" normalizeH="0" baseline="0" noProof="0" dirty="0">
                <a:ln>
                  <a:noFill/>
                </a:ln>
                <a:solidFill>
                  <a:srgbClr val="0000CC"/>
                </a:solidFill>
                <a:effectLst/>
                <a:uLnTx/>
                <a:uFillTx/>
                <a:latin typeface="Arial" panose="020B0604020202020204" pitchFamily="34" charset="0"/>
                <a:ea typeface="+mj-ea"/>
                <a:cs typeface="Arial" panose="020B0604020202020204" pitchFamily="34" charset="0"/>
              </a:rPr>
              <a:t>Vprašanja, mnenja</a:t>
            </a:r>
          </a:p>
          <a:p>
            <a:r>
              <a:rPr lang="sl-SI" altLang="sl-SI" sz="3200" b="1" dirty="0">
                <a:solidFill>
                  <a:srgbClr val="FF0000"/>
                </a:solidFill>
                <a:latin typeface="Arial" panose="020B0604020202020204" pitchFamily="34" charset="0"/>
                <a:ea typeface="+mj-ea"/>
                <a:cs typeface="Arial" panose="020B0604020202020204" pitchFamily="34" charset="0"/>
              </a:rPr>
              <a:t>Kreativna naloga</a:t>
            </a:r>
            <a:endParaRPr kumimoji="0" lang="sl-SI" altLang="sl-SI" sz="32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endParaRPr>
          </a:p>
          <a:p>
            <a:br>
              <a:rPr kumimoji="0" lang="sl-SI" altLang="sl-SI" sz="2400" b="0" i="0" u="none" strike="noStrike" kern="1200" cap="none" spc="0" normalizeH="0" baseline="0" noProof="0" dirty="0">
                <a:ln>
                  <a:noFill/>
                </a:ln>
                <a:solidFill>
                  <a:srgbClr val="0000CC"/>
                </a:solidFill>
                <a:effectLst/>
                <a:uLnTx/>
                <a:uFillTx/>
                <a:latin typeface="Arial" panose="020B0604020202020204" pitchFamily="34" charset="0"/>
                <a:ea typeface="+mj-ea"/>
                <a:cs typeface="Arial" panose="020B0604020202020204" pitchFamily="34" charset="0"/>
              </a:rPr>
            </a:br>
            <a:r>
              <a:rPr kumimoji="0" lang="sl-SI" altLang="sl-SI" sz="2400" b="0" i="0" u="none" strike="noStrike" kern="1200" cap="none" spc="0" normalizeH="0" baseline="0" noProof="0" dirty="0">
                <a:ln>
                  <a:noFill/>
                </a:ln>
                <a:solidFill>
                  <a:srgbClr val="0000CC"/>
                </a:solidFill>
                <a:effectLst/>
                <a:uLnTx/>
                <a:uFillTx/>
                <a:latin typeface="Arial" panose="020B0604020202020204" pitchFamily="34" charset="0"/>
                <a:ea typeface="+mj-ea"/>
                <a:cs typeface="Arial" panose="020B0604020202020204" pitchFamily="34" charset="0"/>
              </a:rPr>
              <a:t>„</a:t>
            </a:r>
            <a:r>
              <a:rPr kumimoji="0" lang="sl-SI" altLang="sl-SI" sz="2400" b="0" i="1" u="none" strike="noStrike" kern="1200" cap="none" spc="0" normalizeH="0" baseline="0" noProof="0" dirty="0">
                <a:ln>
                  <a:noFill/>
                </a:ln>
                <a:solidFill>
                  <a:srgbClr val="0000CC"/>
                </a:solidFill>
                <a:effectLst/>
                <a:uLnTx/>
                <a:uFillTx/>
                <a:latin typeface="Arial" panose="020B0604020202020204" pitchFamily="34" charset="0"/>
                <a:ea typeface="+mj-ea"/>
                <a:cs typeface="Arial" panose="020B0604020202020204" pitchFamily="34" charset="0"/>
              </a:rPr>
              <a:t>Verjemite vase, v svoje ideje. Poskusite. Našli boste pot, ki je pravilna. A brez iskanja vam ne more uspeti, brez spodrsljajev vam ne more uspeti. Samo naredite, ne bojte se. In ja, sreča ne obstaja, ampak le vaši koraki, dejanja, ki vas pripeljejo do nje! Tvegajte, drugače življenje ni zanimivo."</a:t>
            </a:r>
            <a:r>
              <a:rPr kumimoji="0" lang="sl-SI" altLang="sl-SI" sz="2400" b="0" i="0" u="none" strike="noStrike" kern="1200" cap="none" spc="0" normalizeH="0" baseline="0" noProof="0" dirty="0">
                <a:ln>
                  <a:noFill/>
                </a:ln>
                <a:solidFill>
                  <a:srgbClr val="0000CC"/>
                </a:solidFill>
                <a:effectLst/>
                <a:uLnTx/>
                <a:uFillTx/>
                <a:latin typeface="Arial" panose="020B0604020202020204" pitchFamily="34" charset="0"/>
                <a:ea typeface="+mj-ea"/>
                <a:cs typeface="Arial" panose="020B0604020202020204" pitchFamily="34" charset="0"/>
              </a:rPr>
              <a:t> (Mitja Drame)</a:t>
            </a:r>
          </a:p>
          <a:p>
            <a:r>
              <a:rPr kumimoji="0" lang="sl-SI" altLang="sl-SI" sz="2400" b="0" i="0" u="none" strike="noStrike" kern="1200" cap="none" spc="0" normalizeH="0" baseline="0" noProof="0" dirty="0">
                <a:ln>
                  <a:noFill/>
                </a:ln>
                <a:solidFill>
                  <a:srgbClr val="0000CC"/>
                </a:solidFill>
                <a:effectLst/>
                <a:uLnTx/>
                <a:uFillTx/>
                <a:latin typeface="Arial" panose="020B0604020202020204" pitchFamily="34" charset="0"/>
                <a:ea typeface="+mj-ea"/>
                <a:cs typeface="Arial" panose="020B0604020202020204" pitchFamily="34" charset="0"/>
              </a:rPr>
              <a:t>Vir: </a:t>
            </a:r>
            <a:r>
              <a:rPr kumimoji="0" lang="sl-SI" altLang="sl-SI" sz="2400" b="0" i="0" u="none" strike="noStrike" kern="1200" cap="none" spc="0" normalizeH="0" baseline="0" noProof="0" dirty="0" err="1">
                <a:ln>
                  <a:noFill/>
                </a:ln>
                <a:solidFill>
                  <a:srgbClr val="0000CC"/>
                </a:solidFill>
                <a:effectLst/>
                <a:uLnTx/>
                <a:uFillTx/>
                <a:latin typeface="Arial" panose="020B0604020202020204" pitchFamily="34" charset="0"/>
                <a:ea typeface="+mj-ea"/>
                <a:cs typeface="Arial" panose="020B0604020202020204" pitchFamily="34" charset="0"/>
              </a:rPr>
              <a:t>Spirit</a:t>
            </a:r>
            <a:r>
              <a:rPr kumimoji="0" lang="sl-SI" altLang="sl-SI" sz="2400" b="0" i="0" u="none" strike="noStrike" kern="1200" cap="none" spc="0" normalizeH="0" baseline="0" noProof="0" dirty="0">
                <a:ln>
                  <a:noFill/>
                </a:ln>
                <a:solidFill>
                  <a:srgbClr val="0000CC"/>
                </a:solidFill>
                <a:effectLst/>
                <a:uLnTx/>
                <a:uFillTx/>
                <a:latin typeface="Arial" panose="020B0604020202020204" pitchFamily="34" charset="0"/>
                <a:ea typeface="+mj-ea"/>
                <a:cs typeface="Arial" panose="020B0604020202020204" pitchFamily="34" charset="0"/>
              </a:rPr>
              <a:t> Science</a:t>
            </a:r>
          </a:p>
          <a:p>
            <a:r>
              <a:rPr kumimoji="0" lang="sl-SI" altLang="sl-SI" sz="2400" b="0" i="0" u="none" strike="noStrike" kern="1200" cap="none" spc="0" normalizeH="0" baseline="0" noProof="0" dirty="0">
                <a:ln>
                  <a:noFill/>
                </a:ln>
                <a:solidFill>
                  <a:srgbClr val="0000CC"/>
                </a:solidFill>
                <a:effectLst/>
                <a:uLnTx/>
                <a:uFillTx/>
                <a:latin typeface="Arial" panose="020B0604020202020204" pitchFamily="34" charset="0"/>
                <a:ea typeface="+mj-ea"/>
                <a:cs typeface="Arial" panose="020B0604020202020204" pitchFamily="34" charset="0"/>
              </a:rPr>
              <a:t>https://www.zalozba5ka.com/srcni-ucitelj/</a:t>
            </a:r>
          </a:p>
          <a:p>
            <a:r>
              <a:rPr lang="sl-SI" altLang="sl-SI" sz="3200" b="1" dirty="0">
                <a:solidFill>
                  <a:srgbClr val="FF0000"/>
                </a:solidFill>
                <a:latin typeface="Arial" panose="020B0604020202020204" pitchFamily="34" charset="0"/>
                <a:ea typeface="+mj-ea"/>
                <a:cs typeface="Arial" panose="020B0604020202020204" pitchFamily="34" charset="0"/>
              </a:rPr>
              <a:t>                         Zahvalno pismo </a:t>
            </a:r>
            <a:endParaRPr lang="sl-SI" dirty="0"/>
          </a:p>
        </p:txBody>
      </p:sp>
      <p:pic>
        <p:nvPicPr>
          <p:cNvPr id="4" name="Picture 2">
            <a:extLst>
              <a:ext uri="{FF2B5EF4-FFF2-40B4-BE49-F238E27FC236}">
                <a16:creationId xmlns:a16="http://schemas.microsoft.com/office/drawing/2014/main" id="{6D38066E-1F40-1DDA-7992-962724E313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3624" y="1881187"/>
            <a:ext cx="1970087" cy="202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445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themeOverride>
</file>

<file path=ppt/theme/themeOverride2.xml><?xml version="1.0" encoding="utf-8"?>
<a:themeOverride xmlns:a="http://schemas.openxmlformats.org/drawingml/2006/main">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themeOverride>
</file>

<file path=docProps/app.xml><?xml version="1.0" encoding="utf-8"?>
<Properties xmlns="http://schemas.openxmlformats.org/officeDocument/2006/extended-properties" xmlns:vt="http://schemas.openxmlformats.org/officeDocument/2006/docPropsVTypes">
  <Template/>
  <TotalTime>1670</TotalTime>
  <Words>4700</Words>
  <Application>Microsoft Office PowerPoint</Application>
  <PresentationFormat>Širokozaslonsko</PresentationFormat>
  <Paragraphs>313</Paragraphs>
  <Slides>59</Slides>
  <Notes>1</Notes>
  <HiddenSlides>0</HiddenSlides>
  <MMClips>0</MMClips>
  <ScaleCrop>false</ScaleCrop>
  <HeadingPairs>
    <vt:vector size="6" baseType="variant">
      <vt:variant>
        <vt:lpstr>Uporabljene pisave</vt:lpstr>
      </vt:variant>
      <vt:variant>
        <vt:i4>8</vt:i4>
      </vt:variant>
      <vt:variant>
        <vt:lpstr>Tema</vt:lpstr>
      </vt:variant>
      <vt:variant>
        <vt:i4>1</vt:i4>
      </vt:variant>
      <vt:variant>
        <vt:lpstr>Naslovi diapozitivov</vt:lpstr>
      </vt:variant>
      <vt:variant>
        <vt:i4>59</vt:i4>
      </vt:variant>
    </vt:vector>
  </HeadingPairs>
  <TitlesOfParts>
    <vt:vector size="68" baseType="lpstr">
      <vt:lpstr>Arial</vt:lpstr>
      <vt:lpstr>Cabin</vt:lpstr>
      <vt:lpstr>Calibri</vt:lpstr>
      <vt:lpstr>Corbel</vt:lpstr>
      <vt:lpstr>Roboto</vt:lpstr>
      <vt:lpstr>Times New Roman</vt:lpstr>
      <vt:lpstr>Wingdings</vt:lpstr>
      <vt:lpstr>Work Sans</vt:lpstr>
      <vt:lpstr>Parallax</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Agilna (gibčna) miselnost -  biti dober in postati boljši</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Moč misli  Pazi na svoje misli, kajti postale bodo tvoje besede. Pazi na svoje besede, kajti postale bodo tvoja dejanja. Pazi na svoja dejanja, kajti postala bodo tvoje navade. Pazi na svoje navade, kajti postale bodo tvoj značaj. Pazi na svoj značaj, kajti postal bo tvoja usoda.   Talmud   </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Jelena Potokar</dc:creator>
  <cp:lastModifiedBy>Zorica Zaklan</cp:lastModifiedBy>
  <cp:revision>57</cp:revision>
  <dcterms:created xsi:type="dcterms:W3CDTF">2022-09-02T11:01:39Z</dcterms:created>
  <dcterms:modified xsi:type="dcterms:W3CDTF">2023-06-12T06:18:30Z</dcterms:modified>
</cp:coreProperties>
</file>