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22" r:id="rId1"/>
  </p:sldMasterIdLst>
  <p:notesMasterIdLst>
    <p:notesMasterId r:id="rId30"/>
  </p:notesMasterIdLst>
  <p:sldIdLst>
    <p:sldId id="256" r:id="rId2"/>
    <p:sldId id="275"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80" r:id="rId17"/>
    <p:sldId id="282" r:id="rId18"/>
    <p:sldId id="284" r:id="rId19"/>
    <p:sldId id="281" r:id="rId20"/>
    <p:sldId id="285" r:id="rId21"/>
    <p:sldId id="286" r:id="rId22"/>
    <p:sldId id="287" r:id="rId23"/>
    <p:sldId id="288" r:id="rId24"/>
    <p:sldId id="289" r:id="rId25"/>
    <p:sldId id="276" r:id="rId26"/>
    <p:sldId id="278" r:id="rId27"/>
    <p:sldId id="273" r:id="rId28"/>
    <p:sldId id="274"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96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microsoft.com/office/2016/11/relationships/changesInfo" Target="changesInfos/changesInfo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vit Koren (Accenture Solutions Private Li)" userId="2611f5e4-ff93-48ed-a2e4-91654c80c1f7" providerId="ADAL" clId="{115416CA-9AFC-4FC7-B216-F38A8A999E53}"/>
    <pc:docChg chg="custSel addSld delSld modSld sldOrd">
      <pc:chgData name="Svit Koren (Accenture Solutions Private Li)" userId="2611f5e4-ff93-48ed-a2e4-91654c80c1f7" providerId="ADAL" clId="{115416CA-9AFC-4FC7-B216-F38A8A999E53}" dt="2023-03-12T21:58:47.927" v="1116" actId="14100"/>
      <pc:docMkLst>
        <pc:docMk/>
      </pc:docMkLst>
      <pc:sldChg chg="modSp mod">
        <pc:chgData name="Svit Koren (Accenture Solutions Private Li)" userId="2611f5e4-ff93-48ed-a2e4-91654c80c1f7" providerId="ADAL" clId="{115416CA-9AFC-4FC7-B216-F38A8A999E53}" dt="2023-03-12T20:59:33.393" v="5"/>
        <pc:sldMkLst>
          <pc:docMk/>
          <pc:sldMk cId="3595913357" sldId="258"/>
        </pc:sldMkLst>
        <pc:spChg chg="mod">
          <ac:chgData name="Svit Koren (Accenture Solutions Private Li)" userId="2611f5e4-ff93-48ed-a2e4-91654c80c1f7" providerId="ADAL" clId="{115416CA-9AFC-4FC7-B216-F38A8A999E53}" dt="2023-03-12T20:59:33.393" v="5"/>
          <ac:spMkLst>
            <pc:docMk/>
            <pc:sldMk cId="3595913357" sldId="258"/>
            <ac:spMk id="3" creationId="{8AF3A2A8-A939-FABD-E357-DF2B0A559E2A}"/>
          </ac:spMkLst>
        </pc:spChg>
      </pc:sldChg>
      <pc:sldChg chg="modSp mod">
        <pc:chgData name="Svit Koren (Accenture Solutions Private Li)" userId="2611f5e4-ff93-48ed-a2e4-91654c80c1f7" providerId="ADAL" clId="{115416CA-9AFC-4FC7-B216-F38A8A999E53}" dt="2023-03-12T21:00:05.023" v="8" actId="14100"/>
        <pc:sldMkLst>
          <pc:docMk/>
          <pc:sldMk cId="2808103646" sldId="262"/>
        </pc:sldMkLst>
        <pc:spChg chg="mod">
          <ac:chgData name="Svit Koren (Accenture Solutions Private Li)" userId="2611f5e4-ff93-48ed-a2e4-91654c80c1f7" providerId="ADAL" clId="{115416CA-9AFC-4FC7-B216-F38A8A999E53}" dt="2023-03-12T21:00:05.023" v="8" actId="14100"/>
          <ac:spMkLst>
            <pc:docMk/>
            <pc:sldMk cId="2808103646" sldId="262"/>
            <ac:spMk id="2" creationId="{C4FECD55-8732-09B9-5CC4-DC6762049407}"/>
          </ac:spMkLst>
        </pc:spChg>
      </pc:sldChg>
      <pc:sldChg chg="modSp mod">
        <pc:chgData name="Svit Koren (Accenture Solutions Private Li)" userId="2611f5e4-ff93-48ed-a2e4-91654c80c1f7" providerId="ADAL" clId="{115416CA-9AFC-4FC7-B216-F38A8A999E53}" dt="2023-03-12T21:00:45.403" v="10" actId="27636"/>
        <pc:sldMkLst>
          <pc:docMk/>
          <pc:sldMk cId="4175677161" sldId="265"/>
        </pc:sldMkLst>
        <pc:spChg chg="mod">
          <ac:chgData name="Svit Koren (Accenture Solutions Private Li)" userId="2611f5e4-ff93-48ed-a2e4-91654c80c1f7" providerId="ADAL" clId="{115416CA-9AFC-4FC7-B216-F38A8A999E53}" dt="2023-03-12T21:00:45.403" v="10" actId="27636"/>
          <ac:spMkLst>
            <pc:docMk/>
            <pc:sldMk cId="4175677161" sldId="265"/>
            <ac:spMk id="3" creationId="{9E3EF147-BA50-097C-B34B-5C3B904378B5}"/>
          </ac:spMkLst>
        </pc:spChg>
      </pc:sldChg>
      <pc:sldChg chg="modSp mod">
        <pc:chgData name="Svit Koren (Accenture Solutions Private Li)" userId="2611f5e4-ff93-48ed-a2e4-91654c80c1f7" providerId="ADAL" clId="{115416CA-9AFC-4FC7-B216-F38A8A999E53}" dt="2023-03-12T21:58:47.927" v="1116" actId="14100"/>
        <pc:sldMkLst>
          <pc:docMk/>
          <pc:sldMk cId="3787605563" sldId="275"/>
        </pc:sldMkLst>
        <pc:spChg chg="mod">
          <ac:chgData name="Svit Koren (Accenture Solutions Private Li)" userId="2611f5e4-ff93-48ed-a2e4-91654c80c1f7" providerId="ADAL" clId="{115416CA-9AFC-4FC7-B216-F38A8A999E53}" dt="2023-03-12T21:58:47.927" v="1116" actId="14100"/>
          <ac:spMkLst>
            <pc:docMk/>
            <pc:sldMk cId="3787605563" sldId="275"/>
            <ac:spMk id="2" creationId="{E3A03592-C611-1843-8FC9-F9430B07997E}"/>
          </ac:spMkLst>
        </pc:spChg>
      </pc:sldChg>
      <pc:sldChg chg="modSp mod ord">
        <pc:chgData name="Svit Koren (Accenture Solutions Private Li)" userId="2611f5e4-ff93-48ed-a2e4-91654c80c1f7" providerId="ADAL" clId="{115416CA-9AFC-4FC7-B216-F38A8A999E53}" dt="2023-03-12T21:54:31.158" v="1091" actId="20577"/>
        <pc:sldMkLst>
          <pc:docMk/>
          <pc:sldMk cId="1865416056" sldId="276"/>
        </pc:sldMkLst>
        <pc:spChg chg="mod">
          <ac:chgData name="Svit Koren (Accenture Solutions Private Li)" userId="2611f5e4-ff93-48ed-a2e4-91654c80c1f7" providerId="ADAL" clId="{115416CA-9AFC-4FC7-B216-F38A8A999E53}" dt="2023-03-12T21:03:29.871" v="45" actId="27636"/>
          <ac:spMkLst>
            <pc:docMk/>
            <pc:sldMk cId="1865416056" sldId="276"/>
            <ac:spMk id="2" creationId="{0E700307-3DC3-4F22-BD64-2F09C9A42327}"/>
          </ac:spMkLst>
        </pc:spChg>
        <pc:spChg chg="mod">
          <ac:chgData name="Svit Koren (Accenture Solutions Private Li)" userId="2611f5e4-ff93-48ed-a2e4-91654c80c1f7" providerId="ADAL" clId="{115416CA-9AFC-4FC7-B216-F38A8A999E53}" dt="2023-03-12T21:54:31.158" v="1091" actId="20577"/>
          <ac:spMkLst>
            <pc:docMk/>
            <pc:sldMk cId="1865416056" sldId="276"/>
            <ac:spMk id="3" creationId="{5F52353D-2769-9FC7-2DA0-FBE5540D49D8}"/>
          </ac:spMkLst>
        </pc:spChg>
      </pc:sldChg>
      <pc:sldChg chg="del">
        <pc:chgData name="Svit Koren (Accenture Solutions Private Li)" userId="2611f5e4-ff93-48ed-a2e4-91654c80c1f7" providerId="ADAL" clId="{115416CA-9AFC-4FC7-B216-F38A8A999E53}" dt="2023-03-12T21:03:59.428" v="54" actId="2696"/>
        <pc:sldMkLst>
          <pc:docMk/>
          <pc:sldMk cId="3686252737" sldId="277"/>
        </pc:sldMkLst>
      </pc:sldChg>
      <pc:sldChg chg="addSp delSp modSp mod">
        <pc:chgData name="Svit Koren (Accenture Solutions Private Li)" userId="2611f5e4-ff93-48ed-a2e4-91654c80c1f7" providerId="ADAL" clId="{115416CA-9AFC-4FC7-B216-F38A8A999E53}" dt="2023-03-12T21:48:42.604" v="698" actId="115"/>
        <pc:sldMkLst>
          <pc:docMk/>
          <pc:sldMk cId="1387650181" sldId="278"/>
        </pc:sldMkLst>
        <pc:spChg chg="mod">
          <ac:chgData name="Svit Koren (Accenture Solutions Private Li)" userId="2611f5e4-ff93-48ed-a2e4-91654c80c1f7" providerId="ADAL" clId="{115416CA-9AFC-4FC7-B216-F38A8A999E53}" dt="2023-03-12T21:48:21.702" v="693" actId="14100"/>
          <ac:spMkLst>
            <pc:docMk/>
            <pc:sldMk cId="1387650181" sldId="278"/>
            <ac:spMk id="2" creationId="{853E940B-AFEA-9D83-5AC0-0642CF720F9D}"/>
          </ac:spMkLst>
        </pc:spChg>
        <pc:spChg chg="add mod">
          <ac:chgData name="Svit Koren (Accenture Solutions Private Li)" userId="2611f5e4-ff93-48ed-a2e4-91654c80c1f7" providerId="ADAL" clId="{115416CA-9AFC-4FC7-B216-F38A8A999E53}" dt="2023-03-12T21:48:42.604" v="698" actId="115"/>
          <ac:spMkLst>
            <pc:docMk/>
            <pc:sldMk cId="1387650181" sldId="278"/>
            <ac:spMk id="4" creationId="{ACCA987F-5D2D-9A94-F001-D380DFADF127}"/>
          </ac:spMkLst>
        </pc:spChg>
        <pc:picChg chg="del">
          <ac:chgData name="Svit Koren (Accenture Solutions Private Li)" userId="2611f5e4-ff93-48ed-a2e4-91654c80c1f7" providerId="ADAL" clId="{115416CA-9AFC-4FC7-B216-F38A8A999E53}" dt="2023-03-12T21:03:33.598" v="46" actId="478"/>
          <ac:picMkLst>
            <pc:docMk/>
            <pc:sldMk cId="1387650181" sldId="278"/>
            <ac:picMk id="5" creationId="{7BC8AB19-6959-6DE4-CF4A-A240E956662D}"/>
          </ac:picMkLst>
        </pc:picChg>
      </pc:sldChg>
      <pc:sldChg chg="del">
        <pc:chgData name="Svit Koren (Accenture Solutions Private Li)" userId="2611f5e4-ff93-48ed-a2e4-91654c80c1f7" providerId="ADAL" clId="{115416CA-9AFC-4FC7-B216-F38A8A999E53}" dt="2023-03-12T21:03:55.682" v="53" actId="2696"/>
        <pc:sldMkLst>
          <pc:docMk/>
          <pc:sldMk cId="237410086" sldId="279"/>
        </pc:sldMkLst>
      </pc:sldChg>
      <pc:sldChg chg="modSp mod">
        <pc:chgData name="Svit Koren (Accenture Solutions Private Li)" userId="2611f5e4-ff93-48ed-a2e4-91654c80c1f7" providerId="ADAL" clId="{115416CA-9AFC-4FC7-B216-F38A8A999E53}" dt="2023-03-12T21:04:34.312" v="56" actId="123"/>
        <pc:sldMkLst>
          <pc:docMk/>
          <pc:sldMk cId="596338699" sldId="280"/>
        </pc:sldMkLst>
        <pc:spChg chg="mod">
          <ac:chgData name="Svit Koren (Accenture Solutions Private Li)" userId="2611f5e4-ff93-48ed-a2e4-91654c80c1f7" providerId="ADAL" clId="{115416CA-9AFC-4FC7-B216-F38A8A999E53}" dt="2023-03-12T21:01:26.738" v="16" actId="14100"/>
          <ac:spMkLst>
            <pc:docMk/>
            <pc:sldMk cId="596338699" sldId="280"/>
            <ac:spMk id="2" creationId="{3D332673-60D2-E651-3C33-D0E982A7570F}"/>
          </ac:spMkLst>
        </pc:spChg>
        <pc:spChg chg="mod">
          <ac:chgData name="Svit Koren (Accenture Solutions Private Li)" userId="2611f5e4-ff93-48ed-a2e4-91654c80c1f7" providerId="ADAL" clId="{115416CA-9AFC-4FC7-B216-F38A8A999E53}" dt="2023-03-12T21:04:34.312" v="56" actId="123"/>
          <ac:spMkLst>
            <pc:docMk/>
            <pc:sldMk cId="596338699" sldId="280"/>
            <ac:spMk id="3" creationId="{86C67506-CB0C-F5CC-14BA-42A0BD7070E3}"/>
          </ac:spMkLst>
        </pc:spChg>
      </pc:sldChg>
      <pc:sldChg chg="modSp mod">
        <pc:chgData name="Svit Koren (Accenture Solutions Private Li)" userId="2611f5e4-ff93-48ed-a2e4-91654c80c1f7" providerId="ADAL" clId="{115416CA-9AFC-4FC7-B216-F38A8A999E53}" dt="2023-03-12T21:31:47.541" v="265" actId="20577"/>
        <pc:sldMkLst>
          <pc:docMk/>
          <pc:sldMk cId="406339020" sldId="281"/>
        </pc:sldMkLst>
        <pc:spChg chg="mod">
          <ac:chgData name="Svit Koren (Accenture Solutions Private Li)" userId="2611f5e4-ff93-48ed-a2e4-91654c80c1f7" providerId="ADAL" clId="{115416CA-9AFC-4FC7-B216-F38A8A999E53}" dt="2023-03-12T21:02:18.148" v="32" actId="14100"/>
          <ac:spMkLst>
            <pc:docMk/>
            <pc:sldMk cId="406339020" sldId="281"/>
            <ac:spMk id="2" creationId="{A5BFB0F1-A362-AA75-20F2-D9D8E5256F31}"/>
          </ac:spMkLst>
        </pc:spChg>
        <pc:spChg chg="mod">
          <ac:chgData name="Svit Koren (Accenture Solutions Private Li)" userId="2611f5e4-ff93-48ed-a2e4-91654c80c1f7" providerId="ADAL" clId="{115416CA-9AFC-4FC7-B216-F38A8A999E53}" dt="2023-03-12T21:31:47.541" v="265" actId="20577"/>
          <ac:spMkLst>
            <pc:docMk/>
            <pc:sldMk cId="406339020" sldId="281"/>
            <ac:spMk id="3" creationId="{44D92B4E-57A9-959F-9A0B-38D4A3B164F1}"/>
          </ac:spMkLst>
        </pc:spChg>
      </pc:sldChg>
      <pc:sldChg chg="modSp mod">
        <pc:chgData name="Svit Koren (Accenture Solutions Private Li)" userId="2611f5e4-ff93-48ed-a2e4-91654c80c1f7" providerId="ADAL" clId="{115416CA-9AFC-4FC7-B216-F38A8A999E53}" dt="2023-03-12T21:06:31.350" v="106" actId="20577"/>
        <pc:sldMkLst>
          <pc:docMk/>
          <pc:sldMk cId="1247606680" sldId="282"/>
        </pc:sldMkLst>
        <pc:spChg chg="mod">
          <ac:chgData name="Svit Koren (Accenture Solutions Private Li)" userId="2611f5e4-ff93-48ed-a2e4-91654c80c1f7" providerId="ADAL" clId="{115416CA-9AFC-4FC7-B216-F38A8A999E53}" dt="2023-03-12T21:01:46.878" v="23" actId="122"/>
          <ac:spMkLst>
            <pc:docMk/>
            <pc:sldMk cId="1247606680" sldId="282"/>
            <ac:spMk id="2" creationId="{560EB913-6599-4A0F-9E48-92E7DE6E748C}"/>
          </ac:spMkLst>
        </pc:spChg>
        <pc:spChg chg="mod">
          <ac:chgData name="Svit Koren (Accenture Solutions Private Li)" userId="2611f5e4-ff93-48ed-a2e4-91654c80c1f7" providerId="ADAL" clId="{115416CA-9AFC-4FC7-B216-F38A8A999E53}" dt="2023-03-12T21:06:31.350" v="106" actId="20577"/>
          <ac:spMkLst>
            <pc:docMk/>
            <pc:sldMk cId="1247606680" sldId="282"/>
            <ac:spMk id="3" creationId="{8F39379F-395D-0711-B2A4-F3818F6DDE56}"/>
          </ac:spMkLst>
        </pc:spChg>
      </pc:sldChg>
      <pc:sldChg chg="del">
        <pc:chgData name="Svit Koren (Accenture Solutions Private Li)" userId="2611f5e4-ff93-48ed-a2e4-91654c80c1f7" providerId="ADAL" clId="{115416CA-9AFC-4FC7-B216-F38A8A999E53}" dt="2023-03-12T21:02:51.402" v="40" actId="2696"/>
        <pc:sldMkLst>
          <pc:docMk/>
          <pc:sldMk cId="401753453" sldId="283"/>
        </pc:sldMkLst>
      </pc:sldChg>
      <pc:sldChg chg="modSp mod">
        <pc:chgData name="Svit Koren (Accenture Solutions Private Li)" userId="2611f5e4-ff93-48ed-a2e4-91654c80c1f7" providerId="ADAL" clId="{115416CA-9AFC-4FC7-B216-F38A8A999E53}" dt="2023-03-12T21:07:07.720" v="107"/>
        <pc:sldMkLst>
          <pc:docMk/>
          <pc:sldMk cId="98673195" sldId="284"/>
        </pc:sldMkLst>
        <pc:spChg chg="mod">
          <ac:chgData name="Svit Koren (Accenture Solutions Private Li)" userId="2611f5e4-ff93-48ed-a2e4-91654c80c1f7" providerId="ADAL" clId="{115416CA-9AFC-4FC7-B216-F38A8A999E53}" dt="2023-03-12T21:07:07.720" v="107"/>
          <ac:spMkLst>
            <pc:docMk/>
            <pc:sldMk cId="98673195" sldId="284"/>
            <ac:spMk id="3" creationId="{4D31DBC2-E170-431A-1411-44D6CBD9B74E}"/>
          </ac:spMkLst>
        </pc:spChg>
        <pc:spChg chg="mod">
          <ac:chgData name="Svit Koren (Accenture Solutions Private Li)" userId="2611f5e4-ff93-48ed-a2e4-91654c80c1f7" providerId="ADAL" clId="{115416CA-9AFC-4FC7-B216-F38A8A999E53}" dt="2023-03-12T21:02:03.500" v="28" actId="14100"/>
          <ac:spMkLst>
            <pc:docMk/>
            <pc:sldMk cId="98673195" sldId="284"/>
            <ac:spMk id="4" creationId="{6962A213-2747-8528-2D5A-4DA91B08496C}"/>
          </ac:spMkLst>
        </pc:spChg>
      </pc:sldChg>
      <pc:sldChg chg="modSp new mod">
        <pc:chgData name="Svit Koren (Accenture Solutions Private Li)" userId="2611f5e4-ff93-48ed-a2e4-91654c80c1f7" providerId="ADAL" clId="{115416CA-9AFC-4FC7-B216-F38A8A999E53}" dt="2023-03-12T21:28:37.959" v="210" actId="27636"/>
        <pc:sldMkLst>
          <pc:docMk/>
          <pc:sldMk cId="654234119" sldId="285"/>
        </pc:sldMkLst>
        <pc:spChg chg="mod">
          <ac:chgData name="Svit Koren (Accenture Solutions Private Li)" userId="2611f5e4-ff93-48ed-a2e4-91654c80c1f7" providerId="ADAL" clId="{115416CA-9AFC-4FC7-B216-F38A8A999E53}" dt="2023-03-12T21:28:37.959" v="210" actId="27636"/>
          <ac:spMkLst>
            <pc:docMk/>
            <pc:sldMk cId="654234119" sldId="285"/>
            <ac:spMk id="2" creationId="{E0F7E172-79E5-D4ED-9D3F-5347AFEAEC78}"/>
          </ac:spMkLst>
        </pc:spChg>
        <pc:spChg chg="mod">
          <ac:chgData name="Svit Koren (Accenture Solutions Private Li)" userId="2611f5e4-ff93-48ed-a2e4-91654c80c1f7" providerId="ADAL" clId="{115416CA-9AFC-4FC7-B216-F38A8A999E53}" dt="2023-03-12T21:28:11.384" v="208" actId="207"/>
          <ac:spMkLst>
            <pc:docMk/>
            <pc:sldMk cId="654234119" sldId="285"/>
            <ac:spMk id="3" creationId="{064BEC63-B57A-D148-04A7-848FB877736F}"/>
          </ac:spMkLst>
        </pc:spChg>
      </pc:sldChg>
      <pc:sldChg chg="del">
        <pc:chgData name="Svit Koren (Accenture Solutions Private Li)" userId="2611f5e4-ff93-48ed-a2e4-91654c80c1f7" providerId="ADAL" clId="{115416CA-9AFC-4FC7-B216-F38A8A999E53}" dt="2023-03-12T21:02:49.251" v="39" actId="2696"/>
        <pc:sldMkLst>
          <pc:docMk/>
          <pc:sldMk cId="2204778612" sldId="285"/>
        </pc:sldMkLst>
      </pc:sldChg>
      <pc:sldChg chg="del">
        <pc:chgData name="Svit Koren (Accenture Solutions Private Li)" userId="2611f5e4-ff93-48ed-a2e4-91654c80c1f7" providerId="ADAL" clId="{115416CA-9AFC-4FC7-B216-F38A8A999E53}" dt="2023-03-12T21:02:47.361" v="38" actId="2696"/>
        <pc:sldMkLst>
          <pc:docMk/>
          <pc:sldMk cId="2212194151" sldId="286"/>
        </pc:sldMkLst>
      </pc:sldChg>
      <pc:sldChg chg="modSp new mod ord">
        <pc:chgData name="Svit Koren (Accenture Solutions Private Li)" userId="2611f5e4-ff93-48ed-a2e4-91654c80c1f7" providerId="ADAL" clId="{115416CA-9AFC-4FC7-B216-F38A8A999E53}" dt="2023-03-12T21:39:17.701" v="577" actId="27636"/>
        <pc:sldMkLst>
          <pc:docMk/>
          <pc:sldMk cId="2991158470" sldId="286"/>
        </pc:sldMkLst>
        <pc:spChg chg="mod">
          <ac:chgData name="Svit Koren (Accenture Solutions Private Li)" userId="2611f5e4-ff93-48ed-a2e4-91654c80c1f7" providerId="ADAL" clId="{115416CA-9AFC-4FC7-B216-F38A8A999E53}" dt="2023-03-12T21:39:17.701" v="577" actId="27636"/>
          <ac:spMkLst>
            <pc:docMk/>
            <pc:sldMk cId="2991158470" sldId="286"/>
            <ac:spMk id="2" creationId="{0D143522-5793-900B-82BF-05288A8F4718}"/>
          </ac:spMkLst>
        </pc:spChg>
        <pc:spChg chg="mod">
          <ac:chgData name="Svit Koren (Accenture Solutions Private Li)" userId="2611f5e4-ff93-48ed-a2e4-91654c80c1f7" providerId="ADAL" clId="{115416CA-9AFC-4FC7-B216-F38A8A999E53}" dt="2023-03-12T21:39:08.470" v="572" actId="27636"/>
          <ac:spMkLst>
            <pc:docMk/>
            <pc:sldMk cId="2991158470" sldId="286"/>
            <ac:spMk id="3" creationId="{2D23343F-A2D4-1292-622D-2BB9F384DD4F}"/>
          </ac:spMkLst>
        </pc:spChg>
      </pc:sldChg>
      <pc:sldChg chg="del">
        <pc:chgData name="Svit Koren (Accenture Solutions Private Li)" userId="2611f5e4-ff93-48ed-a2e4-91654c80c1f7" providerId="ADAL" clId="{115416CA-9AFC-4FC7-B216-F38A8A999E53}" dt="2023-03-12T21:02:44.807" v="37" actId="2696"/>
        <pc:sldMkLst>
          <pc:docMk/>
          <pc:sldMk cId="2220334067" sldId="287"/>
        </pc:sldMkLst>
      </pc:sldChg>
      <pc:sldChg chg="modSp new mod">
        <pc:chgData name="Svit Koren (Accenture Solutions Private Li)" userId="2611f5e4-ff93-48ed-a2e4-91654c80c1f7" providerId="ADAL" clId="{115416CA-9AFC-4FC7-B216-F38A8A999E53}" dt="2023-03-12T21:41:41.491" v="640" actId="20577"/>
        <pc:sldMkLst>
          <pc:docMk/>
          <pc:sldMk cId="2911489288" sldId="287"/>
        </pc:sldMkLst>
        <pc:spChg chg="mod">
          <ac:chgData name="Svit Koren (Accenture Solutions Private Li)" userId="2611f5e4-ff93-48ed-a2e4-91654c80c1f7" providerId="ADAL" clId="{115416CA-9AFC-4FC7-B216-F38A8A999E53}" dt="2023-03-12T21:39:44.679" v="581"/>
          <ac:spMkLst>
            <pc:docMk/>
            <pc:sldMk cId="2911489288" sldId="287"/>
            <ac:spMk id="2" creationId="{80FB4F5F-CCD4-F165-1DD9-5B61C6265E34}"/>
          </ac:spMkLst>
        </pc:spChg>
        <pc:spChg chg="mod">
          <ac:chgData name="Svit Koren (Accenture Solutions Private Li)" userId="2611f5e4-ff93-48ed-a2e4-91654c80c1f7" providerId="ADAL" clId="{115416CA-9AFC-4FC7-B216-F38A8A999E53}" dt="2023-03-12T21:41:41.491" v="640" actId="20577"/>
          <ac:spMkLst>
            <pc:docMk/>
            <pc:sldMk cId="2911489288" sldId="287"/>
            <ac:spMk id="3" creationId="{69515E54-427B-A7F5-F6F7-7DCE36CA9F84}"/>
          </ac:spMkLst>
        </pc:spChg>
      </pc:sldChg>
      <pc:sldChg chg="del">
        <pc:chgData name="Svit Koren (Accenture Solutions Private Li)" userId="2611f5e4-ff93-48ed-a2e4-91654c80c1f7" providerId="ADAL" clId="{115416CA-9AFC-4FC7-B216-F38A8A999E53}" dt="2023-03-12T21:02:42.428" v="36" actId="2696"/>
        <pc:sldMkLst>
          <pc:docMk/>
          <pc:sldMk cId="323968837" sldId="288"/>
        </pc:sldMkLst>
      </pc:sldChg>
      <pc:sldChg chg="modSp new mod">
        <pc:chgData name="Svit Koren (Accenture Solutions Private Li)" userId="2611f5e4-ff93-48ed-a2e4-91654c80c1f7" providerId="ADAL" clId="{115416CA-9AFC-4FC7-B216-F38A8A999E53}" dt="2023-03-12T21:58:05.023" v="1110"/>
        <pc:sldMkLst>
          <pc:docMk/>
          <pc:sldMk cId="2827261681" sldId="288"/>
        </pc:sldMkLst>
        <pc:spChg chg="mod">
          <ac:chgData name="Svit Koren (Accenture Solutions Private Li)" userId="2611f5e4-ff93-48ed-a2e4-91654c80c1f7" providerId="ADAL" clId="{115416CA-9AFC-4FC7-B216-F38A8A999E53}" dt="2023-03-12T21:58:05.023" v="1110"/>
          <ac:spMkLst>
            <pc:docMk/>
            <pc:sldMk cId="2827261681" sldId="288"/>
            <ac:spMk id="2" creationId="{E9A63D12-2143-20CE-1ACA-77DA8A5A04E6}"/>
          </ac:spMkLst>
        </pc:spChg>
        <pc:spChg chg="mod">
          <ac:chgData name="Svit Koren (Accenture Solutions Private Li)" userId="2611f5e4-ff93-48ed-a2e4-91654c80c1f7" providerId="ADAL" clId="{115416CA-9AFC-4FC7-B216-F38A8A999E53}" dt="2023-03-12T21:56:14.970" v="1099" actId="123"/>
          <ac:spMkLst>
            <pc:docMk/>
            <pc:sldMk cId="2827261681" sldId="288"/>
            <ac:spMk id="3" creationId="{2A22153D-5F77-B684-ED69-C4BFB45009E9}"/>
          </ac:spMkLst>
        </pc:spChg>
      </pc:sldChg>
      <pc:sldChg chg="modSp new mod">
        <pc:chgData name="Svit Koren (Accenture Solutions Private Li)" userId="2611f5e4-ff93-48ed-a2e4-91654c80c1f7" providerId="ADAL" clId="{115416CA-9AFC-4FC7-B216-F38A8A999E53}" dt="2023-03-12T21:58:09.836" v="1111"/>
        <pc:sldMkLst>
          <pc:docMk/>
          <pc:sldMk cId="1972234860" sldId="289"/>
        </pc:sldMkLst>
        <pc:spChg chg="mod">
          <ac:chgData name="Svit Koren (Accenture Solutions Private Li)" userId="2611f5e4-ff93-48ed-a2e4-91654c80c1f7" providerId="ADAL" clId="{115416CA-9AFC-4FC7-B216-F38A8A999E53}" dt="2023-03-12T21:58:09.836" v="1111"/>
          <ac:spMkLst>
            <pc:docMk/>
            <pc:sldMk cId="1972234860" sldId="289"/>
            <ac:spMk id="2" creationId="{2B3E4FEF-4AF1-BB4B-D47F-70F95AF5B682}"/>
          </ac:spMkLst>
        </pc:spChg>
        <pc:spChg chg="mod">
          <ac:chgData name="Svit Koren (Accenture Solutions Private Li)" userId="2611f5e4-ff93-48ed-a2e4-91654c80c1f7" providerId="ADAL" clId="{115416CA-9AFC-4FC7-B216-F38A8A999E53}" dt="2023-03-12T21:57:29.191" v="1109" actId="123"/>
          <ac:spMkLst>
            <pc:docMk/>
            <pc:sldMk cId="1972234860" sldId="289"/>
            <ac:spMk id="3" creationId="{B9C145D3-8F59-B1FE-5D58-303DCA099D11}"/>
          </ac:spMkLst>
        </pc:spChg>
      </pc:sldChg>
      <pc:sldChg chg="del">
        <pc:chgData name="Svit Koren (Accenture Solutions Private Li)" userId="2611f5e4-ff93-48ed-a2e4-91654c80c1f7" providerId="ADAL" clId="{115416CA-9AFC-4FC7-B216-F38A8A999E53}" dt="2023-03-12T21:03:50.456" v="52" actId="2696"/>
        <pc:sldMkLst>
          <pc:docMk/>
          <pc:sldMk cId="4168167440" sldId="289"/>
        </pc:sldMkLst>
      </pc:sldChg>
      <pc:sldChg chg="add del">
        <pc:chgData name="Svit Koren (Accenture Solutions Private Li)" userId="2611f5e4-ff93-48ed-a2e4-91654c80c1f7" providerId="ADAL" clId="{115416CA-9AFC-4FC7-B216-F38A8A999E53}" dt="2023-03-12T21:03:48.262" v="51" actId="2696"/>
        <pc:sldMkLst>
          <pc:docMk/>
          <pc:sldMk cId="300528571" sldId="290"/>
        </pc:sldMkLst>
      </pc:sldChg>
      <pc:sldChg chg="del">
        <pc:chgData name="Svit Koren (Accenture Solutions Private Li)" userId="2611f5e4-ff93-48ed-a2e4-91654c80c1f7" providerId="ADAL" clId="{115416CA-9AFC-4FC7-B216-F38A8A999E53}" dt="2023-03-12T21:02:39.321" v="35" actId="2696"/>
        <pc:sldMkLst>
          <pc:docMk/>
          <pc:sldMk cId="2621510741" sldId="290"/>
        </pc:sldMkLst>
      </pc:sldChg>
      <pc:sldChg chg="modSp del mod">
        <pc:chgData name="Svit Koren (Accenture Solutions Private Li)" userId="2611f5e4-ff93-48ed-a2e4-91654c80c1f7" providerId="ADAL" clId="{115416CA-9AFC-4FC7-B216-F38A8A999E53}" dt="2023-03-12T21:02:36.046" v="34" actId="2696"/>
        <pc:sldMkLst>
          <pc:docMk/>
          <pc:sldMk cId="3112935157" sldId="291"/>
        </pc:sldMkLst>
        <pc:spChg chg="mod">
          <ac:chgData name="Svit Koren (Accenture Solutions Private Li)" userId="2611f5e4-ff93-48ed-a2e4-91654c80c1f7" providerId="ADAL" clId="{115416CA-9AFC-4FC7-B216-F38A8A999E53}" dt="2023-03-12T21:02:29.354" v="33" actId="20577"/>
          <ac:spMkLst>
            <pc:docMk/>
            <pc:sldMk cId="3112935157" sldId="291"/>
            <ac:spMk id="3" creationId="{3D3EADF4-0323-1705-126A-78EF5536C8B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15A3D3-E6F7-486A-9B1A-0A8E82C8318A}" type="datetimeFigureOut">
              <a:rPr lang="en-US" smtClean="0"/>
              <a:t>3/12/2023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32057F-AB5A-4220-9FAF-2637C7971550}" type="slidenum">
              <a:rPr lang="en-US" smtClean="0"/>
              <a:t>‹#›</a:t>
            </a:fld>
            <a:endParaRPr lang="en-US"/>
          </a:p>
        </p:txBody>
      </p:sp>
    </p:spTree>
    <p:extLst>
      <p:ext uri="{BB962C8B-B14F-4D97-AF65-F5344CB8AC3E}">
        <p14:creationId xmlns:p14="http://schemas.microsoft.com/office/powerpoint/2010/main" val="2312049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F32057F-AB5A-4220-9FAF-2637C7971550}" type="slidenum">
              <a:rPr lang="en-US" smtClean="0"/>
              <a:t>26</a:t>
            </a:fld>
            <a:endParaRPr lang="en-US"/>
          </a:p>
        </p:txBody>
      </p:sp>
    </p:spTree>
    <p:extLst>
      <p:ext uri="{BB962C8B-B14F-4D97-AF65-F5344CB8AC3E}">
        <p14:creationId xmlns:p14="http://schemas.microsoft.com/office/powerpoint/2010/main" val="11564100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3/12/2023</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58716" y="5673725"/>
            <a:ext cx="1038225" cy="1047750"/>
          </a:xfrm>
          <a:prstGeom prst="rect">
            <a:avLst/>
          </a:prstGeom>
        </p:spPr>
      </p:pic>
    </p:spTree>
    <p:extLst>
      <p:ext uri="{BB962C8B-B14F-4D97-AF65-F5344CB8AC3E}">
        <p14:creationId xmlns:p14="http://schemas.microsoft.com/office/powerpoint/2010/main" val="3354554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646606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41271272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414949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1830770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40401232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0108743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7873449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611791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lvl1pPr>
              <a:buClr>
                <a:schemeClr val="accent1">
                  <a:lumMod val="75000"/>
                </a:schemeClr>
              </a:buClr>
              <a:defRPr/>
            </a:lvl1pPr>
            <a:lvl2pPr>
              <a:buClr>
                <a:schemeClr val="accent1">
                  <a:lumMod val="75000"/>
                </a:schemeClr>
              </a:buClr>
              <a:defRPr/>
            </a:lvl2pPr>
            <a:lvl3pPr>
              <a:buClr>
                <a:schemeClr val="accent1">
                  <a:lumMod val="75000"/>
                </a:schemeClr>
              </a:buClr>
              <a:defRPr/>
            </a:lvl3pPr>
            <a:lvl4pPr>
              <a:buClr>
                <a:schemeClr val="accent1">
                  <a:lumMod val="75000"/>
                </a:schemeClr>
              </a:buClr>
              <a:defRPr/>
            </a:lvl4pPr>
            <a:lvl5pPr>
              <a:buClr>
                <a:schemeClr val="accent1">
                  <a:lumMod val="75000"/>
                </a:schemeClr>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58701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5269" y="2905125"/>
            <a:ext cx="1038225" cy="1047750"/>
          </a:xfrm>
          <a:prstGeom prst="rect">
            <a:avLst/>
          </a:prstGeom>
        </p:spPr>
      </p:pic>
    </p:spTree>
    <p:extLst>
      <p:ext uri="{BB962C8B-B14F-4D97-AF65-F5344CB8AC3E}">
        <p14:creationId xmlns:p14="http://schemas.microsoft.com/office/powerpoint/2010/main" val="3804116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3/12/2023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347949875"/>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3/12/2023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919666448"/>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3/12/2023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5997011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3/12/2023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762681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8635" y="5673725"/>
            <a:ext cx="1038225" cy="1047750"/>
          </a:xfrm>
          <a:prstGeom prst="rect">
            <a:avLst/>
          </a:prstGeom>
        </p:spPr>
      </p:pic>
    </p:spTree>
    <p:extLst>
      <p:ext uri="{BB962C8B-B14F-4D97-AF65-F5344CB8AC3E}">
        <p14:creationId xmlns:p14="http://schemas.microsoft.com/office/powerpoint/2010/main" val="52653194"/>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8635" y="5673725"/>
            <a:ext cx="1038225" cy="1047750"/>
          </a:xfrm>
          <a:prstGeom prst="rect">
            <a:avLst/>
          </a:prstGeom>
        </p:spPr>
      </p:pic>
    </p:spTree>
    <p:extLst>
      <p:ext uri="{BB962C8B-B14F-4D97-AF65-F5344CB8AC3E}">
        <p14:creationId xmlns:p14="http://schemas.microsoft.com/office/powerpoint/2010/main" val="3421224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smtClean="0"/>
              <a:pPr/>
              <a:t>3/12/2023</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smtClean="0"/>
              <a:pPr/>
              <a:t>‹#›</a:t>
            </a:fld>
            <a:endParaRPr lang="en-US"/>
          </a:p>
        </p:txBody>
      </p:sp>
      <p:pic>
        <p:nvPicPr>
          <p:cNvPr id="14" name="Picture 13"/>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10315575" y="5646772"/>
            <a:ext cx="1038225" cy="1047750"/>
          </a:xfrm>
          <a:prstGeom prst="rect">
            <a:avLst/>
          </a:prstGeom>
        </p:spPr>
      </p:pic>
    </p:spTree>
    <p:extLst>
      <p:ext uri="{BB962C8B-B14F-4D97-AF65-F5344CB8AC3E}">
        <p14:creationId xmlns:p14="http://schemas.microsoft.com/office/powerpoint/2010/main" val="161528940"/>
      </p:ext>
    </p:extLst>
  </p:cSld>
  <p:clrMap bg1="lt1" tx1="dk1" bg2="lt2" tx2="dk2" accent1="accent1" accent2="accent2" accent3="accent3" accent4="accent4" accent5="accent5" accent6="accent6" hlink="hlink" folHlink="folHlink"/>
  <p:sldLayoutIdLst>
    <p:sldLayoutId id="2147484023" r:id="rId1"/>
    <p:sldLayoutId id="2147484024" r:id="rId2"/>
    <p:sldLayoutId id="2147484025" r:id="rId3"/>
    <p:sldLayoutId id="2147484026" r:id="rId4"/>
    <p:sldLayoutId id="2147484027" r:id="rId5"/>
    <p:sldLayoutId id="2147484028" r:id="rId6"/>
    <p:sldLayoutId id="2147484029" r:id="rId7"/>
    <p:sldLayoutId id="2147484030" r:id="rId8"/>
    <p:sldLayoutId id="2147484031" r:id="rId9"/>
    <p:sldLayoutId id="2147484032" r:id="rId10"/>
    <p:sldLayoutId id="2147484033" r:id="rId11"/>
    <p:sldLayoutId id="2147484034" r:id="rId12"/>
    <p:sldLayoutId id="2147484035" r:id="rId13"/>
    <p:sldLayoutId id="2147484036" r:id="rId14"/>
    <p:sldLayoutId id="2147484037" r:id="rId15"/>
    <p:sldLayoutId id="2147484038" r:id="rId16"/>
    <p:sldLayoutId id="2147484039"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view.officeapps.live.com/op/view.aspx?src=https%3A%2F%2Fwww.fu.gov.si%2Ffileadmin%2FInternet%2FDavki_in_druge_dajatve%2FPodrocja%2FDohodnina%2FLetna_odmera_dohodnine%2FOpis%2FLestvica_za_leto_2023.docx&amp;wdOrigin=BROWSELINK"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sl.wikipedia.org/w/index.php?title=Dokaz_o_delu&amp;action=edit&amp;redlink=1" TargetMode="External"/><Relationship Id="rId2" Type="http://schemas.openxmlformats.org/officeDocument/2006/relationships/hyperlink" Target="https://sl.wikipedia.org/wiki/Algoritem" TargetMode="External"/><Relationship Id="rId1" Type="http://schemas.openxmlformats.org/officeDocument/2006/relationships/slideLayout" Target="../slideLayouts/slideLayout2.xml"/><Relationship Id="rId4" Type="http://schemas.openxmlformats.org/officeDocument/2006/relationships/hyperlink" Target="https://sl.wikipedia.org/w/index.php?title=Dokaz_o_vlo%C5%BEku&amp;action=edit&amp;redlink=1"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sl.wikipedia.org/wiki/Banka_Slovenije" TargetMode="External"/><Relationship Id="rId2" Type="http://schemas.openxmlformats.org/officeDocument/2006/relationships/hyperlink" Target="https://sl.wikipedia.org/w/index.php?title=Zakon_o_prepre%C4%8Devanju_pranja_denarja_in_financiranja_terorizma&amp;action=edit&amp;redlink=1" TargetMode="External"/><Relationship Id="rId1" Type="http://schemas.openxmlformats.org/officeDocument/2006/relationships/slideLayout" Target="../slideLayouts/slideLayout2.xml"/><Relationship Id="rId4" Type="http://schemas.openxmlformats.org/officeDocument/2006/relationships/hyperlink" Target="https://sl.wikipedia.org/w/index.php?title=Urad_za_prepre%C4%8Devanje_pranja_denarja_in_financiranja_terorizma&amp;action=edit&amp;redlink=1"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sl.wikipedia.org/w/index.php?title=Obdav%C4%8Ditev_kriptovalut&amp;action=edit&amp;redlink=1"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928401" y="1380069"/>
            <a:ext cx="8574622" cy="1779692"/>
          </a:xfrm>
        </p:spPr>
        <p:txBody>
          <a:bodyPr>
            <a:normAutofit fontScale="90000"/>
          </a:bodyPr>
          <a:lstStyle/>
          <a:p>
            <a:pPr algn="ctr"/>
            <a:r>
              <a:rPr lang="en-US" sz="4400" dirty="0">
                <a:latin typeface="Arial" panose="020B0604020202020204" pitchFamily="34" charset="0"/>
                <a:cs typeface="Arial" panose="020B0604020202020204" pitchFamily="34" charset="0"/>
              </a:rPr>
              <a:t>DAV</a:t>
            </a:r>
            <a:r>
              <a:rPr lang="sl-SI" sz="4400" dirty="0">
                <a:latin typeface="Arial" panose="020B0604020202020204" pitchFamily="34" charset="0"/>
                <a:cs typeface="Arial" panose="020B0604020202020204" pitchFamily="34" charset="0"/>
              </a:rPr>
              <a:t>ČNI IZZIVI NA PODROČJU POSLOVANJA S KRIPTOVALUTAMI</a:t>
            </a:r>
          </a:p>
        </p:txBody>
      </p:sp>
      <p:sp>
        <p:nvSpPr>
          <p:cNvPr id="3" name="Subtitle 2"/>
          <p:cNvSpPr>
            <a:spLocks noGrp="1"/>
          </p:cNvSpPr>
          <p:nvPr>
            <p:ph type="subTitle" idx="1"/>
          </p:nvPr>
        </p:nvSpPr>
        <p:spPr/>
        <p:txBody>
          <a:bodyPr/>
          <a:lstStyle/>
          <a:p>
            <a:r>
              <a:rPr lang="en-US" dirty="0">
                <a:latin typeface="Arial" panose="020B0604020202020204" pitchFamily="34" charset="0"/>
                <a:cs typeface="Arial" panose="020B0604020202020204" pitchFamily="34" charset="0"/>
              </a:rPr>
              <a:t>Svit Koren</a:t>
            </a:r>
            <a:endParaRPr lang="sl-SI"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671924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F5BC8-A0C4-D11A-D23D-E74B593A74F8}"/>
              </a:ext>
            </a:extLst>
          </p:cNvPr>
          <p:cNvSpPr>
            <a:spLocks noGrp="1"/>
          </p:cNvSpPr>
          <p:nvPr>
            <p:ph type="title"/>
          </p:nvPr>
        </p:nvSpPr>
        <p:spPr>
          <a:xfrm>
            <a:off x="1484311" y="685801"/>
            <a:ext cx="10018713" cy="459954"/>
          </a:xfrm>
        </p:spPr>
        <p:txBody>
          <a:bodyPr/>
          <a:lstStyle/>
          <a:p>
            <a:r>
              <a:rPr kumimoji="0" lang="sl-SI" sz="20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OPREDELITEV DAVKOV IN </a:t>
            </a: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VRSTE DAVKOV</a:t>
            </a:r>
            <a:r>
              <a:rPr kumimoji="0" lang="sl-SI" sz="20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V REPUBLIKI SLOVENIJI</a:t>
            </a:r>
            <a:endParaRPr lang="en-US" dirty="0"/>
          </a:p>
        </p:txBody>
      </p:sp>
      <p:sp>
        <p:nvSpPr>
          <p:cNvPr id="3" name="Content Placeholder 2">
            <a:extLst>
              <a:ext uri="{FF2B5EF4-FFF2-40B4-BE49-F238E27FC236}">
                <a16:creationId xmlns:a16="http://schemas.microsoft.com/office/drawing/2014/main" id="{32384C79-877B-4D5C-E1E8-6E1AA20CD1A2}"/>
              </a:ext>
            </a:extLst>
          </p:cNvPr>
          <p:cNvSpPr>
            <a:spLocks noGrp="1"/>
          </p:cNvSpPr>
          <p:nvPr>
            <p:ph idx="1"/>
          </p:nvPr>
        </p:nvSpPr>
        <p:spPr>
          <a:xfrm>
            <a:off x="1484310" y="1487277"/>
            <a:ext cx="10018713" cy="4303923"/>
          </a:xfrm>
        </p:spPr>
        <p:txBody>
          <a:bodyPr/>
          <a:lstStyle/>
          <a:p>
            <a:pPr marL="114300" marR="0" lvl="0" indent="0" algn="l" defTabSz="914400" rtl="0" eaLnBrk="1" fontAlgn="auto" latinLnBrk="0" hangingPunct="1">
              <a:lnSpc>
                <a:spcPct val="110000"/>
              </a:lnSpc>
              <a:spcBef>
                <a:spcPts val="700"/>
              </a:spcBef>
              <a:spcAft>
                <a:spcPts val="0"/>
              </a:spcAft>
              <a:buClr>
                <a:srgbClr val="2A1A00"/>
              </a:buClr>
              <a:buSzPts val="1800"/>
              <a:buFont typeface="Arial"/>
              <a:buNone/>
              <a:tabLst/>
              <a:defRPr/>
            </a:pPr>
            <a:r>
              <a:rPr kumimoji="0" lang="sl-SI" sz="2000" b="0" i="0"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rPr>
              <a:t>Obstajajo 3 skupine davkov:</a:t>
            </a:r>
          </a:p>
          <a:p>
            <a:pPr marL="457200" marR="0" lvl="0" indent="-342900" algn="l" defTabSz="914400" rtl="0" eaLnBrk="1" fontAlgn="auto" latinLnBrk="0" hangingPunct="1">
              <a:lnSpc>
                <a:spcPct val="110000"/>
              </a:lnSpc>
              <a:spcBef>
                <a:spcPts val="700"/>
              </a:spcBef>
              <a:spcAft>
                <a:spcPts val="0"/>
              </a:spcAft>
              <a:buClr>
                <a:srgbClr val="2A1A00"/>
              </a:buClr>
              <a:buSzPts val="1800"/>
              <a:buFont typeface="Arial" panose="020B0604020202020204" pitchFamily="34" charset="0"/>
              <a:buChar char="•"/>
              <a:tabLst/>
              <a:defRPr/>
            </a:pPr>
            <a:r>
              <a:rPr kumimoji="0" lang="sl-SI" sz="2000" b="0" i="0"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rPr>
              <a:t>Davki na dohodek,</a:t>
            </a:r>
          </a:p>
          <a:p>
            <a:pPr marL="457200" marR="0" lvl="0" indent="-342900" algn="l" defTabSz="914400" rtl="0" eaLnBrk="1" fontAlgn="auto" latinLnBrk="0" hangingPunct="1">
              <a:lnSpc>
                <a:spcPct val="110000"/>
              </a:lnSpc>
              <a:spcBef>
                <a:spcPts val="700"/>
              </a:spcBef>
              <a:spcAft>
                <a:spcPts val="0"/>
              </a:spcAft>
              <a:buClr>
                <a:srgbClr val="2A1A00"/>
              </a:buClr>
              <a:buSzPts val="1800"/>
              <a:buFont typeface="Arial" panose="020B0604020202020204" pitchFamily="34" charset="0"/>
              <a:buChar char="•"/>
              <a:tabLst/>
              <a:defRPr/>
            </a:pPr>
            <a:r>
              <a:rPr kumimoji="0" lang="sl-SI" sz="2000" b="0" i="0"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rPr>
              <a:t>Davki na potrošnjo,</a:t>
            </a:r>
          </a:p>
          <a:p>
            <a:pPr marL="457200" marR="0" lvl="0" indent="-342900" algn="l" defTabSz="914400" rtl="0" eaLnBrk="1" fontAlgn="auto" latinLnBrk="0" hangingPunct="1">
              <a:lnSpc>
                <a:spcPct val="110000"/>
              </a:lnSpc>
              <a:spcBef>
                <a:spcPts val="700"/>
              </a:spcBef>
              <a:spcAft>
                <a:spcPts val="0"/>
              </a:spcAft>
              <a:buClr>
                <a:srgbClr val="2A1A00"/>
              </a:buClr>
              <a:buSzPts val="1800"/>
              <a:buFont typeface="Arial" panose="020B0604020202020204" pitchFamily="34" charset="0"/>
              <a:buChar char="•"/>
              <a:tabLst/>
              <a:defRPr/>
            </a:pPr>
            <a:r>
              <a:rPr kumimoji="0" lang="sl-SI" sz="2000" b="0" i="0"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rPr>
              <a:t>Davki od premoženja.</a:t>
            </a:r>
          </a:p>
          <a:p>
            <a:pPr marL="114300" marR="0" lvl="0" indent="0" algn="l" defTabSz="914400" rtl="0" eaLnBrk="1" fontAlgn="auto" latinLnBrk="0" hangingPunct="1">
              <a:lnSpc>
                <a:spcPct val="110000"/>
              </a:lnSpc>
              <a:spcBef>
                <a:spcPts val="700"/>
              </a:spcBef>
              <a:spcAft>
                <a:spcPts val="0"/>
              </a:spcAft>
              <a:buClr>
                <a:srgbClr val="2A1A00"/>
              </a:buClr>
              <a:buSzPts val="1800"/>
              <a:buFont typeface="Arial"/>
              <a:buNone/>
              <a:tabLst/>
              <a:defRPr/>
            </a:pPr>
            <a:endParaRPr kumimoji="0" lang="sl-SI" sz="2000" b="0" i="0"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endParaRPr>
          </a:p>
          <a:p>
            <a:pPr marL="114300" marR="0" lvl="0" indent="0" algn="l" defTabSz="914400" rtl="0" eaLnBrk="1" fontAlgn="auto" latinLnBrk="0" hangingPunct="1">
              <a:lnSpc>
                <a:spcPct val="110000"/>
              </a:lnSpc>
              <a:spcBef>
                <a:spcPts val="700"/>
              </a:spcBef>
              <a:spcAft>
                <a:spcPts val="0"/>
              </a:spcAft>
              <a:buClr>
                <a:srgbClr val="2A1A00"/>
              </a:buClr>
              <a:buSzPts val="1800"/>
              <a:buFont typeface="Arial"/>
              <a:buNone/>
              <a:tabLst/>
              <a:defRPr/>
            </a:pPr>
            <a:r>
              <a:rPr kumimoji="0" lang="sl-SI" sz="2000" b="0" i="0"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rPr>
              <a:t>V nadaljevanju sledi predstavitev najpogostejših davkov iz vsake skupine.</a:t>
            </a:r>
          </a:p>
          <a:p>
            <a:pPr marL="0" indent="0">
              <a:buNone/>
            </a:pPr>
            <a:endParaRPr lang="en-US" dirty="0"/>
          </a:p>
        </p:txBody>
      </p:sp>
    </p:spTree>
    <p:extLst>
      <p:ext uri="{BB962C8B-B14F-4D97-AF65-F5344CB8AC3E}">
        <p14:creationId xmlns:p14="http://schemas.microsoft.com/office/powerpoint/2010/main" val="33141748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C4C25-40D8-F36C-B64D-6F1B72D3B152}"/>
              </a:ext>
            </a:extLst>
          </p:cNvPr>
          <p:cNvSpPr>
            <a:spLocks noGrp="1"/>
          </p:cNvSpPr>
          <p:nvPr>
            <p:ph type="title"/>
          </p:nvPr>
        </p:nvSpPr>
        <p:spPr>
          <a:xfrm>
            <a:off x="1484311" y="685801"/>
            <a:ext cx="10018713" cy="504022"/>
          </a:xfrm>
        </p:spPr>
        <p:txBody>
          <a:bodyPr>
            <a:noAutofit/>
          </a:bodyPr>
          <a:lstStyle/>
          <a:p>
            <a:r>
              <a:rPr kumimoji="0" lang="sl-SI" sz="24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OPREDELITEV DAVKOV IN </a:t>
            </a: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VRSTE DAVKOV</a:t>
            </a:r>
            <a:r>
              <a:rPr kumimoji="0" lang="sl-SI" sz="24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V REPUBLIKI SLOVENIJI</a:t>
            </a:r>
            <a:endParaRPr lang="en-US" sz="2400" dirty="0"/>
          </a:p>
        </p:txBody>
      </p:sp>
      <p:sp>
        <p:nvSpPr>
          <p:cNvPr id="3" name="Content Placeholder 2">
            <a:extLst>
              <a:ext uri="{FF2B5EF4-FFF2-40B4-BE49-F238E27FC236}">
                <a16:creationId xmlns:a16="http://schemas.microsoft.com/office/drawing/2014/main" id="{9E3EF147-BA50-097C-B34B-5C3B904378B5}"/>
              </a:ext>
            </a:extLst>
          </p:cNvPr>
          <p:cNvSpPr>
            <a:spLocks noGrp="1"/>
          </p:cNvSpPr>
          <p:nvPr>
            <p:ph idx="1"/>
          </p:nvPr>
        </p:nvSpPr>
        <p:spPr>
          <a:xfrm>
            <a:off x="1484310" y="1432193"/>
            <a:ext cx="10018713" cy="4359007"/>
          </a:xfrm>
        </p:spPr>
        <p:txBody>
          <a:bodyPr>
            <a:normAutofit fontScale="92500" lnSpcReduction="20000"/>
          </a:bodyPr>
          <a:lstStyle/>
          <a:p>
            <a:pPr marL="114300" marR="0" lvl="0" indent="0" algn="l" defTabSz="914400" rtl="0" eaLnBrk="1" fontAlgn="auto" latinLnBrk="0" hangingPunct="1">
              <a:lnSpc>
                <a:spcPct val="110000"/>
              </a:lnSpc>
              <a:spcBef>
                <a:spcPts val="700"/>
              </a:spcBef>
              <a:spcAft>
                <a:spcPts val="0"/>
              </a:spcAft>
              <a:buClr>
                <a:srgbClr val="2A1A00"/>
              </a:buClr>
              <a:buSzPts val="1800"/>
              <a:buFont typeface="Arial"/>
              <a:buNone/>
              <a:tabLst/>
              <a:defRPr/>
            </a:pPr>
            <a:r>
              <a:rPr kumimoji="0" lang="sl-SI" sz="1900" b="0" i="0"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rPr>
              <a:t>Najznačilnejši dajatvi iz skupine davkov na dohodek sta </a:t>
            </a:r>
            <a:r>
              <a:rPr kumimoji="0" lang="sl-SI" sz="1900" b="0" i="1"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rPr>
              <a:t>dohodnina</a:t>
            </a:r>
            <a:r>
              <a:rPr kumimoji="0" lang="sl-SI" sz="1900" b="0" i="0"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rPr>
              <a:t> in </a:t>
            </a:r>
            <a:r>
              <a:rPr kumimoji="0" lang="sl-SI" sz="1900" b="0" i="1"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rPr>
              <a:t>davek od dohodkov pravnih oseb</a:t>
            </a:r>
            <a:r>
              <a:rPr kumimoji="0" lang="sl-SI" sz="1900" b="0" i="0"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rPr>
              <a:t>.</a:t>
            </a:r>
          </a:p>
          <a:p>
            <a:pPr marL="0" marR="0" lvl="0" indent="0" algn="l" defTabSz="457200" rtl="0" eaLnBrk="1" fontAlgn="auto" latinLnBrk="0" hangingPunct="1">
              <a:lnSpc>
                <a:spcPct val="100000"/>
              </a:lnSpc>
              <a:spcBef>
                <a:spcPct val="20000"/>
              </a:spcBef>
              <a:spcAft>
                <a:spcPts val="600"/>
              </a:spcAft>
              <a:buClr>
                <a:srgbClr val="EB8F22">
                  <a:lumMod val="75000"/>
                </a:srgbClr>
              </a:buClr>
              <a:buSzPct val="145000"/>
              <a:buFont typeface="Arial"/>
              <a:buNone/>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hlinkClick r:id="rId2"/>
              </a:rPr>
              <a:t>Lestvica_za_leto_2023.docx (live.com)</a:t>
            </a:r>
            <a:endParaRPr kumimoji="0" lang="sl-SI"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114300" marR="0" lvl="0" indent="0" algn="l" defTabSz="914400" rtl="0" eaLnBrk="1" fontAlgn="auto" latinLnBrk="0" hangingPunct="1">
              <a:lnSpc>
                <a:spcPct val="110000"/>
              </a:lnSpc>
              <a:spcBef>
                <a:spcPts val="700"/>
              </a:spcBef>
              <a:spcAft>
                <a:spcPts val="0"/>
              </a:spcAft>
              <a:buClr>
                <a:srgbClr val="2A1A00"/>
              </a:buClr>
              <a:buSzPts val="1800"/>
              <a:buFont typeface="Arial"/>
              <a:buNone/>
              <a:tabLst/>
              <a:defRPr/>
            </a:pPr>
            <a:endParaRPr kumimoji="0" lang="sl-SI" sz="1900" b="0" i="0"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endParaRPr>
          </a:p>
          <a:p>
            <a:pPr marL="114300" marR="0" lvl="0" indent="0" algn="l" defTabSz="914400" rtl="0" eaLnBrk="1" fontAlgn="auto" latinLnBrk="0" hangingPunct="1">
              <a:lnSpc>
                <a:spcPct val="110000"/>
              </a:lnSpc>
              <a:spcBef>
                <a:spcPts val="700"/>
              </a:spcBef>
              <a:spcAft>
                <a:spcPts val="0"/>
              </a:spcAft>
              <a:buClr>
                <a:srgbClr val="2A1A00"/>
              </a:buClr>
              <a:buSzPts val="1800"/>
              <a:buFont typeface="Arial"/>
              <a:buNone/>
              <a:tabLst/>
              <a:defRPr/>
            </a:pPr>
            <a:r>
              <a:rPr kumimoji="0" lang="sl-SI" sz="1900" b="0" i="1"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rPr>
              <a:t>DOHODNINA</a:t>
            </a:r>
          </a:p>
          <a:p>
            <a:pPr marL="114300" marR="0" lvl="0" indent="0" algn="l" defTabSz="914400" rtl="0" eaLnBrk="1" fontAlgn="auto" latinLnBrk="0" hangingPunct="1">
              <a:lnSpc>
                <a:spcPct val="110000"/>
              </a:lnSpc>
              <a:spcBef>
                <a:spcPts val="700"/>
              </a:spcBef>
              <a:spcAft>
                <a:spcPts val="0"/>
              </a:spcAft>
              <a:buClr>
                <a:srgbClr val="2A1A00"/>
              </a:buClr>
              <a:buSzPts val="1800"/>
              <a:buFont typeface="Arial"/>
              <a:buNone/>
              <a:tabLst/>
              <a:defRPr/>
            </a:pPr>
            <a:r>
              <a:rPr kumimoji="0" lang="sl-SI" sz="1900" b="0" i="0"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rPr>
              <a:t>Dohodnina je davek fizičnih oseb, ki prejemajo dohodke.</a:t>
            </a:r>
          </a:p>
          <a:p>
            <a:pPr marL="114300" marR="0" lvl="0" indent="0" algn="l" defTabSz="914400" rtl="0" eaLnBrk="1" fontAlgn="auto" latinLnBrk="0" hangingPunct="1">
              <a:lnSpc>
                <a:spcPct val="110000"/>
              </a:lnSpc>
              <a:spcBef>
                <a:spcPts val="700"/>
              </a:spcBef>
              <a:spcAft>
                <a:spcPts val="0"/>
              </a:spcAft>
              <a:buClr>
                <a:srgbClr val="2A1A00"/>
              </a:buClr>
              <a:buSzPts val="1800"/>
              <a:buFont typeface="Arial"/>
              <a:buNone/>
              <a:tabLst/>
              <a:defRPr/>
            </a:pPr>
            <a:r>
              <a:rPr kumimoji="0" lang="sl-SI" sz="1900" b="0" i="0"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rPr>
              <a:t>Dohodki v skladu z Zdoh-2 so:</a:t>
            </a:r>
          </a:p>
          <a:p>
            <a:pPr marL="457200" marR="0" lvl="0" indent="-342900" algn="l" defTabSz="914400" rtl="0" eaLnBrk="1" fontAlgn="auto" latinLnBrk="0" hangingPunct="1">
              <a:lnSpc>
                <a:spcPct val="110000"/>
              </a:lnSpc>
              <a:spcBef>
                <a:spcPts val="700"/>
              </a:spcBef>
              <a:spcAft>
                <a:spcPts val="0"/>
              </a:spcAft>
              <a:buClr>
                <a:srgbClr val="2A1A00"/>
              </a:buClr>
              <a:buSzPts val="1800"/>
              <a:buFont typeface="Arial" panose="020B0604020202020204" pitchFamily="34" charset="0"/>
              <a:buChar char="•"/>
              <a:tabLst/>
              <a:defRPr/>
            </a:pPr>
            <a:r>
              <a:rPr kumimoji="0" lang="sl-SI" sz="1900" b="0" i="0"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rPr>
              <a:t>dohodek iz zaposlitve,</a:t>
            </a:r>
          </a:p>
          <a:p>
            <a:pPr marL="457200" marR="0" lvl="0" indent="-342900" algn="l" defTabSz="914400" rtl="0" eaLnBrk="1" fontAlgn="auto" latinLnBrk="0" hangingPunct="1">
              <a:lnSpc>
                <a:spcPct val="110000"/>
              </a:lnSpc>
              <a:spcBef>
                <a:spcPts val="700"/>
              </a:spcBef>
              <a:spcAft>
                <a:spcPts val="0"/>
              </a:spcAft>
              <a:buClr>
                <a:srgbClr val="2A1A00"/>
              </a:buClr>
              <a:buSzPts val="1800"/>
              <a:buFont typeface="Arial" panose="020B0604020202020204" pitchFamily="34" charset="0"/>
              <a:buChar char="•"/>
              <a:tabLst/>
              <a:defRPr/>
            </a:pPr>
            <a:r>
              <a:rPr kumimoji="0" lang="sl-SI" sz="1900" b="0" i="0"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rPr>
              <a:t>dohodek iz dejavnosti,</a:t>
            </a:r>
          </a:p>
          <a:p>
            <a:pPr marL="457200" marR="0" lvl="0" indent="-342900" algn="l" defTabSz="914400" rtl="0" eaLnBrk="1" fontAlgn="auto" latinLnBrk="0" hangingPunct="1">
              <a:lnSpc>
                <a:spcPct val="110000"/>
              </a:lnSpc>
              <a:spcBef>
                <a:spcPts val="700"/>
              </a:spcBef>
              <a:spcAft>
                <a:spcPts val="0"/>
              </a:spcAft>
              <a:buClr>
                <a:srgbClr val="2A1A00"/>
              </a:buClr>
              <a:buSzPts val="1800"/>
              <a:buFont typeface="Arial" panose="020B0604020202020204" pitchFamily="34" charset="0"/>
              <a:buChar char="•"/>
              <a:tabLst/>
              <a:defRPr/>
            </a:pPr>
            <a:r>
              <a:rPr kumimoji="0" lang="sl-SI" sz="1900" b="0" i="0"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rPr>
              <a:t>dohodek iz osnovne kmetijske in osnovne gozdarske dejavnosti,</a:t>
            </a:r>
          </a:p>
          <a:p>
            <a:pPr marL="457200" marR="0" lvl="0" indent="-342900" algn="l" defTabSz="914400" rtl="0" eaLnBrk="1" fontAlgn="auto" latinLnBrk="0" hangingPunct="1">
              <a:lnSpc>
                <a:spcPct val="110000"/>
              </a:lnSpc>
              <a:spcBef>
                <a:spcPts val="700"/>
              </a:spcBef>
              <a:spcAft>
                <a:spcPts val="0"/>
              </a:spcAft>
              <a:buClr>
                <a:srgbClr val="2A1A00"/>
              </a:buClr>
              <a:buSzPts val="1800"/>
              <a:buFont typeface="Arial" panose="020B0604020202020204" pitchFamily="34" charset="0"/>
              <a:buChar char="•"/>
              <a:tabLst/>
              <a:defRPr/>
            </a:pPr>
            <a:r>
              <a:rPr kumimoji="0" lang="sl-SI" sz="1900" b="0" i="0"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rPr>
              <a:t>dohodek iz oddajanja premoženja v najem in iz prenosa premoženjske pravice,</a:t>
            </a:r>
          </a:p>
          <a:p>
            <a:pPr marL="457200" marR="0" lvl="0" indent="-342900" algn="l" defTabSz="914400" rtl="0" eaLnBrk="1" fontAlgn="auto" latinLnBrk="0" hangingPunct="1">
              <a:lnSpc>
                <a:spcPct val="110000"/>
              </a:lnSpc>
              <a:spcBef>
                <a:spcPts val="700"/>
              </a:spcBef>
              <a:spcAft>
                <a:spcPts val="0"/>
              </a:spcAft>
              <a:buClr>
                <a:srgbClr val="2A1A00"/>
              </a:buClr>
              <a:buSzPts val="1800"/>
              <a:buFont typeface="Arial" panose="020B0604020202020204" pitchFamily="34" charset="0"/>
              <a:buChar char="•"/>
              <a:tabLst/>
              <a:defRPr/>
            </a:pPr>
            <a:r>
              <a:rPr kumimoji="0" lang="sl-SI" sz="1900" b="0" i="0"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rPr>
              <a:t>dohodek iz kapitala,</a:t>
            </a:r>
          </a:p>
          <a:p>
            <a:pPr marL="457200" marR="0" lvl="0" indent="-342900" algn="l" defTabSz="914400" rtl="0" eaLnBrk="1" fontAlgn="auto" latinLnBrk="0" hangingPunct="1">
              <a:lnSpc>
                <a:spcPct val="110000"/>
              </a:lnSpc>
              <a:spcBef>
                <a:spcPts val="700"/>
              </a:spcBef>
              <a:spcAft>
                <a:spcPts val="0"/>
              </a:spcAft>
              <a:buClr>
                <a:srgbClr val="2A1A00"/>
              </a:buClr>
              <a:buSzPts val="1800"/>
              <a:buFont typeface="Arial" panose="020B0604020202020204" pitchFamily="34" charset="0"/>
              <a:buChar char="•"/>
              <a:tabLst/>
              <a:defRPr/>
            </a:pPr>
            <a:r>
              <a:rPr kumimoji="0" lang="sl-SI" sz="1900" b="0" i="0"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rPr>
              <a:t>drugi dohodki.</a:t>
            </a:r>
          </a:p>
          <a:p>
            <a:pPr marL="0" indent="0">
              <a:buNone/>
            </a:pPr>
            <a:endParaRPr lang="en-US" dirty="0"/>
          </a:p>
        </p:txBody>
      </p:sp>
    </p:spTree>
    <p:extLst>
      <p:ext uri="{BB962C8B-B14F-4D97-AF65-F5344CB8AC3E}">
        <p14:creationId xmlns:p14="http://schemas.microsoft.com/office/powerpoint/2010/main" val="41756771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FE6BF-BE6B-1CCD-E5A8-20D4BAE3CC2C}"/>
              </a:ext>
            </a:extLst>
          </p:cNvPr>
          <p:cNvSpPr>
            <a:spLocks noGrp="1"/>
          </p:cNvSpPr>
          <p:nvPr>
            <p:ph type="title"/>
          </p:nvPr>
        </p:nvSpPr>
        <p:spPr>
          <a:xfrm>
            <a:off x="1086643" y="542582"/>
            <a:ext cx="10018713" cy="283684"/>
          </a:xfrm>
        </p:spPr>
        <p:txBody>
          <a:bodyPr>
            <a:noAutofit/>
          </a:bodyPr>
          <a:lstStyle/>
          <a:p>
            <a:r>
              <a:rPr kumimoji="0" lang="sl-SI" sz="24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OPREDELITEV DAVKOV IN </a:t>
            </a: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VRSTE DAVKOV</a:t>
            </a:r>
            <a:r>
              <a:rPr kumimoji="0" lang="sl-SI" sz="24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V REPUBLIKI SLOVENIJI</a:t>
            </a:r>
            <a:endParaRPr lang="en-US" sz="2400" dirty="0"/>
          </a:p>
        </p:txBody>
      </p:sp>
      <p:sp>
        <p:nvSpPr>
          <p:cNvPr id="3" name="Content Placeholder 2">
            <a:extLst>
              <a:ext uri="{FF2B5EF4-FFF2-40B4-BE49-F238E27FC236}">
                <a16:creationId xmlns:a16="http://schemas.microsoft.com/office/drawing/2014/main" id="{C3B0CDD4-1613-F6AA-EF26-E0159000DEA6}"/>
              </a:ext>
            </a:extLst>
          </p:cNvPr>
          <p:cNvSpPr>
            <a:spLocks noGrp="1"/>
          </p:cNvSpPr>
          <p:nvPr>
            <p:ph idx="1"/>
          </p:nvPr>
        </p:nvSpPr>
        <p:spPr>
          <a:xfrm>
            <a:off x="1484310" y="1266941"/>
            <a:ext cx="10018713" cy="4524260"/>
          </a:xfrm>
        </p:spPr>
        <p:txBody>
          <a:bodyPr>
            <a:normAutofit/>
          </a:bodyPr>
          <a:lstStyle/>
          <a:p>
            <a:pPr marL="114300" marR="0" lvl="0" indent="0" algn="l" defTabSz="914400" rtl="0" eaLnBrk="1" fontAlgn="auto" latinLnBrk="0" hangingPunct="1">
              <a:lnSpc>
                <a:spcPct val="110000"/>
              </a:lnSpc>
              <a:spcBef>
                <a:spcPts val="700"/>
              </a:spcBef>
              <a:spcAft>
                <a:spcPts val="0"/>
              </a:spcAft>
              <a:buClr>
                <a:srgbClr val="2A1A00"/>
              </a:buClr>
              <a:buSzPts val="1800"/>
              <a:buFont typeface="Arial"/>
              <a:buNone/>
              <a:tabLst/>
              <a:defRPr/>
            </a:pPr>
            <a:r>
              <a:rPr kumimoji="0" lang="sl-SI" sz="1900" b="0" i="0"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rPr>
              <a:t>DAVEK OD DOHODKOV PRAVNIH OSEB</a:t>
            </a:r>
          </a:p>
          <a:p>
            <a:pPr marL="0" indent="0">
              <a:buNone/>
            </a:pPr>
            <a:endParaRPr lang="en-US" dirty="0"/>
          </a:p>
        </p:txBody>
      </p:sp>
    </p:spTree>
    <p:extLst>
      <p:ext uri="{BB962C8B-B14F-4D97-AF65-F5344CB8AC3E}">
        <p14:creationId xmlns:p14="http://schemas.microsoft.com/office/powerpoint/2010/main" val="40462711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C32662-79B9-50C9-26AC-FAC08102C25E}"/>
              </a:ext>
            </a:extLst>
          </p:cNvPr>
          <p:cNvSpPr>
            <a:spLocks noGrp="1"/>
          </p:cNvSpPr>
          <p:nvPr>
            <p:ph type="title"/>
          </p:nvPr>
        </p:nvSpPr>
        <p:spPr>
          <a:xfrm>
            <a:off x="1484311" y="685801"/>
            <a:ext cx="10018713" cy="581140"/>
          </a:xfrm>
        </p:spPr>
        <p:txBody>
          <a:bodyPr>
            <a:noAutofit/>
          </a:bodyPr>
          <a:lstStyle/>
          <a:p>
            <a:r>
              <a:rPr kumimoji="0" lang="sl-SI" sz="24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OPREDELITEV DAVKOV IN </a:t>
            </a: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VRSTE DAVKOV</a:t>
            </a:r>
            <a:r>
              <a:rPr kumimoji="0" lang="sl-SI" sz="24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V REPUBLIKI SLOVENIJI</a:t>
            </a:r>
            <a:endParaRPr lang="en-US" sz="2400" dirty="0"/>
          </a:p>
        </p:txBody>
      </p:sp>
      <p:sp>
        <p:nvSpPr>
          <p:cNvPr id="3" name="Content Placeholder 2">
            <a:extLst>
              <a:ext uri="{FF2B5EF4-FFF2-40B4-BE49-F238E27FC236}">
                <a16:creationId xmlns:a16="http://schemas.microsoft.com/office/drawing/2014/main" id="{18920D6F-EDC6-2438-883D-352B0159B297}"/>
              </a:ext>
            </a:extLst>
          </p:cNvPr>
          <p:cNvSpPr>
            <a:spLocks noGrp="1"/>
          </p:cNvSpPr>
          <p:nvPr>
            <p:ph idx="1"/>
          </p:nvPr>
        </p:nvSpPr>
        <p:spPr>
          <a:xfrm>
            <a:off x="1484310" y="1575413"/>
            <a:ext cx="10018713" cy="4215788"/>
          </a:xfrm>
        </p:spPr>
        <p:txBody>
          <a:bodyPr>
            <a:normAutofit fontScale="92500" lnSpcReduction="10000"/>
          </a:bodyPr>
          <a:lstStyle/>
          <a:p>
            <a:pPr marL="114300" marR="0" lvl="0" indent="0" algn="just" defTabSz="914400" rtl="0" eaLnBrk="1" fontAlgn="auto" latinLnBrk="0" hangingPunct="1">
              <a:lnSpc>
                <a:spcPct val="110000"/>
              </a:lnSpc>
              <a:spcBef>
                <a:spcPts val="700"/>
              </a:spcBef>
              <a:spcAft>
                <a:spcPts val="0"/>
              </a:spcAft>
              <a:buClr>
                <a:srgbClr val="2A1A00"/>
              </a:buClr>
              <a:buSzPts val="1800"/>
              <a:buFont typeface="Arial"/>
              <a:buNone/>
              <a:tabLst/>
              <a:defRPr/>
            </a:pPr>
            <a:r>
              <a:rPr kumimoji="0" lang="en-US" sz="1900" b="0" i="0"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rPr>
              <a:t>DAVEK NA POTRO</a:t>
            </a:r>
            <a:r>
              <a:rPr kumimoji="0" lang="sl-SI" sz="1900" b="0" i="0"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rPr>
              <a:t>ŠNJO</a:t>
            </a:r>
          </a:p>
          <a:p>
            <a:pPr marL="114300" marR="0" lvl="0" indent="0" algn="just" defTabSz="914400" rtl="0" eaLnBrk="1" fontAlgn="auto" latinLnBrk="0" hangingPunct="1">
              <a:lnSpc>
                <a:spcPct val="110000"/>
              </a:lnSpc>
              <a:spcBef>
                <a:spcPts val="700"/>
              </a:spcBef>
              <a:spcAft>
                <a:spcPts val="0"/>
              </a:spcAft>
              <a:buClr>
                <a:srgbClr val="2A1A00"/>
              </a:buClr>
              <a:buSzPts val="1800"/>
              <a:buFont typeface="Arial"/>
              <a:buNone/>
              <a:tabLst/>
              <a:defRPr/>
            </a:pPr>
            <a:r>
              <a:rPr kumimoji="0" lang="sl-SI" sz="1900" b="0" i="0"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rPr>
              <a:t>Najznačilnejši primer takšnega davka je </a:t>
            </a:r>
            <a:r>
              <a:rPr kumimoji="0" lang="sl-SI" sz="1900" b="0" i="1"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rPr>
              <a:t>davek na dodano vrednost (DDV). </a:t>
            </a:r>
            <a:r>
              <a:rPr kumimoji="0" lang="sl-SI" sz="1900" b="0" i="0"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rPr>
              <a:t>Z DDV se obdavčuje dodana vrednost. DDV je ena izmed oblik prometnega davka, s katerim se obdavčujejo blago in storitve v vseh fazah prometa, od proizvajalca, trgovca, do končnega potrošnika. Gre za potrošno obliko davka na dodano vrednost, s katerim se obdavčujejo blago in storitve v vseh fazah menjave. Davčni zavezanec načeloma DDV obračunava in plačuje od vsake dobave blaga ali storitev oziroma od transakcij, ki se po DDV zakonodaji obravnavajo kot dobave blaga ali storitev, razen od nekaterih, točno določenih transakcij, ki so oproščene plačila DDV.</a:t>
            </a:r>
          </a:p>
          <a:p>
            <a:pPr marL="114300" marR="0" lvl="0" indent="0" algn="just" defTabSz="914400" rtl="0" eaLnBrk="1" fontAlgn="auto" latinLnBrk="0" hangingPunct="1">
              <a:lnSpc>
                <a:spcPct val="110000"/>
              </a:lnSpc>
              <a:spcBef>
                <a:spcPts val="700"/>
              </a:spcBef>
              <a:spcAft>
                <a:spcPts val="0"/>
              </a:spcAft>
              <a:buClr>
                <a:srgbClr val="2A1A00"/>
              </a:buClr>
              <a:buSzPts val="1800"/>
              <a:buFont typeface="Arial"/>
              <a:buNone/>
              <a:tabLst/>
              <a:defRPr/>
            </a:pPr>
            <a:r>
              <a:rPr kumimoji="0" lang="sl-SI" sz="1900" b="0" i="0"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rPr>
              <a:t>Obdavčljive transakcije:</a:t>
            </a:r>
          </a:p>
          <a:p>
            <a:pPr marL="457200" marR="0" lvl="0" indent="-342900" algn="just" defTabSz="914400" rtl="0" eaLnBrk="1" fontAlgn="auto" latinLnBrk="0" hangingPunct="1">
              <a:lnSpc>
                <a:spcPct val="110000"/>
              </a:lnSpc>
              <a:spcBef>
                <a:spcPts val="700"/>
              </a:spcBef>
              <a:spcAft>
                <a:spcPts val="0"/>
              </a:spcAft>
              <a:buClr>
                <a:srgbClr val="2A1A00"/>
              </a:buClr>
              <a:buSzPts val="1800"/>
              <a:buFont typeface="Arial" panose="020B0604020202020204" pitchFamily="34" charset="0"/>
              <a:buChar char="•"/>
              <a:tabLst/>
              <a:defRPr/>
            </a:pPr>
            <a:r>
              <a:rPr kumimoji="0" lang="sl-SI" sz="1900" b="0" i="0"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rPr>
              <a:t>dobava blaga,</a:t>
            </a:r>
          </a:p>
          <a:p>
            <a:pPr marL="457200" marR="0" lvl="0" indent="-342900" algn="just" defTabSz="914400" rtl="0" eaLnBrk="1" fontAlgn="auto" latinLnBrk="0" hangingPunct="1">
              <a:lnSpc>
                <a:spcPct val="110000"/>
              </a:lnSpc>
              <a:spcBef>
                <a:spcPts val="700"/>
              </a:spcBef>
              <a:spcAft>
                <a:spcPts val="0"/>
              </a:spcAft>
              <a:buClr>
                <a:srgbClr val="2A1A00"/>
              </a:buClr>
              <a:buSzPts val="1800"/>
              <a:buFont typeface="Arial" panose="020B0604020202020204" pitchFamily="34" charset="0"/>
              <a:buChar char="•"/>
              <a:tabLst/>
              <a:defRPr/>
            </a:pPr>
            <a:r>
              <a:rPr kumimoji="0" lang="sl-SI" sz="1900" b="0" i="0"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rPr>
              <a:t>pridobitev blaga znotraj EU,</a:t>
            </a:r>
          </a:p>
          <a:p>
            <a:pPr marL="457200" marR="0" lvl="0" indent="-342900" algn="just" defTabSz="914400" rtl="0" eaLnBrk="1" fontAlgn="auto" latinLnBrk="0" hangingPunct="1">
              <a:lnSpc>
                <a:spcPct val="110000"/>
              </a:lnSpc>
              <a:spcBef>
                <a:spcPts val="700"/>
              </a:spcBef>
              <a:spcAft>
                <a:spcPts val="0"/>
              </a:spcAft>
              <a:buClr>
                <a:srgbClr val="2A1A00"/>
              </a:buClr>
              <a:buSzPts val="1800"/>
              <a:buFont typeface="Arial" panose="020B0604020202020204" pitchFamily="34" charset="0"/>
              <a:buChar char="•"/>
              <a:tabLst/>
              <a:defRPr/>
            </a:pPr>
            <a:r>
              <a:rPr kumimoji="0" lang="sl-SI" sz="1900" b="0" i="0"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rPr>
              <a:t>opravljanje storitev ,</a:t>
            </a:r>
          </a:p>
          <a:p>
            <a:pPr marL="457200" marR="0" lvl="0" indent="-342900" algn="just" defTabSz="914400" rtl="0" eaLnBrk="1" fontAlgn="auto" latinLnBrk="0" hangingPunct="1">
              <a:lnSpc>
                <a:spcPct val="110000"/>
              </a:lnSpc>
              <a:spcBef>
                <a:spcPts val="700"/>
              </a:spcBef>
              <a:spcAft>
                <a:spcPts val="0"/>
              </a:spcAft>
              <a:buClr>
                <a:srgbClr val="2A1A00"/>
              </a:buClr>
              <a:buSzPts val="1800"/>
              <a:buFont typeface="Arial" panose="020B0604020202020204" pitchFamily="34" charset="0"/>
              <a:buChar char="•"/>
              <a:tabLst/>
              <a:defRPr/>
            </a:pPr>
            <a:r>
              <a:rPr kumimoji="0" lang="sl-SI" sz="1900" b="0" i="0"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rPr>
              <a:t>uvoz blaga.</a:t>
            </a:r>
          </a:p>
          <a:p>
            <a:pPr marL="0" indent="0">
              <a:buNone/>
            </a:pPr>
            <a:endParaRPr lang="en-US" dirty="0"/>
          </a:p>
        </p:txBody>
      </p:sp>
    </p:spTree>
    <p:extLst>
      <p:ext uri="{BB962C8B-B14F-4D97-AF65-F5344CB8AC3E}">
        <p14:creationId xmlns:p14="http://schemas.microsoft.com/office/powerpoint/2010/main" val="41280413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CFB3A-FE96-CC1A-B0F5-15E3818646EC}"/>
              </a:ext>
            </a:extLst>
          </p:cNvPr>
          <p:cNvSpPr>
            <a:spLocks noGrp="1"/>
          </p:cNvSpPr>
          <p:nvPr>
            <p:ph type="title"/>
          </p:nvPr>
        </p:nvSpPr>
        <p:spPr>
          <a:xfrm>
            <a:off x="1484311" y="297456"/>
            <a:ext cx="10018713" cy="947450"/>
          </a:xfrm>
        </p:spPr>
        <p:txBody>
          <a:bodyPr/>
          <a:lstStyle/>
          <a:p>
            <a:r>
              <a:rPr kumimoji="0" lang="sl-SI" sz="24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OPREDELITEV DAVKOV IN </a:t>
            </a: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VRSTE DAVKOV</a:t>
            </a:r>
            <a:r>
              <a:rPr kumimoji="0" lang="sl-SI" sz="24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V REPUBLIKI SLOVENIJI</a:t>
            </a:r>
            <a:endParaRPr lang="en-US" dirty="0"/>
          </a:p>
        </p:txBody>
      </p:sp>
      <p:sp>
        <p:nvSpPr>
          <p:cNvPr id="3" name="Content Placeholder 2">
            <a:extLst>
              <a:ext uri="{FF2B5EF4-FFF2-40B4-BE49-F238E27FC236}">
                <a16:creationId xmlns:a16="http://schemas.microsoft.com/office/drawing/2014/main" id="{7EFB81E1-AFD5-FFB1-0BA1-4A8AA575577D}"/>
              </a:ext>
            </a:extLst>
          </p:cNvPr>
          <p:cNvSpPr>
            <a:spLocks noGrp="1"/>
          </p:cNvSpPr>
          <p:nvPr>
            <p:ph idx="1"/>
          </p:nvPr>
        </p:nvSpPr>
        <p:spPr>
          <a:xfrm>
            <a:off x="1484310" y="1244907"/>
            <a:ext cx="10018713" cy="4546294"/>
          </a:xfrm>
        </p:spPr>
        <p:txBody>
          <a:bodyPr>
            <a:normAutofit lnSpcReduction="10000"/>
          </a:bodyPr>
          <a:lstStyle/>
          <a:p>
            <a:pPr marL="114300" marR="0" lvl="0" indent="0" algn="just" defTabSz="914400" rtl="0" eaLnBrk="1" fontAlgn="auto" latinLnBrk="0" hangingPunct="1">
              <a:lnSpc>
                <a:spcPct val="110000"/>
              </a:lnSpc>
              <a:spcBef>
                <a:spcPts val="700"/>
              </a:spcBef>
              <a:spcAft>
                <a:spcPts val="0"/>
              </a:spcAft>
              <a:buClr>
                <a:srgbClr val="2A1A00"/>
              </a:buClr>
              <a:buSzPts val="1800"/>
              <a:buFont typeface="Arial"/>
              <a:buNone/>
              <a:tabLst/>
              <a:defRPr/>
            </a:pPr>
            <a:r>
              <a:rPr lang="sl-SI" sz="2000" kern="0" dirty="0">
                <a:solidFill>
                  <a:srgbClr val="595959"/>
                </a:solidFill>
                <a:latin typeface="Arial" panose="020B0604020202020204" pitchFamily="34" charset="0"/>
                <a:cs typeface="Arial" panose="020B0604020202020204" pitchFamily="34" charset="0"/>
                <a:sym typeface="Overlock"/>
              </a:rPr>
              <a:t>DAVEK NA PREMOŽENJE</a:t>
            </a:r>
          </a:p>
          <a:p>
            <a:pPr marL="114300" marR="0" lvl="0" indent="0" algn="just" defTabSz="914400" rtl="0" eaLnBrk="1" fontAlgn="auto" latinLnBrk="0" hangingPunct="1">
              <a:lnSpc>
                <a:spcPct val="110000"/>
              </a:lnSpc>
              <a:spcBef>
                <a:spcPts val="700"/>
              </a:spcBef>
              <a:spcAft>
                <a:spcPts val="0"/>
              </a:spcAft>
              <a:buClr>
                <a:srgbClr val="2A1A00"/>
              </a:buClr>
              <a:buSzPts val="1800"/>
              <a:buFont typeface="Arial"/>
              <a:buNone/>
              <a:tabLst/>
              <a:defRPr/>
            </a:pPr>
            <a:r>
              <a:rPr kumimoji="0" lang="sl-SI" sz="2000" b="0" i="0"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rPr>
              <a:t>Davek od premoženja plačujejo fizične osebe, ki posedujejo stavbe, dele stavb, stanovanja in garaže, prostore za počitek oziroma rekreacijo.</a:t>
            </a:r>
          </a:p>
          <a:p>
            <a:pPr marL="114300" marR="0" lvl="0" indent="0" algn="just" defTabSz="914400" rtl="0" eaLnBrk="1" fontAlgn="auto" latinLnBrk="0" hangingPunct="1">
              <a:lnSpc>
                <a:spcPct val="110000"/>
              </a:lnSpc>
              <a:spcBef>
                <a:spcPts val="700"/>
              </a:spcBef>
              <a:spcAft>
                <a:spcPts val="0"/>
              </a:spcAft>
              <a:buClr>
                <a:srgbClr val="2A1A00"/>
              </a:buClr>
              <a:buSzPts val="1800"/>
              <a:buFont typeface="Arial"/>
              <a:buNone/>
              <a:tabLst/>
              <a:defRPr/>
            </a:pPr>
            <a:r>
              <a:rPr kumimoji="0" lang="sl-SI" sz="2000" b="0" i="0"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rPr>
              <a:t> </a:t>
            </a:r>
          </a:p>
          <a:p>
            <a:pPr marL="114300" marR="0" lvl="0" indent="0" algn="just" defTabSz="914400" rtl="0" eaLnBrk="1" fontAlgn="auto" latinLnBrk="0" hangingPunct="1">
              <a:lnSpc>
                <a:spcPct val="110000"/>
              </a:lnSpc>
              <a:spcBef>
                <a:spcPts val="700"/>
              </a:spcBef>
              <a:spcAft>
                <a:spcPts val="0"/>
              </a:spcAft>
              <a:buClr>
                <a:srgbClr val="2A1A00"/>
              </a:buClr>
              <a:buSzPts val="1800"/>
              <a:buFont typeface="Arial"/>
              <a:buNone/>
              <a:tabLst/>
              <a:defRPr/>
            </a:pPr>
            <a:r>
              <a:rPr kumimoji="0" lang="sl-SI" sz="2000" b="0" i="0"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rPr>
              <a:t>Zavezanec za davek od premoženja je lastnik oziroma uživalec. </a:t>
            </a:r>
          </a:p>
          <a:p>
            <a:pPr marL="114300" marR="0" lvl="0" indent="0" algn="just" defTabSz="914400" rtl="0" eaLnBrk="1" fontAlgn="auto" latinLnBrk="0" hangingPunct="1">
              <a:lnSpc>
                <a:spcPct val="110000"/>
              </a:lnSpc>
              <a:spcBef>
                <a:spcPts val="700"/>
              </a:spcBef>
              <a:spcAft>
                <a:spcPts val="0"/>
              </a:spcAft>
              <a:buClr>
                <a:srgbClr val="2A1A00"/>
              </a:buClr>
              <a:buSzPts val="1800"/>
              <a:buFont typeface="Arial"/>
              <a:buNone/>
              <a:tabLst/>
              <a:defRPr/>
            </a:pPr>
            <a:r>
              <a:rPr kumimoji="0" lang="sl-SI" sz="2000" b="0" i="0"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rPr>
              <a:t> </a:t>
            </a:r>
          </a:p>
          <a:p>
            <a:pPr marL="114300" marR="0" lvl="0" indent="0" algn="just" defTabSz="914400" rtl="0" eaLnBrk="1" fontAlgn="auto" latinLnBrk="0" hangingPunct="1">
              <a:lnSpc>
                <a:spcPct val="110000"/>
              </a:lnSpc>
              <a:spcBef>
                <a:spcPts val="700"/>
              </a:spcBef>
              <a:spcAft>
                <a:spcPts val="0"/>
              </a:spcAft>
              <a:buClr>
                <a:srgbClr val="2A1A00"/>
              </a:buClr>
              <a:buSzPts val="1800"/>
              <a:buFont typeface="Arial"/>
              <a:buNone/>
              <a:tabLst/>
              <a:defRPr/>
            </a:pPr>
            <a:r>
              <a:rPr kumimoji="0" lang="sl-SI" sz="2000" b="0" i="0"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rPr>
              <a:t>Davek se plačuje ne glede na to, ali lastnik oziroma uživalec uporablja premoženje sam ali ga daje v najem.</a:t>
            </a:r>
          </a:p>
          <a:p>
            <a:pPr marL="114300" marR="0" lvl="0" indent="0" algn="just" defTabSz="914400" rtl="0" eaLnBrk="1" fontAlgn="auto" latinLnBrk="0" hangingPunct="1">
              <a:lnSpc>
                <a:spcPct val="110000"/>
              </a:lnSpc>
              <a:spcBef>
                <a:spcPts val="700"/>
              </a:spcBef>
              <a:spcAft>
                <a:spcPts val="0"/>
              </a:spcAft>
              <a:buClr>
                <a:srgbClr val="2A1A00"/>
              </a:buClr>
              <a:buSzPts val="1800"/>
              <a:buFont typeface="Arial"/>
              <a:buNone/>
              <a:tabLst/>
              <a:defRPr/>
            </a:pPr>
            <a:r>
              <a:rPr kumimoji="0" lang="sl-SI" sz="2000" b="0" i="0"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rPr>
              <a:t>DAVČNA OSNOVA</a:t>
            </a:r>
          </a:p>
          <a:p>
            <a:pPr marL="114300" marR="0" lvl="0" indent="0" algn="just" defTabSz="914400" rtl="0" eaLnBrk="1" fontAlgn="auto" latinLnBrk="0" hangingPunct="1">
              <a:lnSpc>
                <a:spcPct val="110000"/>
              </a:lnSpc>
              <a:spcBef>
                <a:spcPts val="700"/>
              </a:spcBef>
              <a:spcAft>
                <a:spcPts val="0"/>
              </a:spcAft>
              <a:buClr>
                <a:srgbClr val="2A1A00"/>
              </a:buClr>
              <a:buSzPts val="1800"/>
              <a:buFont typeface="Arial"/>
              <a:buNone/>
              <a:tabLst/>
              <a:defRPr/>
            </a:pPr>
            <a:r>
              <a:rPr kumimoji="0" lang="sl-SI" sz="2000" b="0" i="0"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rPr>
              <a:t>Osnova za davek od premoženja je vrednost stavbe oziroma prostora za počitek oziroma rekreacijo, ugotovljena po merilih upravnega organa, pristojnega za stanovanjske zadeve.</a:t>
            </a:r>
            <a:endParaRPr lang="en-US" dirty="0"/>
          </a:p>
        </p:txBody>
      </p:sp>
    </p:spTree>
    <p:extLst>
      <p:ext uri="{BB962C8B-B14F-4D97-AF65-F5344CB8AC3E}">
        <p14:creationId xmlns:p14="http://schemas.microsoft.com/office/powerpoint/2010/main" val="24567063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94DC4-1B37-AE53-23E1-82A8F15C8C33}"/>
              </a:ext>
            </a:extLst>
          </p:cNvPr>
          <p:cNvSpPr>
            <a:spLocks noGrp="1"/>
          </p:cNvSpPr>
          <p:nvPr>
            <p:ph type="title"/>
          </p:nvPr>
        </p:nvSpPr>
        <p:spPr>
          <a:xfrm>
            <a:off x="1484311" y="685801"/>
            <a:ext cx="10018713" cy="834528"/>
          </a:xfrm>
        </p:spPr>
        <p:txBody>
          <a:bodyPr/>
          <a:lstStyle/>
          <a:p>
            <a:r>
              <a:rPr kumimoji="0" lang="sl-SI" sz="24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OPREDELITEV DAVKOV IN </a:t>
            </a: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VRSTE DAVKOV</a:t>
            </a:r>
            <a:r>
              <a:rPr kumimoji="0" lang="sl-SI" sz="24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V REPUBLIKI SLOVENIJI</a:t>
            </a:r>
            <a:endParaRPr lang="en-US" dirty="0"/>
          </a:p>
        </p:txBody>
      </p:sp>
      <p:sp>
        <p:nvSpPr>
          <p:cNvPr id="3" name="Content Placeholder 2">
            <a:extLst>
              <a:ext uri="{FF2B5EF4-FFF2-40B4-BE49-F238E27FC236}">
                <a16:creationId xmlns:a16="http://schemas.microsoft.com/office/drawing/2014/main" id="{6E95194B-0FB7-4A3D-B13F-6181C71DA407}"/>
              </a:ext>
            </a:extLst>
          </p:cNvPr>
          <p:cNvSpPr>
            <a:spLocks noGrp="1"/>
          </p:cNvSpPr>
          <p:nvPr>
            <p:ph idx="1"/>
          </p:nvPr>
        </p:nvSpPr>
        <p:spPr>
          <a:xfrm>
            <a:off x="1484310" y="1872867"/>
            <a:ext cx="10018713" cy="3918333"/>
          </a:xfrm>
        </p:spPr>
        <p:txBody>
          <a:bodyPr/>
          <a:lstStyle/>
          <a:p>
            <a:pPr marL="114300" marR="0" lvl="0" indent="0" algn="l" defTabSz="914400" rtl="0" eaLnBrk="1" fontAlgn="auto" latinLnBrk="0" hangingPunct="1">
              <a:lnSpc>
                <a:spcPct val="110000"/>
              </a:lnSpc>
              <a:spcBef>
                <a:spcPts val="700"/>
              </a:spcBef>
              <a:spcAft>
                <a:spcPts val="0"/>
              </a:spcAft>
              <a:buClr>
                <a:srgbClr val="2A1A00"/>
              </a:buClr>
              <a:buSzPts val="1800"/>
              <a:buFont typeface="Arial"/>
              <a:buNone/>
              <a:tabLst/>
              <a:defRPr/>
            </a:pPr>
            <a:r>
              <a:rPr kumimoji="0" lang="sl-SI" sz="2000" b="0" i="0"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rPr>
              <a:t>NADOMESTILO ZA UPORABO STAVBNEGA ZEMLJIŠČA (NUSZ)</a:t>
            </a:r>
          </a:p>
          <a:p>
            <a:pPr marL="114300" marR="0" lvl="0" indent="0" algn="just" defTabSz="914400" rtl="0" eaLnBrk="1" fontAlgn="auto" latinLnBrk="0" hangingPunct="1">
              <a:lnSpc>
                <a:spcPct val="110000"/>
              </a:lnSpc>
              <a:spcBef>
                <a:spcPts val="700"/>
              </a:spcBef>
              <a:spcAft>
                <a:spcPts val="0"/>
              </a:spcAft>
              <a:buClr>
                <a:srgbClr val="2A1A00"/>
              </a:buClr>
              <a:buSzPts val="1800"/>
              <a:buFont typeface="Arial"/>
              <a:buNone/>
              <a:tabLst/>
              <a:defRPr/>
            </a:pPr>
            <a:r>
              <a:rPr kumimoji="0" lang="sl-SI" sz="2000" b="0" i="0"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rPr>
              <a:t>Nadomestilo za uporabo stavbnega zemljišča (NUSZ) je obvezna dajatev, ki jo ureja zakon o stavbnih zemljiščih in se pri postopanju davčnega organa šteje za davek. NUSZ mora plačati neposredni uporabnik zemljišča oziroma stavbe ali dela stavbe (imetnik pravice razpolaganja oziroma lastnik, najemnik stanovanja oziroma poslovnega prostora, imetnik stanovanjske pravice). NUSZ določi zavezancu občinski upravni organ, pristojen za družbene prihodke, odločbo pa mu izda davčni organ, kjer nepremičnina leži.</a:t>
            </a:r>
          </a:p>
          <a:p>
            <a:pPr marL="0" indent="0">
              <a:buNone/>
            </a:pPr>
            <a:endParaRPr lang="en-US" dirty="0"/>
          </a:p>
        </p:txBody>
      </p:sp>
    </p:spTree>
    <p:extLst>
      <p:ext uri="{BB962C8B-B14F-4D97-AF65-F5344CB8AC3E}">
        <p14:creationId xmlns:p14="http://schemas.microsoft.com/office/powerpoint/2010/main" val="42615142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332673-60D2-E651-3C33-D0E982A7570F}"/>
              </a:ext>
            </a:extLst>
          </p:cNvPr>
          <p:cNvSpPr>
            <a:spLocks noGrp="1"/>
          </p:cNvSpPr>
          <p:nvPr>
            <p:ph type="title"/>
          </p:nvPr>
        </p:nvSpPr>
        <p:spPr>
          <a:xfrm>
            <a:off x="1484311" y="352541"/>
            <a:ext cx="10018713" cy="714260"/>
          </a:xfrm>
        </p:spPr>
        <p:txBody>
          <a:bodyPr>
            <a:normAutofit fontScale="90000"/>
          </a:bodyPr>
          <a:lstStyle/>
          <a:p>
            <a:pPr marL="0" marR="0" lvl="0" indent="0" defTabSz="457200" rtl="0" eaLnBrk="1" fontAlgn="auto" latinLnBrk="0" hangingPunct="1">
              <a:lnSpc>
                <a:spcPct val="100000"/>
              </a:lnSpc>
              <a:spcBef>
                <a:spcPct val="20000"/>
              </a:spcBef>
              <a:spcAft>
                <a:spcPts val="600"/>
              </a:spcAft>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OPREDELITEV KRIPTOVALUT IN PREGLED NAJPOMEMBNEJŠIH KRIPTOVALUT</a:t>
            </a:r>
            <a:br>
              <a:rPr kumimoji="0" lang="sl-SI"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86C67506-CB0C-F5CC-14BA-42A0BD7070E3}"/>
              </a:ext>
            </a:extLst>
          </p:cNvPr>
          <p:cNvSpPr>
            <a:spLocks noGrp="1"/>
          </p:cNvSpPr>
          <p:nvPr>
            <p:ph idx="1"/>
          </p:nvPr>
        </p:nvSpPr>
        <p:spPr>
          <a:xfrm>
            <a:off x="1484310" y="936435"/>
            <a:ext cx="10018713" cy="4854766"/>
          </a:xfrm>
        </p:spPr>
        <p:txBody>
          <a:bodyPr/>
          <a:lstStyle/>
          <a:p>
            <a:pPr marL="0" indent="0" algn="just">
              <a:buNone/>
            </a:pPr>
            <a:r>
              <a:rPr lang="en-US" dirty="0" err="1">
                <a:latin typeface="Arial" panose="020B0604020202020204" pitchFamily="34" charset="0"/>
                <a:cs typeface="Arial" panose="020B0604020202020204" pitchFamily="34" charset="0"/>
              </a:rPr>
              <a:t>Kríptovalúta</a:t>
            </a:r>
            <a:r>
              <a:rPr lang="en-US" dirty="0">
                <a:latin typeface="Arial" panose="020B0604020202020204" pitchFamily="34" charset="0"/>
                <a:cs typeface="Arial" panose="020B0604020202020204" pitchFamily="34" charset="0"/>
              </a:rPr>
              <a:t> je </a:t>
            </a:r>
            <a:r>
              <a:rPr lang="en-US" dirty="0" err="1">
                <a:latin typeface="Arial" panose="020B0604020202020204" pitchFamily="34" charset="0"/>
                <a:cs typeface="Arial" panose="020B0604020202020204" pitchFamily="34" charset="0"/>
              </a:rPr>
              <a:t>elektronski</a:t>
            </a:r>
            <a:r>
              <a:rPr lang="en-US" dirty="0">
                <a:latin typeface="Arial" panose="020B0604020202020204" pitchFamily="34" charset="0"/>
                <a:cs typeface="Arial" panose="020B0604020202020204" pitchFamily="34" charset="0"/>
              </a:rPr>
              <a:t> denar oz. </a:t>
            </a:r>
            <a:r>
              <a:rPr lang="en-US" dirty="0" err="1">
                <a:latin typeface="Arial" panose="020B0604020202020204" pitchFamily="34" charset="0"/>
                <a:cs typeface="Arial" panose="020B0604020202020204" pitchFamily="34" charset="0"/>
              </a:rPr>
              <a:t>menjalno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sredstvo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oblikovano</a:t>
            </a:r>
            <a:r>
              <a:rPr lang="en-US" dirty="0">
                <a:latin typeface="Arial" panose="020B0604020202020204" pitchFamily="34" charset="0"/>
                <a:cs typeface="Arial" panose="020B0604020202020204" pitchFamily="34" charset="0"/>
              </a:rPr>
              <a:t> za </a:t>
            </a:r>
            <a:r>
              <a:rPr lang="en-US" dirty="0" err="1">
                <a:latin typeface="Arial" panose="020B0604020202020204" pitchFamily="34" charset="0"/>
                <a:cs typeface="Arial" panose="020B0604020202020204" pitchFamily="34" charset="0"/>
              </a:rPr>
              <a:t>neposredno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izmenjavo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informacij</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Kriptovalute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omogočajo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zasebnost</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uporabnikov</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decentraliziran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nadzor</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nad</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legitimnostjo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valut</a:t>
            </a:r>
            <a:r>
              <a:rPr lang="en-US" dirty="0">
                <a:latin typeface="Arial" panose="020B0604020202020204" pitchFamily="34" charset="0"/>
                <a:cs typeface="Arial" panose="020B0604020202020204" pitchFamily="34" charset="0"/>
              </a:rPr>
              <a:t> in </a:t>
            </a:r>
            <a:r>
              <a:rPr lang="en-US" dirty="0" err="1">
                <a:latin typeface="Arial" panose="020B0604020202020204" pitchFamily="34" charset="0"/>
                <a:cs typeface="Arial" panose="020B0604020202020204" pitchFamily="34" charset="0"/>
              </a:rPr>
              <a:t>uporabljajo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kriptografijo</a:t>
            </a:r>
            <a:r>
              <a:rPr lang="en-US" dirty="0">
                <a:latin typeface="Arial" panose="020B0604020202020204" pitchFamily="34" charset="0"/>
                <a:cs typeface="Arial" panose="020B0604020202020204" pitchFamily="34" charset="0"/>
              </a:rPr>
              <a:t> za </a:t>
            </a:r>
            <a:r>
              <a:rPr lang="en-US" dirty="0" err="1">
                <a:latin typeface="Arial" panose="020B0604020202020204" pitchFamily="34" charset="0"/>
                <a:cs typeface="Arial" panose="020B0604020202020204" pitchFamily="34" charset="0"/>
              </a:rPr>
              <a:t>zaščito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transakcij</a:t>
            </a:r>
            <a:r>
              <a:rPr lang="en-US"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5963386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0EB913-6599-4A0F-9E48-92E7DE6E748C}"/>
              </a:ext>
            </a:extLst>
          </p:cNvPr>
          <p:cNvSpPr>
            <a:spLocks noGrp="1"/>
          </p:cNvSpPr>
          <p:nvPr>
            <p:ph type="title"/>
          </p:nvPr>
        </p:nvSpPr>
        <p:spPr>
          <a:xfrm>
            <a:off x="1164821" y="0"/>
            <a:ext cx="10018713" cy="956631"/>
          </a:xfrm>
        </p:spPr>
        <p:txBody>
          <a:bodyPr>
            <a:normAutofit fontScale="90000"/>
          </a:bodyPr>
          <a:lstStyle/>
          <a:p>
            <a:pPr marL="0" marR="0" lvl="0" indent="0" defTabSz="457200" rtl="0" eaLnBrk="1" fontAlgn="auto" latinLnBrk="0" hangingPunct="1">
              <a:lnSpc>
                <a:spcPct val="100000"/>
              </a:lnSpc>
              <a:spcBef>
                <a:spcPct val="20000"/>
              </a:spcBef>
              <a:spcAft>
                <a:spcPts val="600"/>
              </a:spcAft>
              <a:buClr>
                <a:srgbClr val="EB8F22">
                  <a:lumMod val="75000"/>
                </a:srgbClr>
              </a:buClr>
              <a:buSzPct val="145000"/>
              <a:buFont typeface="Arial"/>
              <a:buNone/>
              <a:tabLst/>
              <a:defRPr/>
            </a:pPr>
            <a:b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OPREDELITEV KRIPTOVALUT IN PREGLED NAJPOMEMBNEJŠIH KRIPTOVALUT</a:t>
            </a:r>
            <a:br>
              <a:rPr kumimoji="0" lang="sl-SI"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8F39379F-395D-0711-B2A4-F3818F6DDE56}"/>
              </a:ext>
            </a:extLst>
          </p:cNvPr>
          <p:cNvSpPr>
            <a:spLocks noGrp="1"/>
          </p:cNvSpPr>
          <p:nvPr>
            <p:ph idx="1"/>
          </p:nvPr>
        </p:nvSpPr>
        <p:spPr>
          <a:xfrm>
            <a:off x="1484310" y="1178805"/>
            <a:ext cx="10018713" cy="4612395"/>
          </a:xfrm>
        </p:spPr>
        <p:txBody>
          <a:bodyPr>
            <a:normAutofit/>
          </a:bodyPr>
          <a:lstStyle/>
          <a:p>
            <a:pPr marL="0" indent="0" algn="just">
              <a:buNone/>
            </a:pPr>
            <a:r>
              <a:rPr lang="en-US" dirty="0" err="1">
                <a:latin typeface="Arial" panose="020B0604020202020204" pitchFamily="34" charset="0"/>
                <a:cs typeface="Arial" panose="020B0604020202020204" pitchFamily="34" charset="0"/>
              </a:rPr>
              <a:t>Glavna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lastnost</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kriptovalut</a:t>
            </a:r>
            <a:r>
              <a:rPr lang="en-US" dirty="0">
                <a:latin typeface="Arial" panose="020B0604020202020204" pitchFamily="34" charset="0"/>
                <a:cs typeface="Arial" panose="020B0604020202020204" pitchFamily="34" charset="0"/>
              </a:rPr>
              <a:t> je </a:t>
            </a:r>
            <a:r>
              <a:rPr lang="en-US" dirty="0" err="1">
                <a:latin typeface="Arial" panose="020B0604020202020204" pitchFamily="34" charset="0"/>
                <a:cs typeface="Arial" panose="020B0604020202020204" pitchFamily="34" charset="0"/>
              </a:rPr>
              <a:t>decentralizacija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Pri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kriptovalutah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nekega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nadzora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kot</a:t>
            </a:r>
            <a:r>
              <a:rPr lang="en-US" dirty="0">
                <a:latin typeface="Arial" panose="020B0604020202020204" pitchFamily="34" charset="0"/>
                <a:cs typeface="Arial" panose="020B0604020202020204" pitchFamily="34" charset="0"/>
              </a:rPr>
              <a:t> so </a:t>
            </a:r>
            <a:r>
              <a:rPr lang="en-US" dirty="0" err="1">
                <a:latin typeface="Arial" panose="020B0604020202020204" pitchFamily="34" charset="0"/>
                <a:cs typeface="Arial" panose="020B0604020202020204" pitchFamily="34" charset="0"/>
              </a:rPr>
              <a:t>centralne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banke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pri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standardnih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papirnatih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valutah</a:t>
            </a:r>
            <a:r>
              <a:rPr lang="en-US" dirty="0">
                <a:latin typeface="Arial" panose="020B0604020202020204" pitchFamily="34" charset="0"/>
                <a:cs typeface="Arial" panose="020B0604020202020204" pitchFamily="34" charset="0"/>
              </a:rPr>
              <a:t> (FIAT), </a:t>
            </a:r>
            <a:r>
              <a:rPr lang="en-US" dirty="0" err="1">
                <a:latin typeface="Arial" panose="020B0604020202020204" pitchFamily="34" charset="0"/>
                <a:cs typeface="Arial" panose="020B0604020202020204" pitchFamily="34" charset="0"/>
              </a:rPr>
              <a:t>ni</a:t>
            </a:r>
            <a:r>
              <a:rPr lang="en-US" dirty="0">
                <a:latin typeface="Arial" panose="020B0604020202020204" pitchFamily="34" charset="0"/>
                <a:cs typeface="Arial" panose="020B0604020202020204" pitchFamily="34" charset="0"/>
              </a:rPr>
              <a:t>, saj je </a:t>
            </a:r>
            <a:r>
              <a:rPr lang="en-US" dirty="0" err="1">
                <a:latin typeface="Arial" panose="020B0604020202020204" pitchFamily="34" charset="0"/>
                <a:cs typeface="Arial" panose="020B0604020202020204" pitchFamily="34" charset="0"/>
              </a:rPr>
              <a:t>eden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izmed</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ciljev</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kriptovalut</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nadomestitev</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vseh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posrednih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institucij</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Decentraliziran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nadzor</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omogoča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uporabo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tehnologije</a:t>
            </a:r>
            <a:r>
              <a:rPr lang="en-US" dirty="0">
                <a:latin typeface="Arial" panose="020B0604020202020204" pitchFamily="34" charset="0"/>
                <a:cs typeface="Arial" panose="020B0604020202020204" pitchFamily="34" charset="0"/>
              </a:rPr>
              <a:t> </a:t>
            </a:r>
            <a:r>
              <a:rPr lang="sl-SI" dirty="0">
                <a:latin typeface="Arial" panose="020B0604020202020204" pitchFamily="34" charset="0"/>
                <a:cs typeface="Arial" panose="020B0604020202020204" pitchFamily="34" charset="0"/>
              </a:rPr>
              <a:t>veriženja blokov (blockchain)</a:t>
            </a:r>
            <a:r>
              <a:rPr lang="en-US" dirty="0">
                <a:latin typeface="Arial" panose="020B0604020202020204" pitchFamily="34" charset="0"/>
                <a:cs typeface="Arial" panose="020B0604020202020204" pitchFamily="34" charset="0"/>
              </a:rPr>
              <a:t>. Ta </a:t>
            </a:r>
            <a:r>
              <a:rPr lang="en-US" dirty="0" err="1">
                <a:latin typeface="Arial" panose="020B0604020202020204" pitchFamily="34" charset="0"/>
                <a:cs typeface="Arial" panose="020B0604020202020204" pitchFamily="34" charset="0"/>
              </a:rPr>
              <a:t>ima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dolgoročno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velik</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potencial</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pri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preoblikovanju</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poslovnih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modelov</a:t>
            </a:r>
            <a:r>
              <a:rPr lang="en-US" dirty="0">
                <a:latin typeface="Arial" panose="020B0604020202020204" pitchFamily="34" charset="0"/>
                <a:cs typeface="Arial" panose="020B0604020202020204" pitchFamily="34" charset="0"/>
              </a:rPr>
              <a:t> in </a:t>
            </a:r>
            <a:r>
              <a:rPr lang="en-US" dirty="0" err="1">
                <a:latin typeface="Arial" panose="020B0604020202020204" pitchFamily="34" charset="0"/>
                <a:cs typeface="Arial" panose="020B0604020202020204" pitchFamily="34" charset="0"/>
              </a:rPr>
              <a:t>marsikdo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meni</a:t>
            </a:r>
            <a:r>
              <a:rPr lang="en-US" dirty="0">
                <a:latin typeface="Arial" panose="020B0604020202020204" pitchFamily="34" charset="0"/>
                <a:cs typeface="Arial" panose="020B0604020202020204" pitchFamily="34" charset="0"/>
              </a:rPr>
              <a:t>, da </a:t>
            </a:r>
            <a:r>
              <a:rPr lang="en-US" dirty="0" err="1">
                <a:latin typeface="Arial" panose="020B0604020202020204" pitchFamily="34" charset="0"/>
                <a:cs typeface="Arial" panose="020B0604020202020204" pitchFamily="34" charset="0"/>
              </a:rPr>
              <a:t>bo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temelj</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razvoja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globalnih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gospodarskih</a:t>
            </a:r>
            <a:r>
              <a:rPr lang="en-US" dirty="0">
                <a:latin typeface="Arial" panose="020B0604020202020204" pitchFamily="34" charset="0"/>
                <a:cs typeface="Arial" panose="020B0604020202020204" pitchFamily="34" charset="0"/>
              </a:rPr>
              <a:t> in </a:t>
            </a:r>
            <a:r>
              <a:rPr lang="en-US" dirty="0" err="1">
                <a:latin typeface="Arial" panose="020B0604020202020204" pitchFamily="34" charset="0"/>
                <a:cs typeface="Arial" panose="020B0604020202020204" pitchFamily="34" charset="0"/>
              </a:rPr>
              <a:t>socialnih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sistemov</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Kovanci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gredo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prvič</a:t>
            </a:r>
            <a:r>
              <a:rPr lang="en-US" dirty="0">
                <a:latin typeface="Arial" panose="020B0604020202020204" pitchFamily="34" charset="0"/>
                <a:cs typeface="Arial" panose="020B0604020202020204" pitchFamily="34" charset="0"/>
              </a:rPr>
              <a:t> v </a:t>
            </a:r>
            <a:r>
              <a:rPr lang="en-US" dirty="0" err="1">
                <a:latin typeface="Arial" panose="020B0604020202020204" pitchFamily="34" charset="0"/>
                <a:cs typeface="Arial" panose="020B0604020202020204" pitchFamily="34" charset="0"/>
              </a:rPr>
              <a:t>obtok</a:t>
            </a:r>
            <a:r>
              <a:rPr lang="en-US" dirty="0">
                <a:latin typeface="Arial" panose="020B0604020202020204" pitchFamily="34" charset="0"/>
                <a:cs typeface="Arial" panose="020B0604020202020204" pitchFamily="34" charset="0"/>
              </a:rPr>
              <a:t> po </a:t>
            </a:r>
            <a:r>
              <a:rPr lang="en-US" dirty="0" err="1">
                <a:latin typeface="Arial" panose="020B0604020202020204" pitchFamily="34" charset="0"/>
                <a:cs typeface="Arial" panose="020B0604020202020204" pitchFamily="34" charset="0"/>
              </a:rPr>
              <a:t>končani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začetni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ponudbi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kovancev</a:t>
            </a:r>
            <a:r>
              <a:rPr lang="en-US" dirty="0">
                <a:latin typeface="Arial" panose="020B0604020202020204" pitchFamily="34" charset="0"/>
                <a:cs typeface="Arial" panose="020B0604020202020204" pitchFamily="34" charset="0"/>
              </a:rPr>
              <a:t> (initial coin offering, ICO), </a:t>
            </a:r>
            <a:r>
              <a:rPr lang="en-US" dirty="0" err="1">
                <a:latin typeface="Arial" panose="020B0604020202020204" pitchFamily="34" charset="0"/>
                <a:cs typeface="Arial" panose="020B0604020202020204" pitchFamily="34" charset="0"/>
              </a:rPr>
              <a:t>kasneje</a:t>
            </a:r>
            <a:r>
              <a:rPr lang="en-US" dirty="0">
                <a:latin typeface="Arial" panose="020B0604020202020204" pitchFamily="34" charset="0"/>
                <a:cs typeface="Arial" panose="020B0604020202020204" pitchFamily="34" charset="0"/>
              </a:rPr>
              <a:t> pa se </a:t>
            </a:r>
            <a:r>
              <a:rPr lang="en-US" dirty="0" err="1">
                <a:latin typeface="Arial" panose="020B0604020202020204" pitchFamily="34" charset="0"/>
                <a:cs typeface="Arial" panose="020B0604020202020204" pitchFamily="34" charset="0"/>
              </a:rPr>
              <a:t>lahko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novi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kovanci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rudarijo</a:t>
            </a:r>
            <a:r>
              <a:rPr lang="en-US" dirty="0">
                <a:latin typeface="Arial" panose="020B0604020202020204" pitchFamily="34" charset="0"/>
                <a:cs typeface="Arial" panose="020B0604020202020204" pitchFamily="34" charset="0"/>
              </a:rPr>
              <a:t> in </a:t>
            </a:r>
            <a:r>
              <a:rPr lang="en-US" dirty="0" err="1">
                <a:latin typeface="Arial" panose="020B0604020202020204" pitchFamily="34" charset="0"/>
                <a:cs typeface="Arial" panose="020B0604020202020204" pitchFamily="34" charset="0"/>
              </a:rPr>
              <a:t>dodajajo</a:t>
            </a:r>
            <a:r>
              <a:rPr lang="en-US" dirty="0">
                <a:latin typeface="Arial" panose="020B0604020202020204" pitchFamily="34" charset="0"/>
                <a:cs typeface="Arial" panose="020B0604020202020204" pitchFamily="34" charset="0"/>
              </a:rPr>
              <a:t> v </a:t>
            </a:r>
            <a:r>
              <a:rPr lang="en-US" dirty="0" err="1">
                <a:latin typeface="Arial" panose="020B0604020202020204" pitchFamily="34" charset="0"/>
                <a:cs typeface="Arial" panose="020B0604020202020204" pitchFamily="34" charset="0"/>
              </a:rPr>
              <a:t>obtok</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kot</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oblika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nagrade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ob</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razrešenem</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bloku</a:t>
            </a:r>
            <a:r>
              <a:rPr lang="en-US" dirty="0">
                <a:latin typeface="Arial" panose="020B0604020202020204" pitchFamily="34" charset="0"/>
                <a:cs typeface="Arial" panose="020B0604020202020204" pitchFamily="34" charset="0"/>
              </a:rPr>
              <a:t>. To je </a:t>
            </a:r>
            <a:r>
              <a:rPr lang="en-US" dirty="0" err="1">
                <a:latin typeface="Arial" panose="020B0604020202020204" pitchFamily="34" charset="0"/>
                <a:cs typeface="Arial" panose="020B0604020202020204" pitchFamily="34" charset="0"/>
              </a:rPr>
              <a:t>tudi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oblika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plačila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rudarjem</a:t>
            </a:r>
            <a:r>
              <a:rPr lang="en-US" dirty="0">
                <a:latin typeface="Arial" panose="020B0604020202020204" pitchFamily="34" charset="0"/>
                <a:cs typeface="Arial" panose="020B0604020202020204" pitchFamily="34" charset="0"/>
              </a:rPr>
              <a:t>, ki </a:t>
            </a:r>
            <a:r>
              <a:rPr lang="en-US" dirty="0" err="1">
                <a:latin typeface="Arial" panose="020B0604020202020204" pitchFamily="34" charset="0"/>
                <a:cs typeface="Arial" panose="020B0604020202020204" pitchFamily="34" charset="0"/>
              </a:rPr>
              <a:t>svojo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procesno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moč</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posodijo</a:t>
            </a:r>
            <a:r>
              <a:rPr lang="en-US" dirty="0">
                <a:latin typeface="Arial" panose="020B0604020202020204" pitchFamily="34" charset="0"/>
                <a:cs typeface="Arial" panose="020B0604020202020204" pitchFamily="34" charset="0"/>
              </a:rPr>
              <a:t> za </a:t>
            </a:r>
            <a:r>
              <a:rPr lang="en-US" dirty="0" err="1">
                <a:latin typeface="Arial" panose="020B0604020202020204" pitchFamily="34" charset="0"/>
                <a:cs typeface="Arial" panose="020B0604020202020204" pitchFamily="34" charset="0"/>
              </a:rPr>
              <a:t>potrjevanje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transkacij</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476066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31DBC2-E170-431A-1411-44D6CBD9B74E}"/>
              </a:ext>
            </a:extLst>
          </p:cNvPr>
          <p:cNvSpPr>
            <a:spLocks noGrp="1"/>
          </p:cNvSpPr>
          <p:nvPr>
            <p:ph idx="1"/>
          </p:nvPr>
        </p:nvSpPr>
        <p:spPr>
          <a:xfrm>
            <a:off x="1484310" y="1200839"/>
            <a:ext cx="10018713" cy="4590361"/>
          </a:xfrm>
        </p:spPr>
        <p:txBody>
          <a:bodyPr/>
          <a:lstStyle/>
          <a:p>
            <a:pPr algn="l"/>
            <a:r>
              <a:rPr lang="en-US" b="0" i="0" dirty="0">
                <a:solidFill>
                  <a:srgbClr val="202122"/>
                </a:solidFill>
                <a:effectLst/>
                <a:latin typeface="Arial" panose="020B0604020202020204" pitchFamily="34" charset="0"/>
              </a:rPr>
              <a:t>V </a:t>
            </a:r>
            <a:r>
              <a:rPr lang="en-US" b="0" i="0" dirty="0" err="1">
                <a:solidFill>
                  <a:srgbClr val="202122"/>
                </a:solidFill>
                <a:effectLst/>
                <a:latin typeface="Arial" panose="020B0604020202020204" pitchFamily="34" charset="0"/>
              </a:rPr>
              <a:t>omrežju</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transakcije</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potrjujejo</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drugi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uporabniki</a:t>
            </a:r>
            <a:r>
              <a:rPr lang="en-US" b="0" i="0" dirty="0">
                <a:solidFill>
                  <a:srgbClr val="202122"/>
                </a:solidFill>
                <a:effectLst/>
                <a:latin typeface="Arial" panose="020B0604020202020204" pitchFamily="34" charset="0"/>
              </a:rPr>
              <a:t> z </a:t>
            </a:r>
            <a:r>
              <a:rPr lang="en-US" b="0" i="0" dirty="0" err="1">
                <a:solidFill>
                  <a:srgbClr val="202122"/>
                </a:solidFill>
                <a:effectLst/>
                <a:latin typeface="Arial" panose="020B0604020202020204" pitchFamily="34" charset="0"/>
              </a:rPr>
              <a:t>dvema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glavnima</a:t>
            </a:r>
            <a:r>
              <a:rPr lang="en-US" b="0" i="0" dirty="0">
                <a:solidFill>
                  <a:srgbClr val="202122"/>
                </a:solidFill>
                <a:effectLst/>
                <a:latin typeface="Arial" panose="020B0604020202020204" pitchFamily="34" charset="0"/>
              </a:rPr>
              <a:t> </a:t>
            </a:r>
            <a:r>
              <a:rPr lang="en-US" b="0" i="0" u="none" strike="noStrike" dirty="0" err="1">
                <a:solidFill>
                  <a:srgbClr val="3366CC"/>
                </a:solidFill>
                <a:effectLst/>
                <a:latin typeface="Arial" panose="020B0604020202020204" pitchFamily="34" charset="0"/>
                <a:hlinkClick r:id="rId2" tooltip="Algoritem"/>
              </a:rPr>
              <a:t>algoritmoma</a:t>
            </a:r>
            <a:r>
              <a:rPr lang="en-US" b="0" i="0" dirty="0">
                <a:solidFill>
                  <a:srgbClr val="202122"/>
                </a:solidFill>
                <a:effectLst/>
                <a:latin typeface="Arial" panose="020B0604020202020204" pitchFamily="34" charset="0"/>
              </a:rPr>
              <a:t>:</a:t>
            </a:r>
          </a:p>
          <a:p>
            <a:pPr algn="l"/>
            <a:r>
              <a:rPr lang="en-US" b="0" i="0" dirty="0">
                <a:solidFill>
                  <a:srgbClr val="202122"/>
                </a:solidFill>
                <a:effectLst/>
                <a:latin typeface="Arial" panose="020B0604020202020204" pitchFamily="34" charset="0"/>
              </a:rPr>
              <a:t>1.</a:t>
            </a:r>
            <a:r>
              <a:rPr lang="en-US" b="0" i="0" u="none" strike="noStrike" dirty="0">
                <a:solidFill>
                  <a:srgbClr val="DD3333"/>
                </a:solidFill>
                <a:effectLst/>
                <a:latin typeface="Arial" panose="020B0604020202020204" pitchFamily="34" charset="0"/>
                <a:hlinkClick r:id="rId3" tooltip="Dokaz o delu (stran ne obstaja)"/>
              </a:rPr>
              <a:t>Dokaz o </a:t>
            </a:r>
            <a:r>
              <a:rPr lang="en-US" b="0" i="0" u="none" strike="noStrike" dirty="0" err="1">
                <a:solidFill>
                  <a:srgbClr val="DD3333"/>
                </a:solidFill>
                <a:effectLst/>
                <a:latin typeface="Arial" panose="020B0604020202020204" pitchFamily="34" charset="0"/>
                <a:hlinkClick r:id="rId3" tooltip="Dokaz o delu (stran ne obstaja)"/>
              </a:rPr>
              <a:t>delu</a:t>
            </a:r>
            <a:r>
              <a:rPr lang="en-US" b="0" i="0" dirty="0">
                <a:solidFill>
                  <a:srgbClr val="202122"/>
                </a:solidFill>
                <a:effectLst/>
                <a:latin typeface="Arial" panose="020B0604020202020204" pitchFamily="34" charset="0"/>
              </a:rPr>
              <a:t> (</a:t>
            </a:r>
            <a:r>
              <a:rPr lang="en-US" b="0" i="1" dirty="0">
                <a:solidFill>
                  <a:srgbClr val="202122"/>
                </a:solidFill>
                <a:effectLst/>
                <a:latin typeface="Arial" panose="020B0604020202020204" pitchFamily="34" charset="0"/>
              </a:rPr>
              <a:t>proof of work</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pri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katerem</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rudarji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izračunavajo</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zapletene</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matematične</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formule</a:t>
            </a:r>
            <a:r>
              <a:rPr lang="en-US" b="0" i="0" dirty="0">
                <a:solidFill>
                  <a:srgbClr val="202122"/>
                </a:solidFill>
                <a:effectLst/>
                <a:latin typeface="Arial" panose="020B0604020202020204" pitchFamily="34" charset="0"/>
              </a:rPr>
              <a:t> in s </a:t>
            </a:r>
            <a:r>
              <a:rPr lang="en-US" b="0" i="0" dirty="0" err="1">
                <a:solidFill>
                  <a:srgbClr val="202122"/>
                </a:solidFill>
                <a:effectLst/>
                <a:latin typeface="Arial" panose="020B0604020202020204" pitchFamily="34" charset="0"/>
              </a:rPr>
              <a:t>tem</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ustvarjajo</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nove</a:t>
            </a:r>
            <a:r>
              <a:rPr lang="en-US" b="0" i="0" dirty="0">
                <a:solidFill>
                  <a:srgbClr val="202122"/>
                </a:solidFill>
                <a:effectLst/>
                <a:latin typeface="Arial" panose="020B0604020202020204" pitchFamily="34" charset="0"/>
              </a:rPr>
              <a:t> bloke, ki se </a:t>
            </a:r>
            <a:r>
              <a:rPr lang="en-US" b="0" i="0" dirty="0" err="1">
                <a:solidFill>
                  <a:srgbClr val="202122"/>
                </a:solidFill>
                <a:effectLst/>
                <a:latin typeface="Arial" panose="020B0604020202020204" pitchFamily="34" charset="0"/>
              </a:rPr>
              <a:t>dodajajo</a:t>
            </a:r>
            <a:r>
              <a:rPr lang="en-US" b="0" i="0" dirty="0">
                <a:solidFill>
                  <a:srgbClr val="202122"/>
                </a:solidFill>
                <a:effectLst/>
                <a:latin typeface="Arial" panose="020B0604020202020204" pitchFamily="34" charset="0"/>
              </a:rPr>
              <a:t> v </a:t>
            </a:r>
            <a:r>
              <a:rPr lang="en-US" b="0" i="0" dirty="0" err="1">
                <a:solidFill>
                  <a:srgbClr val="202122"/>
                </a:solidFill>
                <a:effectLst/>
                <a:latin typeface="Arial" panose="020B0604020202020204" pitchFamily="34" charset="0"/>
              </a:rPr>
              <a:t>blokverigo</a:t>
            </a:r>
            <a:r>
              <a:rPr lang="en-US" b="0" i="0" dirty="0">
                <a:solidFill>
                  <a:srgbClr val="202122"/>
                </a:solidFill>
                <a:effectLst/>
                <a:latin typeface="Arial" panose="020B0604020202020204" pitchFamily="34" charset="0"/>
              </a:rPr>
              <a:t>.</a:t>
            </a:r>
          </a:p>
          <a:p>
            <a:pPr algn="l"/>
            <a:r>
              <a:rPr lang="en-US" b="0" i="0" dirty="0">
                <a:solidFill>
                  <a:srgbClr val="202122"/>
                </a:solidFill>
                <a:effectLst/>
                <a:latin typeface="Arial" panose="020B0604020202020204" pitchFamily="34" charset="0"/>
              </a:rPr>
              <a:t>2. </a:t>
            </a:r>
            <a:r>
              <a:rPr lang="en-US" b="0" i="0" u="none" strike="noStrike" dirty="0" err="1">
                <a:solidFill>
                  <a:srgbClr val="DD3333"/>
                </a:solidFill>
                <a:effectLst/>
                <a:latin typeface="Arial" panose="020B0604020202020204" pitchFamily="34" charset="0"/>
                <a:hlinkClick r:id="rId4" tooltip="Dokaz o vložku (stran ne obstaja)"/>
              </a:rPr>
              <a:t>Dokaz</a:t>
            </a:r>
            <a:r>
              <a:rPr lang="en-US" b="0" i="0" u="none" strike="noStrike" dirty="0">
                <a:solidFill>
                  <a:srgbClr val="DD3333"/>
                </a:solidFill>
                <a:effectLst/>
                <a:latin typeface="Arial" panose="020B0604020202020204" pitchFamily="34" charset="0"/>
                <a:hlinkClick r:id="rId4" tooltip="Dokaz o vložku (stran ne obstaja)"/>
              </a:rPr>
              <a:t> o </a:t>
            </a:r>
            <a:r>
              <a:rPr lang="en-US" b="0" i="0" u="none" strike="noStrike" dirty="0" err="1">
                <a:solidFill>
                  <a:srgbClr val="DD3333"/>
                </a:solidFill>
                <a:effectLst/>
                <a:latin typeface="Arial" panose="020B0604020202020204" pitchFamily="34" charset="0"/>
                <a:hlinkClick r:id="rId4" tooltip="Dokaz o vložku (stran ne obstaja)"/>
              </a:rPr>
              <a:t>vložku</a:t>
            </a:r>
            <a:r>
              <a:rPr lang="en-US" b="0" i="0" dirty="0">
                <a:solidFill>
                  <a:srgbClr val="202122"/>
                </a:solidFill>
                <a:effectLst/>
                <a:latin typeface="Arial" panose="020B0604020202020204" pitchFamily="34" charset="0"/>
              </a:rPr>
              <a:t> (</a:t>
            </a:r>
            <a:r>
              <a:rPr lang="en-US" b="0" i="1" dirty="0">
                <a:solidFill>
                  <a:srgbClr val="202122"/>
                </a:solidFill>
                <a:effectLst/>
                <a:latin typeface="Arial" panose="020B0604020202020204" pitchFamily="34" charset="0"/>
              </a:rPr>
              <a:t>proof of stake</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pri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katerem</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transakcije</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potrjuje</a:t>
            </a:r>
            <a:r>
              <a:rPr lang="en-US" b="0" i="0" dirty="0">
                <a:solidFill>
                  <a:srgbClr val="202122"/>
                </a:solidFill>
                <a:effectLst/>
                <a:latin typeface="Arial" panose="020B0604020202020204" pitchFamily="34" charset="0"/>
              </a:rPr>
              <a:t> in </a:t>
            </a:r>
            <a:r>
              <a:rPr lang="en-US" b="0" i="0" dirty="0" err="1">
                <a:solidFill>
                  <a:srgbClr val="202122"/>
                </a:solidFill>
                <a:effectLst/>
                <a:latin typeface="Arial" panose="020B0604020202020204" pitchFamily="34" charset="0"/>
              </a:rPr>
              <a:t>jih</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dodaja</a:t>
            </a:r>
            <a:r>
              <a:rPr lang="en-US" b="0" i="0" dirty="0">
                <a:solidFill>
                  <a:srgbClr val="202122"/>
                </a:solidFill>
                <a:effectLst/>
                <a:latin typeface="Arial" panose="020B0604020202020204" pitchFamily="34" charset="0"/>
              </a:rPr>
              <a:t> v </a:t>
            </a:r>
            <a:r>
              <a:rPr lang="en-US" b="0" i="0" dirty="0" err="1">
                <a:solidFill>
                  <a:srgbClr val="202122"/>
                </a:solidFill>
                <a:effectLst/>
                <a:latin typeface="Arial" panose="020B0604020202020204" pitchFamily="34" charset="0"/>
              </a:rPr>
              <a:t>blokverigo</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uporabnik</a:t>
            </a:r>
            <a:r>
              <a:rPr lang="en-US" b="0" i="0" dirty="0">
                <a:solidFill>
                  <a:srgbClr val="202122"/>
                </a:solidFill>
                <a:effectLst/>
                <a:latin typeface="Arial" panose="020B0604020202020204" pitchFamily="34" charset="0"/>
              </a:rPr>
              <a:t> z </a:t>
            </a:r>
            <a:r>
              <a:rPr lang="en-US" b="0" i="0" dirty="0" err="1">
                <a:solidFill>
                  <a:srgbClr val="202122"/>
                </a:solidFill>
                <a:effectLst/>
                <a:latin typeface="Arial" panose="020B0604020202020204" pitchFamily="34" charset="0"/>
              </a:rPr>
              <a:t>največjim</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deležem</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neprodanih</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kovancev</a:t>
            </a:r>
            <a:endParaRPr lang="en-US" b="0" i="0" dirty="0">
              <a:solidFill>
                <a:srgbClr val="202122"/>
              </a:solidFill>
              <a:effectLst/>
              <a:latin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p:txBody>
      </p:sp>
      <p:sp>
        <p:nvSpPr>
          <p:cNvPr id="4" name="Title 1">
            <a:extLst>
              <a:ext uri="{FF2B5EF4-FFF2-40B4-BE49-F238E27FC236}">
                <a16:creationId xmlns:a16="http://schemas.microsoft.com/office/drawing/2014/main" id="{6962A213-2747-8528-2D5A-4DA91B08496C}"/>
              </a:ext>
            </a:extLst>
          </p:cNvPr>
          <p:cNvSpPr>
            <a:spLocks noGrp="1"/>
          </p:cNvSpPr>
          <p:nvPr>
            <p:ph type="title"/>
          </p:nvPr>
        </p:nvSpPr>
        <p:spPr>
          <a:xfrm>
            <a:off x="1484313" y="782198"/>
            <a:ext cx="10018712" cy="418641"/>
          </a:xfrm>
        </p:spPr>
        <p:txBody>
          <a:bodyPr>
            <a:normAutofit fontScale="90000"/>
          </a:bodyPr>
          <a:lstStyle/>
          <a:p>
            <a:pPr marL="0" marR="0" lvl="0" indent="0" defTabSz="457200" rtl="0" eaLnBrk="1" fontAlgn="auto" latinLnBrk="0" hangingPunct="1">
              <a:lnSpc>
                <a:spcPct val="100000"/>
              </a:lnSpc>
              <a:spcBef>
                <a:spcPct val="20000"/>
              </a:spcBef>
              <a:spcAft>
                <a:spcPts val="600"/>
              </a:spcAft>
              <a:buClr>
                <a:srgbClr val="EB8F22">
                  <a:lumMod val="75000"/>
                </a:srgbClr>
              </a:buClr>
              <a:buSzPct val="145000"/>
              <a:buFont typeface="Arial"/>
              <a:buNone/>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OPREDELITEV KRIPTOVALUT IN PREGLED NAJPOMEMBNEJŠIH KRIPTOVALUT</a:t>
            </a:r>
            <a:br>
              <a:rPr kumimoji="0" lang="sl-SI"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b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endParaRPr lang="en-US" dirty="0"/>
          </a:p>
        </p:txBody>
      </p:sp>
    </p:spTree>
    <p:extLst>
      <p:ext uri="{BB962C8B-B14F-4D97-AF65-F5344CB8AC3E}">
        <p14:creationId xmlns:p14="http://schemas.microsoft.com/office/powerpoint/2010/main" val="986731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FB0F1-A362-AA75-20F2-D9D8E5256F31}"/>
              </a:ext>
            </a:extLst>
          </p:cNvPr>
          <p:cNvSpPr>
            <a:spLocks noGrp="1"/>
          </p:cNvSpPr>
          <p:nvPr>
            <p:ph type="title"/>
          </p:nvPr>
        </p:nvSpPr>
        <p:spPr>
          <a:xfrm>
            <a:off x="1484311" y="385590"/>
            <a:ext cx="10018713" cy="760165"/>
          </a:xfrm>
        </p:spPr>
        <p:txBody>
          <a:bodyPr>
            <a:normAutofit fontScale="90000"/>
          </a:bodyPr>
          <a:lstStyle/>
          <a:p>
            <a:pPr marL="0" marR="0" lvl="0" indent="0" defTabSz="457200" rtl="0" eaLnBrk="1" fontAlgn="auto" latinLnBrk="0" hangingPunct="1">
              <a:lnSpc>
                <a:spcPct val="100000"/>
              </a:lnSpc>
              <a:spcBef>
                <a:spcPct val="20000"/>
              </a:spcBef>
              <a:spcAft>
                <a:spcPts val="600"/>
              </a:spcAft>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OPREDELITEV KRIPTOVALUT IN PREGLED NAJPOMEMBNEJŠIH KRIPTOVALUT</a:t>
            </a:r>
            <a:br>
              <a:rPr kumimoji="0" lang="sl-SI"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44D92B4E-57A9-959F-9A0B-38D4A3B164F1}"/>
              </a:ext>
            </a:extLst>
          </p:cNvPr>
          <p:cNvSpPr>
            <a:spLocks noGrp="1"/>
          </p:cNvSpPr>
          <p:nvPr>
            <p:ph idx="1"/>
          </p:nvPr>
        </p:nvSpPr>
        <p:spPr>
          <a:xfrm>
            <a:off x="1484310" y="1288973"/>
            <a:ext cx="10018713" cy="4502227"/>
          </a:xfrm>
        </p:spPr>
        <p:txBody>
          <a:bodyPr>
            <a:normAutofit fontScale="92500" lnSpcReduction="20000"/>
          </a:bodyPr>
          <a:lstStyle/>
          <a:p>
            <a:pPr marL="0" indent="0">
              <a:buNone/>
            </a:pPr>
            <a:r>
              <a:rPr lang="sl-SI" u="sng" dirty="0">
                <a:latin typeface="Arial" panose="020B0604020202020204" pitchFamily="34" charset="0"/>
                <a:cs typeface="Arial" panose="020B0604020202020204" pitchFamily="34" charset="0"/>
              </a:rPr>
              <a:t>NAJBOLJ ZNANE KRIPTOVALUTE</a:t>
            </a:r>
          </a:p>
          <a:p>
            <a:pPr marL="0" indent="0">
              <a:buNone/>
            </a:pPr>
            <a:endParaRPr lang="sl-SI" u="sng" dirty="0">
              <a:latin typeface="Arial" panose="020B0604020202020204" pitchFamily="34" charset="0"/>
              <a:cs typeface="Arial" panose="020B0604020202020204" pitchFamily="34" charset="0"/>
            </a:endParaRPr>
          </a:p>
          <a:p>
            <a:pPr>
              <a:buFont typeface="Arial" panose="020B0604020202020204" pitchFamily="34" charset="0"/>
              <a:buChar char="•"/>
            </a:pPr>
            <a:r>
              <a:rPr lang="sl-SI" dirty="0">
                <a:latin typeface="Arial" panose="020B0604020202020204" pitchFamily="34" charset="0"/>
                <a:cs typeface="Arial" panose="020B0604020202020204" pitchFamily="34" charset="0"/>
              </a:rPr>
              <a:t>BITCOIN</a:t>
            </a:r>
          </a:p>
          <a:p>
            <a:pPr marL="0" indent="0" algn="just">
              <a:buNone/>
            </a:pPr>
            <a:r>
              <a:rPr lang="en-US" b="0" i="0" dirty="0">
                <a:solidFill>
                  <a:srgbClr val="4D5156"/>
                </a:solidFill>
                <a:effectLst/>
                <a:latin typeface="arial" panose="020B0604020202020204" pitchFamily="34" charset="0"/>
              </a:rPr>
              <a:t>Bitcoin je </a:t>
            </a:r>
            <a:r>
              <a:rPr lang="en-US" b="0" i="0" dirty="0" err="1">
                <a:solidFill>
                  <a:srgbClr val="4D5156"/>
                </a:solidFill>
                <a:effectLst/>
                <a:latin typeface="arial" panose="020B0604020202020204" pitchFamily="34" charset="0"/>
              </a:rPr>
              <a:t>kriptovaluta</a:t>
            </a:r>
            <a:r>
              <a:rPr lang="en-US" b="0" i="0" dirty="0">
                <a:solidFill>
                  <a:srgbClr val="4D5156"/>
                </a:solidFill>
                <a:effectLst/>
                <a:latin typeface="arial" panose="020B0604020202020204" pitchFamily="34" charset="0"/>
              </a:rPr>
              <a:t>, </a:t>
            </a:r>
            <a:r>
              <a:rPr lang="en-US" b="0" i="0" dirty="0" err="1">
                <a:solidFill>
                  <a:srgbClr val="4D5156"/>
                </a:solidFill>
                <a:effectLst/>
                <a:latin typeface="arial" panose="020B0604020202020204" pitchFamily="34" charset="0"/>
              </a:rPr>
              <a:t>pri</a:t>
            </a:r>
            <a:r>
              <a:rPr lang="en-US" b="0" i="0" dirty="0">
                <a:solidFill>
                  <a:srgbClr val="4D5156"/>
                </a:solidFill>
                <a:effectLst/>
                <a:latin typeface="arial" panose="020B0604020202020204" pitchFamily="34" charset="0"/>
              </a:rPr>
              <a:t> </a:t>
            </a:r>
            <a:r>
              <a:rPr lang="en-US" b="0" i="0" dirty="0" err="1">
                <a:solidFill>
                  <a:srgbClr val="4D5156"/>
                </a:solidFill>
                <a:effectLst/>
                <a:latin typeface="arial" panose="020B0604020202020204" pitchFamily="34" charset="0"/>
              </a:rPr>
              <a:t>kateri</a:t>
            </a:r>
            <a:r>
              <a:rPr lang="en-US" b="0" i="0" dirty="0">
                <a:solidFill>
                  <a:srgbClr val="4D5156"/>
                </a:solidFill>
                <a:effectLst/>
                <a:latin typeface="arial" panose="020B0604020202020204" pitchFamily="34" charset="0"/>
              </a:rPr>
              <a:t> </a:t>
            </a:r>
            <a:r>
              <a:rPr lang="en-US" b="0" i="0" dirty="0" err="1">
                <a:solidFill>
                  <a:srgbClr val="4D5156"/>
                </a:solidFill>
                <a:effectLst/>
                <a:latin typeface="arial" panose="020B0604020202020204" pitchFamily="34" charset="0"/>
              </a:rPr>
              <a:t>nastajanje</a:t>
            </a:r>
            <a:r>
              <a:rPr lang="en-US" b="0" i="0" dirty="0">
                <a:solidFill>
                  <a:srgbClr val="4D5156"/>
                </a:solidFill>
                <a:effectLst/>
                <a:latin typeface="arial" panose="020B0604020202020204" pitchFamily="34" charset="0"/>
              </a:rPr>
              <a:t> in </a:t>
            </a:r>
            <a:r>
              <a:rPr lang="en-US" b="0" i="0" dirty="0" err="1">
                <a:solidFill>
                  <a:srgbClr val="4D5156"/>
                </a:solidFill>
                <a:effectLst/>
                <a:latin typeface="arial" panose="020B0604020202020204" pitchFamily="34" charset="0"/>
              </a:rPr>
              <a:t>prenos</a:t>
            </a:r>
            <a:r>
              <a:rPr lang="en-US" b="0" i="0" dirty="0">
                <a:solidFill>
                  <a:srgbClr val="4D5156"/>
                </a:solidFill>
                <a:effectLst/>
                <a:latin typeface="arial" panose="020B0604020202020204" pitchFamily="34" charset="0"/>
              </a:rPr>
              <a:t> </a:t>
            </a:r>
            <a:r>
              <a:rPr lang="en-US" b="0" i="0" dirty="0" err="1">
                <a:solidFill>
                  <a:srgbClr val="4D5156"/>
                </a:solidFill>
                <a:effectLst/>
                <a:latin typeface="arial" panose="020B0604020202020204" pitchFamily="34" charset="0"/>
              </a:rPr>
              <a:t>bitcoinov</a:t>
            </a:r>
            <a:r>
              <a:rPr lang="en-US" b="0" i="0" dirty="0">
                <a:solidFill>
                  <a:srgbClr val="4D5156"/>
                </a:solidFill>
                <a:effectLst/>
                <a:latin typeface="arial" panose="020B0604020202020204" pitchFamily="34" charset="0"/>
              </a:rPr>
              <a:t> </a:t>
            </a:r>
            <a:r>
              <a:rPr lang="en-US" b="0" i="0" dirty="0" err="1">
                <a:solidFill>
                  <a:srgbClr val="4D5156"/>
                </a:solidFill>
                <a:effectLst/>
                <a:latin typeface="arial" panose="020B0604020202020204" pitchFamily="34" charset="0"/>
              </a:rPr>
              <a:t>temelji</a:t>
            </a:r>
            <a:r>
              <a:rPr lang="en-US" b="0" i="0" dirty="0">
                <a:solidFill>
                  <a:srgbClr val="4D5156"/>
                </a:solidFill>
                <a:effectLst/>
                <a:latin typeface="arial" panose="020B0604020202020204" pitchFamily="34" charset="0"/>
              </a:rPr>
              <a:t> na </a:t>
            </a:r>
            <a:r>
              <a:rPr lang="en-US" b="0" i="0" dirty="0" err="1">
                <a:solidFill>
                  <a:srgbClr val="4D5156"/>
                </a:solidFill>
                <a:effectLst/>
                <a:latin typeface="arial" panose="020B0604020202020204" pitchFamily="34" charset="0"/>
              </a:rPr>
              <a:t>odprtokodnem</a:t>
            </a:r>
            <a:r>
              <a:rPr lang="en-US" b="0" i="0" dirty="0">
                <a:solidFill>
                  <a:srgbClr val="4D5156"/>
                </a:solidFill>
                <a:effectLst/>
                <a:latin typeface="arial" panose="020B0604020202020204" pitchFamily="34" charset="0"/>
              </a:rPr>
              <a:t> </a:t>
            </a:r>
            <a:r>
              <a:rPr lang="en-US" b="0" i="0" dirty="0" err="1">
                <a:solidFill>
                  <a:srgbClr val="4D5156"/>
                </a:solidFill>
                <a:effectLst/>
                <a:latin typeface="arial" panose="020B0604020202020204" pitchFamily="34" charset="0"/>
              </a:rPr>
              <a:t>protokolu</a:t>
            </a:r>
            <a:r>
              <a:rPr lang="en-US" b="0" i="0" dirty="0">
                <a:solidFill>
                  <a:srgbClr val="4D5156"/>
                </a:solidFill>
                <a:effectLst/>
                <a:latin typeface="arial" panose="020B0604020202020204" pitchFamily="34" charset="0"/>
              </a:rPr>
              <a:t>, ki </a:t>
            </a:r>
            <a:r>
              <a:rPr lang="en-US" b="0" i="0" dirty="0" err="1">
                <a:solidFill>
                  <a:srgbClr val="4D5156"/>
                </a:solidFill>
                <a:effectLst/>
                <a:latin typeface="arial" panose="020B0604020202020204" pitchFamily="34" charset="0"/>
              </a:rPr>
              <a:t>ni</a:t>
            </a:r>
            <a:r>
              <a:rPr lang="en-US" b="0" i="0" dirty="0">
                <a:solidFill>
                  <a:srgbClr val="4D5156"/>
                </a:solidFill>
                <a:effectLst/>
                <a:latin typeface="arial" panose="020B0604020202020204" pitchFamily="34" charset="0"/>
              </a:rPr>
              <a:t> </a:t>
            </a:r>
            <a:r>
              <a:rPr lang="en-US" b="0" i="0" dirty="0" err="1">
                <a:solidFill>
                  <a:srgbClr val="4D5156"/>
                </a:solidFill>
                <a:effectLst/>
                <a:latin typeface="arial" panose="020B0604020202020204" pitchFamily="34" charset="0"/>
              </a:rPr>
              <a:t>odvisen</a:t>
            </a:r>
            <a:r>
              <a:rPr lang="en-US" b="0" i="0" dirty="0">
                <a:solidFill>
                  <a:srgbClr val="4D5156"/>
                </a:solidFill>
                <a:effectLst/>
                <a:latin typeface="arial" panose="020B0604020202020204" pitchFamily="34" charset="0"/>
              </a:rPr>
              <a:t> od </a:t>
            </a:r>
            <a:r>
              <a:rPr lang="en-US" b="0" i="0" dirty="0" err="1">
                <a:solidFill>
                  <a:srgbClr val="4D5156"/>
                </a:solidFill>
                <a:effectLst/>
                <a:latin typeface="arial" panose="020B0604020202020204" pitchFamily="34" charset="0"/>
              </a:rPr>
              <a:t>centralne</a:t>
            </a:r>
            <a:r>
              <a:rPr lang="en-US" b="0" i="0" dirty="0">
                <a:solidFill>
                  <a:srgbClr val="4D5156"/>
                </a:solidFill>
                <a:effectLst/>
                <a:latin typeface="arial" panose="020B0604020202020204" pitchFamily="34" charset="0"/>
              </a:rPr>
              <a:t> </a:t>
            </a:r>
            <a:r>
              <a:rPr lang="en-US" b="0" i="0" dirty="0" err="1">
                <a:solidFill>
                  <a:srgbClr val="4D5156"/>
                </a:solidFill>
                <a:effectLst/>
                <a:latin typeface="arial" panose="020B0604020202020204" pitchFamily="34" charset="0"/>
              </a:rPr>
              <a:t>banke</a:t>
            </a:r>
            <a:r>
              <a:rPr lang="en-US" b="0" i="0" dirty="0">
                <a:solidFill>
                  <a:srgbClr val="4D5156"/>
                </a:solidFill>
                <a:effectLst/>
                <a:latin typeface="arial" panose="020B0604020202020204" pitchFamily="34" charset="0"/>
              </a:rPr>
              <a:t> </a:t>
            </a:r>
            <a:r>
              <a:rPr lang="en-US" b="0" i="0" dirty="0" err="1">
                <a:solidFill>
                  <a:srgbClr val="4D5156"/>
                </a:solidFill>
                <a:effectLst/>
                <a:latin typeface="arial" panose="020B0604020202020204" pitchFamily="34" charset="0"/>
              </a:rPr>
              <a:t>ali</a:t>
            </a:r>
            <a:r>
              <a:rPr lang="en-US" b="0" i="0" dirty="0">
                <a:solidFill>
                  <a:srgbClr val="4D5156"/>
                </a:solidFill>
                <a:effectLst/>
                <a:latin typeface="arial" panose="020B0604020202020204" pitchFamily="34" charset="0"/>
              </a:rPr>
              <a:t> </a:t>
            </a:r>
            <a:r>
              <a:rPr lang="en-US" b="0" i="0" dirty="0" err="1">
                <a:solidFill>
                  <a:srgbClr val="4D5156"/>
                </a:solidFill>
                <a:effectLst/>
                <a:latin typeface="arial" panose="020B0604020202020204" pitchFamily="34" charset="0"/>
              </a:rPr>
              <a:t>drugega</a:t>
            </a:r>
            <a:r>
              <a:rPr lang="en-US" b="0" i="0" dirty="0">
                <a:solidFill>
                  <a:srgbClr val="4D5156"/>
                </a:solidFill>
                <a:effectLst/>
                <a:latin typeface="arial" panose="020B0604020202020204" pitchFamily="34" charset="0"/>
              </a:rPr>
              <a:t> </a:t>
            </a:r>
            <a:r>
              <a:rPr lang="en-US" b="0" i="0" dirty="0" err="1">
                <a:solidFill>
                  <a:srgbClr val="4D5156"/>
                </a:solidFill>
                <a:effectLst/>
                <a:latin typeface="arial" panose="020B0604020202020204" pitchFamily="34" charset="0"/>
              </a:rPr>
              <a:t>regulatornega</a:t>
            </a:r>
            <a:r>
              <a:rPr lang="en-US" b="0" i="0" dirty="0">
                <a:solidFill>
                  <a:srgbClr val="4D5156"/>
                </a:solidFill>
                <a:effectLst/>
                <a:latin typeface="arial" panose="020B0604020202020204" pitchFamily="34" charset="0"/>
              </a:rPr>
              <a:t> organa, </a:t>
            </a:r>
            <a:r>
              <a:rPr lang="en-US" b="0" i="0" dirty="0" err="1">
                <a:solidFill>
                  <a:srgbClr val="4D5156"/>
                </a:solidFill>
                <a:effectLst/>
                <a:latin typeface="arial" panose="020B0604020202020204" pitchFamily="34" charset="0"/>
              </a:rPr>
              <a:t>tako</a:t>
            </a:r>
            <a:r>
              <a:rPr lang="en-US" b="0" i="0" dirty="0">
                <a:solidFill>
                  <a:srgbClr val="4D5156"/>
                </a:solidFill>
                <a:effectLst/>
                <a:latin typeface="arial" panose="020B0604020202020204" pitchFamily="34" charset="0"/>
              </a:rPr>
              <a:t> da ne </a:t>
            </a:r>
            <a:r>
              <a:rPr lang="en-US" b="0" i="0" dirty="0" err="1">
                <a:solidFill>
                  <a:srgbClr val="4D5156"/>
                </a:solidFill>
                <a:effectLst/>
                <a:latin typeface="arial" panose="020B0604020202020204" pitchFamily="34" charset="0"/>
              </a:rPr>
              <a:t>obstaja</a:t>
            </a:r>
            <a:r>
              <a:rPr lang="en-US" b="0" i="0" dirty="0">
                <a:solidFill>
                  <a:srgbClr val="4D5156"/>
                </a:solidFill>
                <a:effectLst/>
                <a:latin typeface="arial" panose="020B0604020202020204" pitchFamily="34" charset="0"/>
              </a:rPr>
              <a:t> </a:t>
            </a:r>
            <a:r>
              <a:rPr lang="en-US" b="0" i="0" dirty="0" err="1">
                <a:solidFill>
                  <a:srgbClr val="4D5156"/>
                </a:solidFill>
                <a:effectLst/>
                <a:latin typeface="arial" panose="020B0604020202020204" pitchFamily="34" charset="0"/>
              </a:rPr>
              <a:t>samostojen</a:t>
            </a:r>
            <a:r>
              <a:rPr lang="en-US" b="0" i="0" dirty="0">
                <a:solidFill>
                  <a:srgbClr val="4D5156"/>
                </a:solidFill>
                <a:effectLst/>
                <a:latin typeface="arial" panose="020B0604020202020204" pitchFamily="34" charset="0"/>
              </a:rPr>
              <a:t> organ, ki </a:t>
            </a:r>
            <a:r>
              <a:rPr lang="en-US" b="0" i="0" dirty="0" err="1">
                <a:solidFill>
                  <a:srgbClr val="4D5156"/>
                </a:solidFill>
                <a:effectLst/>
                <a:latin typeface="arial" panose="020B0604020202020204" pitchFamily="34" charset="0"/>
              </a:rPr>
              <a:t>nadzoruje</a:t>
            </a:r>
            <a:r>
              <a:rPr lang="en-US" b="0" i="0" dirty="0">
                <a:solidFill>
                  <a:srgbClr val="4D5156"/>
                </a:solidFill>
                <a:effectLst/>
                <a:latin typeface="arial" panose="020B0604020202020204" pitchFamily="34" charset="0"/>
              </a:rPr>
              <a:t> </a:t>
            </a:r>
            <a:r>
              <a:rPr lang="en-US" b="0" i="0" dirty="0" err="1">
                <a:solidFill>
                  <a:srgbClr val="4D5156"/>
                </a:solidFill>
                <a:effectLst/>
                <a:latin typeface="arial" panose="020B0604020202020204" pitchFamily="34" charset="0"/>
              </a:rPr>
              <a:t>kriptovaluto</a:t>
            </a:r>
            <a:r>
              <a:rPr lang="en-US" b="0" i="0" dirty="0">
                <a:solidFill>
                  <a:srgbClr val="4D5156"/>
                </a:solidFill>
                <a:effectLst/>
                <a:latin typeface="arial" panose="020B0604020202020204" pitchFamily="34" charset="0"/>
              </a:rPr>
              <a:t>, </a:t>
            </a:r>
            <a:r>
              <a:rPr lang="en-US" b="0" i="0" dirty="0" err="1">
                <a:solidFill>
                  <a:srgbClr val="4D5156"/>
                </a:solidFill>
                <a:effectLst/>
                <a:latin typeface="arial" panose="020B0604020202020204" pitchFamily="34" charset="0"/>
              </a:rPr>
              <a:t>vendar</a:t>
            </a:r>
            <a:r>
              <a:rPr lang="en-US" b="0" i="0" dirty="0">
                <a:solidFill>
                  <a:srgbClr val="4D5156"/>
                </a:solidFill>
                <a:effectLst/>
                <a:latin typeface="arial" panose="020B0604020202020204" pitchFamily="34" charset="0"/>
              </a:rPr>
              <a:t> jo </a:t>
            </a:r>
            <a:r>
              <a:rPr lang="en-US" b="0" i="0" dirty="0" err="1">
                <a:solidFill>
                  <a:srgbClr val="4D5156"/>
                </a:solidFill>
                <a:effectLst/>
                <a:latin typeface="arial" panose="020B0604020202020204" pitchFamily="34" charset="0"/>
              </a:rPr>
              <a:t>nadzoruje</a:t>
            </a:r>
            <a:r>
              <a:rPr lang="en-US" b="0" i="0" dirty="0">
                <a:solidFill>
                  <a:srgbClr val="4D5156"/>
                </a:solidFill>
                <a:effectLst/>
                <a:latin typeface="arial" panose="020B0604020202020204" pitchFamily="34" charset="0"/>
              </a:rPr>
              <a:t> </a:t>
            </a:r>
            <a:r>
              <a:rPr lang="en-US" b="0" i="0" dirty="0" err="1">
                <a:solidFill>
                  <a:srgbClr val="4D5156"/>
                </a:solidFill>
                <a:effectLst/>
                <a:latin typeface="arial" panose="020B0604020202020204" pitchFamily="34" charset="0"/>
              </a:rPr>
              <a:t>skupnost</a:t>
            </a:r>
            <a:r>
              <a:rPr lang="en-US" b="0" i="0" dirty="0">
                <a:solidFill>
                  <a:srgbClr val="4D5156"/>
                </a:solidFill>
                <a:effectLst/>
                <a:latin typeface="arial" panose="020B0604020202020204" pitchFamily="34" charset="0"/>
              </a:rPr>
              <a:t>.</a:t>
            </a:r>
            <a:endParaRPr lang="sl-SI" b="0" i="0" dirty="0">
              <a:solidFill>
                <a:srgbClr val="4D5156"/>
              </a:solidFill>
              <a:effectLst/>
              <a:latin typeface="arial" panose="020B0604020202020204" pitchFamily="34" charset="0"/>
            </a:endParaRPr>
          </a:p>
          <a:p>
            <a:pPr algn="just">
              <a:buFont typeface="Arial" panose="020B0604020202020204" pitchFamily="34" charset="0"/>
              <a:buChar char="•"/>
            </a:pPr>
            <a:r>
              <a:rPr lang="sl-SI" dirty="0">
                <a:solidFill>
                  <a:srgbClr val="4D5156"/>
                </a:solidFill>
                <a:latin typeface="arial" panose="020B0604020202020204" pitchFamily="34" charset="0"/>
                <a:cs typeface="Arial" panose="020B0604020202020204" pitchFamily="34" charset="0"/>
              </a:rPr>
              <a:t>ETHERUM</a:t>
            </a:r>
          </a:p>
          <a:p>
            <a:pPr algn="just">
              <a:buFont typeface="Arial" panose="020B0604020202020204" pitchFamily="34" charset="0"/>
              <a:buChar char="•"/>
            </a:pPr>
            <a:r>
              <a:rPr lang="sl-SI" dirty="0">
                <a:solidFill>
                  <a:srgbClr val="4D5156"/>
                </a:solidFill>
                <a:latin typeface="arial" panose="020B0604020202020204" pitchFamily="34" charset="0"/>
                <a:cs typeface="Arial" panose="020B0604020202020204" pitchFamily="34" charset="0"/>
              </a:rPr>
              <a:t>TETHER</a:t>
            </a:r>
          </a:p>
          <a:p>
            <a:pPr algn="just">
              <a:buFont typeface="Arial" panose="020B0604020202020204" pitchFamily="34" charset="0"/>
              <a:buChar char="•"/>
            </a:pPr>
            <a:r>
              <a:rPr lang="sl-SI" dirty="0">
                <a:solidFill>
                  <a:srgbClr val="4D5156"/>
                </a:solidFill>
                <a:latin typeface="arial" panose="020B0604020202020204" pitchFamily="34" charset="0"/>
                <a:cs typeface="Arial" panose="020B0604020202020204" pitchFamily="34" charset="0"/>
              </a:rPr>
              <a:t>XRP</a:t>
            </a:r>
          </a:p>
          <a:p>
            <a:pPr algn="just">
              <a:buFont typeface="Arial" panose="020B0604020202020204" pitchFamily="34" charset="0"/>
              <a:buChar char="•"/>
            </a:pPr>
            <a:r>
              <a:rPr lang="sl-SI" dirty="0">
                <a:solidFill>
                  <a:srgbClr val="4D5156"/>
                </a:solidFill>
                <a:latin typeface="arial" panose="020B0604020202020204" pitchFamily="34" charset="0"/>
                <a:cs typeface="Arial" panose="020B0604020202020204" pitchFamily="34" charset="0"/>
              </a:rPr>
              <a:t>LITECOIN</a:t>
            </a:r>
          </a:p>
          <a:p>
            <a:pPr algn="just">
              <a:buFont typeface="Arial" panose="020B0604020202020204" pitchFamily="34" charset="0"/>
              <a:buChar char="•"/>
            </a:pPr>
            <a:r>
              <a:rPr lang="sl-SI" dirty="0">
                <a:solidFill>
                  <a:srgbClr val="4D5156"/>
                </a:solidFill>
                <a:latin typeface="arial" panose="020B0604020202020204" pitchFamily="34" charset="0"/>
                <a:cs typeface="Arial" panose="020B0604020202020204" pitchFamily="34" charset="0"/>
              </a:rPr>
              <a:t>BINANCE COIN</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6339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A03592-C611-1843-8FC9-F9430B07997E}"/>
              </a:ext>
            </a:extLst>
          </p:cNvPr>
          <p:cNvSpPr>
            <a:spLocks noGrp="1"/>
          </p:cNvSpPr>
          <p:nvPr>
            <p:ph type="title"/>
          </p:nvPr>
        </p:nvSpPr>
        <p:spPr>
          <a:xfrm>
            <a:off x="1484311" y="685800"/>
            <a:ext cx="10018713" cy="1021813"/>
          </a:xfrm>
        </p:spPr>
        <p:txBody>
          <a:bodyPr>
            <a:normAutofit fontScale="90000"/>
          </a:bodyPr>
          <a:lstStyle/>
          <a:p>
            <a:r>
              <a:rPr kumimoji="0" lang="en-US" sz="4000" b="0" i="0" u="none" strike="noStrike" kern="1200" cap="none" spc="0" normalizeH="0" baseline="0" noProof="0" dirty="0">
                <a:ln w="3175" cmpd="sng">
                  <a:noFill/>
                </a:ln>
                <a:solidFill>
                  <a:prstClr val="black"/>
                </a:solidFill>
                <a:effectLst/>
                <a:uLnTx/>
                <a:uFillTx/>
                <a:latin typeface="Arial" panose="020B0604020202020204" pitchFamily="34" charset="0"/>
                <a:ea typeface="+mj-ea"/>
                <a:cs typeface="Arial" panose="020B0604020202020204" pitchFamily="34" charset="0"/>
              </a:rPr>
              <a:t>DAV</a:t>
            </a:r>
            <a:r>
              <a:rPr kumimoji="0" lang="sl-SI" sz="4000" b="0" i="0" u="none" strike="noStrike" kern="1200" cap="none" spc="0" normalizeH="0" baseline="0" noProof="0" dirty="0">
                <a:ln w="3175" cmpd="sng">
                  <a:noFill/>
                </a:ln>
                <a:solidFill>
                  <a:prstClr val="black"/>
                </a:solidFill>
                <a:effectLst/>
                <a:uLnTx/>
                <a:uFillTx/>
                <a:latin typeface="Arial" panose="020B0604020202020204" pitchFamily="34" charset="0"/>
                <a:ea typeface="+mj-ea"/>
                <a:cs typeface="Arial" panose="020B0604020202020204" pitchFamily="34" charset="0"/>
              </a:rPr>
              <a:t>ČNI IZZIVI NA PODROČJU POSLOVANJA S KRIPTOVALUTAMI</a:t>
            </a:r>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DD76C820-555B-F226-0A53-40F560949909}"/>
              </a:ext>
            </a:extLst>
          </p:cNvPr>
          <p:cNvSpPr>
            <a:spLocks noGrp="1"/>
          </p:cNvSpPr>
          <p:nvPr>
            <p:ph idx="1"/>
          </p:nvPr>
        </p:nvSpPr>
        <p:spPr>
          <a:xfrm>
            <a:off x="1484310" y="1861851"/>
            <a:ext cx="10018713" cy="3929349"/>
          </a:xfrm>
        </p:spPr>
        <p:txBody>
          <a:bodyPr/>
          <a:lstStyle/>
          <a:p>
            <a:pPr marL="0" marR="0" lvl="0" indent="0" algn="just" defTabSz="457200" rtl="0" eaLnBrk="1" fontAlgn="auto" latinLnBrk="0" hangingPunct="1">
              <a:lnSpc>
                <a:spcPct val="100000"/>
              </a:lnSpc>
              <a:spcBef>
                <a:spcPct val="20000"/>
              </a:spcBef>
              <a:spcAft>
                <a:spcPts val="600"/>
              </a:spcAft>
              <a:buClr>
                <a:srgbClr val="EB8F22">
                  <a:lumMod val="75000"/>
                </a:srgbClr>
              </a:buClr>
              <a:buSzPct val="145000"/>
              <a:buFont typeface="Arial"/>
              <a:buNone/>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Predavanje se snema. ​</a:t>
            </a:r>
          </a:p>
          <a:p>
            <a:pPr marL="0" marR="0" lvl="0" indent="0" algn="just" defTabSz="457200" rtl="0" eaLnBrk="1" fontAlgn="auto" latinLnBrk="0" hangingPunct="1">
              <a:lnSpc>
                <a:spcPct val="100000"/>
              </a:lnSpc>
              <a:spcBef>
                <a:spcPct val="20000"/>
              </a:spcBef>
              <a:spcAft>
                <a:spcPts val="600"/>
              </a:spcAft>
              <a:buClr>
                <a:srgbClr val="EB8F22">
                  <a:lumMod val="75000"/>
                </a:srgbClr>
              </a:buClr>
              <a:buSzPct val="145000"/>
              <a:buFont typeface="Arial"/>
              <a:buNone/>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457200" rtl="0" eaLnBrk="1" fontAlgn="auto" latinLnBrk="0" hangingPunct="1">
              <a:lnSpc>
                <a:spcPct val="100000"/>
              </a:lnSpc>
              <a:spcBef>
                <a:spcPct val="20000"/>
              </a:spcBef>
              <a:spcAft>
                <a:spcPts val="600"/>
              </a:spcAft>
              <a:buClr>
                <a:srgbClr val="EB8F22">
                  <a:lumMod val="75000"/>
                </a:srgbClr>
              </a:buClr>
              <a:buSzPct val="145000"/>
              <a:buFont typeface="Arial"/>
              <a:buNone/>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Udeležence prosimo, da ne izpostavljajo svojih osebnih podatkov, saj za morebitne omembe na predavanju in posledično možnosti prepoznavanja ne prevzemamo odgovornosti. </a:t>
            </a:r>
          </a:p>
          <a:p>
            <a:pPr marL="0" indent="0">
              <a:buNone/>
            </a:pPr>
            <a:endParaRPr lang="en-US" dirty="0"/>
          </a:p>
        </p:txBody>
      </p:sp>
    </p:spTree>
    <p:extLst>
      <p:ext uri="{BB962C8B-B14F-4D97-AF65-F5344CB8AC3E}">
        <p14:creationId xmlns:p14="http://schemas.microsoft.com/office/powerpoint/2010/main" val="37876055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F7E172-79E5-D4ED-9D3F-5347AFEAEC78}"/>
              </a:ext>
            </a:extLst>
          </p:cNvPr>
          <p:cNvSpPr>
            <a:spLocks noGrp="1"/>
          </p:cNvSpPr>
          <p:nvPr>
            <p:ph type="title"/>
          </p:nvPr>
        </p:nvSpPr>
        <p:spPr>
          <a:xfrm>
            <a:off x="1484311" y="685801"/>
            <a:ext cx="10018713" cy="713342"/>
          </a:xfrm>
        </p:spPr>
        <p:txBody>
          <a:bodyPr>
            <a:normAutofit fontScale="90000"/>
          </a:bodyPr>
          <a:lstStyle/>
          <a:p>
            <a:r>
              <a:rPr kumimoji="0" lang="en-US" sz="22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OPREDELITEV KRIPTOVALUT IN PREGLED NAJPOMEMBNEJŠIH KRIPTOVALUT</a:t>
            </a:r>
            <a:endParaRPr lang="en-US" dirty="0"/>
          </a:p>
        </p:txBody>
      </p:sp>
      <p:sp>
        <p:nvSpPr>
          <p:cNvPr id="3" name="Content Placeholder 2">
            <a:extLst>
              <a:ext uri="{FF2B5EF4-FFF2-40B4-BE49-F238E27FC236}">
                <a16:creationId xmlns:a16="http://schemas.microsoft.com/office/drawing/2014/main" id="{064BEC63-B57A-D148-04A7-848FB877736F}"/>
              </a:ext>
            </a:extLst>
          </p:cNvPr>
          <p:cNvSpPr>
            <a:spLocks noGrp="1"/>
          </p:cNvSpPr>
          <p:nvPr>
            <p:ph idx="1"/>
          </p:nvPr>
        </p:nvSpPr>
        <p:spPr>
          <a:xfrm>
            <a:off x="1484310" y="1399143"/>
            <a:ext cx="10018713" cy="4392057"/>
          </a:xfrm>
        </p:spPr>
        <p:txBody>
          <a:bodyPr/>
          <a:lstStyle/>
          <a:p>
            <a:pPr marL="0" indent="0" algn="just">
              <a:buNone/>
            </a:pPr>
            <a:r>
              <a:rPr lang="en-US" b="0" i="0" dirty="0">
                <a:solidFill>
                  <a:srgbClr val="202122"/>
                </a:solidFill>
                <a:effectLst/>
                <a:latin typeface="Arial" panose="020B0604020202020204" pitchFamily="34" charset="0"/>
              </a:rPr>
              <a:t>V </a:t>
            </a:r>
            <a:r>
              <a:rPr lang="en-US" b="0" i="0" dirty="0" err="1">
                <a:solidFill>
                  <a:srgbClr val="202122"/>
                </a:solidFill>
                <a:effectLst/>
                <a:latin typeface="Arial" panose="020B0604020202020204" pitchFamily="34" charset="0"/>
              </a:rPr>
              <a:t>Sloveniji</a:t>
            </a:r>
            <a:r>
              <a:rPr lang="en-US" b="0" i="0" dirty="0">
                <a:solidFill>
                  <a:srgbClr val="202122"/>
                </a:solidFill>
                <a:effectLst/>
                <a:latin typeface="Arial" panose="020B0604020202020204" pitchFamily="34" charset="0"/>
              </a:rPr>
              <a:t> je od </a:t>
            </a:r>
            <a:r>
              <a:rPr lang="en-US" b="0" i="0" dirty="0" err="1">
                <a:solidFill>
                  <a:srgbClr val="202122"/>
                </a:solidFill>
                <a:effectLst/>
                <a:latin typeface="Arial" panose="020B0604020202020204" pitchFamily="34" charset="0"/>
              </a:rPr>
              <a:t>leta</a:t>
            </a:r>
            <a:r>
              <a:rPr lang="en-US" b="0" i="0" dirty="0">
                <a:solidFill>
                  <a:srgbClr val="202122"/>
                </a:solidFill>
                <a:effectLst/>
                <a:latin typeface="Arial" panose="020B0604020202020204" pitchFamily="34" charset="0"/>
              </a:rPr>
              <a:t> 2022 v </a:t>
            </a:r>
            <a:r>
              <a:rPr lang="en-US" b="0" i="0" dirty="0" err="1">
                <a:solidFill>
                  <a:srgbClr val="202122"/>
                </a:solidFill>
                <a:effectLst/>
                <a:latin typeface="Arial" panose="020B0604020202020204" pitchFamily="34" charset="0"/>
              </a:rPr>
              <a:t>veljavi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nov</a:t>
            </a:r>
            <a:r>
              <a:rPr lang="en-US" b="0" i="0" dirty="0">
                <a:solidFill>
                  <a:srgbClr val="202122"/>
                </a:solidFill>
                <a:effectLst/>
                <a:latin typeface="Arial" panose="020B0604020202020204" pitchFamily="34" charset="0"/>
              </a:rPr>
              <a:t> </a:t>
            </a:r>
            <a:r>
              <a:rPr lang="en-US" b="0" i="0" u="sng" dirty="0" err="1">
                <a:solidFill>
                  <a:srgbClr val="EC7220"/>
                </a:solidFill>
                <a:effectLst/>
                <a:latin typeface="Arial" panose="020B0604020202020204" pitchFamily="34" charset="0"/>
                <a:hlinkClick r:id="rId2" tooltip="Zakon o preprečevanju pranja denarja in financiranja terorizma (stran ne obstaja)">
                  <a:extLst>
                    <a:ext uri="{A12FA001-AC4F-418D-AE19-62706E023703}">
                      <ahyp:hlinkClr xmlns:ahyp="http://schemas.microsoft.com/office/drawing/2018/hyperlinkcolor" val="tx"/>
                    </a:ext>
                  </a:extLst>
                </a:hlinkClick>
              </a:rPr>
              <a:t>zakon</a:t>
            </a:r>
            <a:r>
              <a:rPr lang="en-US" b="0" i="0" u="sng" dirty="0">
                <a:solidFill>
                  <a:srgbClr val="EC7220"/>
                </a:solidFill>
                <a:effectLst/>
                <a:latin typeface="Arial" panose="020B0604020202020204" pitchFamily="34" charset="0"/>
                <a:hlinkClick r:id="rId2" tooltip="Zakon o preprečevanju pranja denarja in financiranja terorizma (stran ne obstaja)">
                  <a:extLst>
                    <a:ext uri="{A12FA001-AC4F-418D-AE19-62706E023703}">
                      <ahyp:hlinkClr xmlns:ahyp="http://schemas.microsoft.com/office/drawing/2018/hyperlinkcolor" val="tx"/>
                    </a:ext>
                  </a:extLst>
                </a:hlinkClick>
              </a:rPr>
              <a:t> o </a:t>
            </a:r>
            <a:r>
              <a:rPr lang="en-US" b="0" i="0" u="sng" dirty="0" err="1">
                <a:solidFill>
                  <a:srgbClr val="EC7220"/>
                </a:solidFill>
                <a:effectLst/>
                <a:latin typeface="Arial" panose="020B0604020202020204" pitchFamily="34" charset="0"/>
                <a:hlinkClick r:id="rId2" tooltip="Zakon o preprečevanju pranja denarja in financiranja terorizma (stran ne obstaja)">
                  <a:extLst>
                    <a:ext uri="{A12FA001-AC4F-418D-AE19-62706E023703}">
                      <ahyp:hlinkClr xmlns:ahyp="http://schemas.microsoft.com/office/drawing/2018/hyperlinkcolor" val="tx"/>
                    </a:ext>
                  </a:extLst>
                </a:hlinkClick>
              </a:rPr>
              <a:t>preprečevanju</a:t>
            </a:r>
            <a:r>
              <a:rPr lang="en-US" b="0" i="0" u="sng" dirty="0">
                <a:solidFill>
                  <a:srgbClr val="EC7220"/>
                </a:solidFill>
                <a:effectLst/>
                <a:latin typeface="Arial" panose="020B0604020202020204" pitchFamily="34" charset="0"/>
                <a:hlinkClick r:id="rId2" tooltip="Zakon o preprečevanju pranja denarja in financiranja terorizma (stran ne obstaja)">
                  <a:extLst>
                    <a:ext uri="{A12FA001-AC4F-418D-AE19-62706E023703}">
                      <ahyp:hlinkClr xmlns:ahyp="http://schemas.microsoft.com/office/drawing/2018/hyperlinkcolor" val="tx"/>
                    </a:ext>
                  </a:extLst>
                </a:hlinkClick>
              </a:rPr>
              <a:t> </a:t>
            </a:r>
            <a:r>
              <a:rPr lang="en-US" b="0" i="0" u="sng" dirty="0" err="1">
                <a:solidFill>
                  <a:srgbClr val="EC7220"/>
                </a:solidFill>
                <a:effectLst/>
                <a:latin typeface="Arial" panose="020B0604020202020204" pitchFamily="34" charset="0"/>
                <a:hlinkClick r:id="rId2" tooltip="Zakon o preprečevanju pranja denarja in financiranja terorizma (stran ne obstaja)">
                  <a:extLst>
                    <a:ext uri="{A12FA001-AC4F-418D-AE19-62706E023703}">
                      <ahyp:hlinkClr xmlns:ahyp="http://schemas.microsoft.com/office/drawing/2018/hyperlinkcolor" val="tx"/>
                    </a:ext>
                  </a:extLst>
                </a:hlinkClick>
              </a:rPr>
              <a:t>pranja</a:t>
            </a:r>
            <a:r>
              <a:rPr lang="en-US" b="0" i="0" u="sng" dirty="0">
                <a:solidFill>
                  <a:srgbClr val="EC7220"/>
                </a:solidFill>
                <a:effectLst/>
                <a:latin typeface="Arial" panose="020B0604020202020204" pitchFamily="34" charset="0"/>
                <a:hlinkClick r:id="rId2" tooltip="Zakon o preprečevanju pranja denarja in financiranja terorizma (stran ne obstaja)">
                  <a:extLst>
                    <a:ext uri="{A12FA001-AC4F-418D-AE19-62706E023703}">
                      <ahyp:hlinkClr xmlns:ahyp="http://schemas.microsoft.com/office/drawing/2018/hyperlinkcolor" val="tx"/>
                    </a:ext>
                  </a:extLst>
                </a:hlinkClick>
              </a:rPr>
              <a:t> </a:t>
            </a:r>
            <a:r>
              <a:rPr lang="en-US" b="0" i="0" u="sng" dirty="0" err="1">
                <a:solidFill>
                  <a:srgbClr val="EC7220"/>
                </a:solidFill>
                <a:effectLst/>
                <a:latin typeface="Arial" panose="020B0604020202020204" pitchFamily="34" charset="0"/>
                <a:hlinkClick r:id="rId2" tooltip="Zakon o preprečevanju pranja denarja in financiranja terorizma (stran ne obstaja)">
                  <a:extLst>
                    <a:ext uri="{A12FA001-AC4F-418D-AE19-62706E023703}">
                      <ahyp:hlinkClr xmlns:ahyp="http://schemas.microsoft.com/office/drawing/2018/hyperlinkcolor" val="tx"/>
                    </a:ext>
                  </a:extLst>
                </a:hlinkClick>
              </a:rPr>
              <a:t>denarja</a:t>
            </a:r>
            <a:r>
              <a:rPr lang="en-US" b="0" i="0" u="sng" dirty="0">
                <a:solidFill>
                  <a:srgbClr val="EC7220"/>
                </a:solidFill>
                <a:effectLst/>
                <a:latin typeface="Arial" panose="020B0604020202020204" pitchFamily="34" charset="0"/>
                <a:hlinkClick r:id="rId2" tooltip="Zakon o preprečevanju pranja denarja in financiranja terorizma (stran ne obstaja)">
                  <a:extLst>
                    <a:ext uri="{A12FA001-AC4F-418D-AE19-62706E023703}">
                      <ahyp:hlinkClr xmlns:ahyp="http://schemas.microsoft.com/office/drawing/2018/hyperlinkcolor" val="tx"/>
                    </a:ext>
                  </a:extLst>
                </a:hlinkClick>
              </a:rPr>
              <a:t> in financiranja </a:t>
            </a:r>
            <a:r>
              <a:rPr lang="en-US" b="0" i="0" u="sng" dirty="0" err="1">
                <a:effectLst/>
                <a:latin typeface="Arial" panose="020B0604020202020204" pitchFamily="34" charset="0"/>
                <a:hlinkClick r:id="rId2" tooltip="Zakon o preprečevanju pranja denarja in financiranja terorizma (stran ne obstaja)">
                  <a:extLst>
                    <a:ext uri="{A12FA001-AC4F-418D-AE19-62706E023703}">
                      <ahyp:hlinkClr xmlns:ahyp="http://schemas.microsoft.com/office/drawing/2018/hyperlinkcolor" val="tx"/>
                    </a:ext>
                  </a:extLst>
                </a:hlinkClick>
              </a:rPr>
              <a:t>terorizma</a:t>
            </a:r>
            <a:r>
              <a:rPr lang="en-US" b="0" i="0" dirty="0">
                <a:effectLst/>
                <a:latin typeface="Arial" panose="020B0604020202020204" pitchFamily="34" charset="0"/>
              </a:rPr>
              <a:t>,</a:t>
            </a:r>
            <a:r>
              <a:rPr lang="en-US" b="0" i="0" dirty="0">
                <a:solidFill>
                  <a:srgbClr val="202122"/>
                </a:solidFill>
                <a:effectLst/>
                <a:latin typeface="Arial" panose="020B0604020202020204" pitchFamily="34" charset="0"/>
              </a:rPr>
              <a:t> ki </a:t>
            </a:r>
            <a:r>
              <a:rPr lang="en-US" b="0" i="0" dirty="0" err="1">
                <a:solidFill>
                  <a:srgbClr val="202122"/>
                </a:solidFill>
                <a:effectLst/>
                <a:latin typeface="Arial" panose="020B0604020202020204" pitchFamily="34" charset="0"/>
              </a:rPr>
              <a:t>podjetja</a:t>
            </a:r>
            <a:r>
              <a:rPr lang="en-US" b="0" i="0" dirty="0">
                <a:solidFill>
                  <a:srgbClr val="202122"/>
                </a:solidFill>
                <a:effectLst/>
                <a:latin typeface="Arial" panose="020B0604020202020204" pitchFamily="34" charset="0"/>
              </a:rPr>
              <a:t>, ki se </a:t>
            </a:r>
            <a:r>
              <a:rPr lang="en-US" b="0" i="0" dirty="0" err="1">
                <a:solidFill>
                  <a:srgbClr val="202122"/>
                </a:solidFill>
                <a:effectLst/>
                <a:latin typeface="Arial" panose="020B0604020202020204" pitchFamily="34" charset="0"/>
              </a:rPr>
              <a:t>ukvarjajo</a:t>
            </a:r>
            <a:r>
              <a:rPr lang="en-US" b="0" i="0" dirty="0">
                <a:solidFill>
                  <a:srgbClr val="202122"/>
                </a:solidFill>
                <a:effectLst/>
                <a:latin typeface="Arial" panose="020B0604020202020204" pitchFamily="34" charset="0"/>
              </a:rPr>
              <a:t> s </a:t>
            </a:r>
            <a:r>
              <a:rPr lang="en-US" b="0" i="0" dirty="0" err="1">
                <a:solidFill>
                  <a:srgbClr val="202122"/>
                </a:solidFill>
                <a:effectLst/>
                <a:latin typeface="Arial" panose="020B0604020202020204" pitchFamily="34" charset="0"/>
              </a:rPr>
              <a:t>kriptovalutami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obvezuje</a:t>
            </a:r>
            <a:r>
              <a:rPr lang="en-US" b="0" i="0" dirty="0">
                <a:solidFill>
                  <a:srgbClr val="202122"/>
                </a:solidFill>
                <a:effectLst/>
                <a:latin typeface="Arial" panose="020B0604020202020204" pitchFamily="34" charset="0"/>
              </a:rPr>
              <a:t>, da se </a:t>
            </a:r>
            <a:r>
              <a:rPr lang="en-US" b="0" i="0" dirty="0" err="1">
                <a:solidFill>
                  <a:srgbClr val="202122"/>
                </a:solidFill>
                <a:effectLst/>
                <a:latin typeface="Arial" panose="020B0604020202020204" pitchFamily="34" charset="0"/>
              </a:rPr>
              <a:t>vpišejo</a:t>
            </a:r>
            <a:r>
              <a:rPr lang="en-US" b="0" i="0" dirty="0">
                <a:solidFill>
                  <a:srgbClr val="202122"/>
                </a:solidFill>
                <a:effectLst/>
                <a:latin typeface="Arial" panose="020B0604020202020204" pitchFamily="34" charset="0"/>
              </a:rPr>
              <a:t> v register </a:t>
            </a:r>
            <a:r>
              <a:rPr lang="en-US" b="0" i="0" dirty="0" err="1">
                <a:solidFill>
                  <a:srgbClr val="202122"/>
                </a:solidFill>
                <a:effectLst/>
                <a:latin typeface="Arial" panose="020B0604020202020204" pitchFamily="34" charset="0"/>
              </a:rPr>
              <a:t>ponudnikov</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kriptovalut</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Kontrolo</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nad</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temi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podjetji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transakcijami</a:t>
            </a:r>
            <a:r>
              <a:rPr lang="en-US" b="0" i="0" dirty="0">
                <a:solidFill>
                  <a:srgbClr val="202122"/>
                </a:solidFill>
                <a:effectLst/>
                <a:latin typeface="Arial" panose="020B0604020202020204" pitchFamily="34" charset="0"/>
              </a:rPr>
              <a:t> in </a:t>
            </a:r>
            <a:r>
              <a:rPr lang="en-US" b="0" i="0" dirty="0" err="1">
                <a:solidFill>
                  <a:srgbClr val="202122"/>
                </a:solidFill>
                <a:effectLst/>
                <a:latin typeface="Arial" panose="020B0604020202020204" pitchFamily="34" charset="0"/>
              </a:rPr>
              <a:t>upoštevanjem</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zakonodaje</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izvajata</a:t>
            </a:r>
            <a:r>
              <a:rPr lang="en-US" b="0" i="0" dirty="0">
                <a:solidFill>
                  <a:srgbClr val="202122"/>
                </a:solidFill>
                <a:effectLst/>
                <a:latin typeface="Arial" panose="020B0604020202020204" pitchFamily="34" charset="0"/>
              </a:rPr>
              <a:t> </a:t>
            </a:r>
            <a:r>
              <a:rPr lang="en-US" b="0" i="0" u="none" strike="noStrike" dirty="0">
                <a:solidFill>
                  <a:srgbClr val="3366CC"/>
                </a:solidFill>
                <a:effectLst/>
                <a:latin typeface="Arial" panose="020B0604020202020204" pitchFamily="34" charset="0"/>
                <a:hlinkClick r:id="rId3" tooltip="Banka Slovenije"/>
              </a:rPr>
              <a:t>Banka </a:t>
            </a:r>
            <a:r>
              <a:rPr lang="en-US" b="0" i="0" u="none" strike="noStrike" dirty="0" err="1">
                <a:solidFill>
                  <a:srgbClr val="3366CC"/>
                </a:solidFill>
                <a:effectLst/>
                <a:latin typeface="Arial" panose="020B0604020202020204" pitchFamily="34" charset="0"/>
                <a:hlinkClick r:id="rId3" tooltip="Banka Slovenije"/>
              </a:rPr>
              <a:t>Slovenije</a:t>
            </a:r>
            <a:r>
              <a:rPr lang="en-US" b="0" i="0" dirty="0">
                <a:solidFill>
                  <a:srgbClr val="202122"/>
                </a:solidFill>
                <a:effectLst/>
                <a:latin typeface="Arial" panose="020B0604020202020204" pitchFamily="34" charset="0"/>
              </a:rPr>
              <a:t> in </a:t>
            </a:r>
            <a:r>
              <a:rPr lang="en-US" b="0" i="0" u="none" strike="noStrike" dirty="0">
                <a:solidFill>
                  <a:srgbClr val="DD3333"/>
                </a:solidFill>
                <a:effectLst/>
                <a:latin typeface="Arial" panose="020B0604020202020204" pitchFamily="34" charset="0"/>
                <a:hlinkClick r:id="rId4" tooltip="Urad za preprečevanje pranja denarja in financiranja terorizma (stran ne obstaja)"/>
              </a:rPr>
              <a:t>Urad za </a:t>
            </a:r>
            <a:r>
              <a:rPr lang="en-US" b="0" i="0" u="none" strike="noStrike" dirty="0" err="1">
                <a:solidFill>
                  <a:srgbClr val="DD3333"/>
                </a:solidFill>
                <a:effectLst/>
                <a:latin typeface="Arial" panose="020B0604020202020204" pitchFamily="34" charset="0"/>
                <a:hlinkClick r:id="rId4" tooltip="Urad za preprečevanje pranja denarja in financiranja terorizma (stran ne obstaja)"/>
              </a:rPr>
              <a:t>preprečevanje</a:t>
            </a:r>
            <a:r>
              <a:rPr lang="en-US" b="0" i="0" u="none" strike="noStrike" dirty="0">
                <a:solidFill>
                  <a:srgbClr val="DD3333"/>
                </a:solidFill>
                <a:effectLst/>
                <a:latin typeface="Arial" panose="020B0604020202020204" pitchFamily="34" charset="0"/>
                <a:hlinkClick r:id="rId4" tooltip="Urad za preprečevanje pranja denarja in financiranja terorizma (stran ne obstaja)"/>
              </a:rPr>
              <a:t> </a:t>
            </a:r>
            <a:r>
              <a:rPr lang="en-US" b="0" i="0" u="none" strike="noStrike" dirty="0" err="1">
                <a:solidFill>
                  <a:srgbClr val="DD3333"/>
                </a:solidFill>
                <a:effectLst/>
                <a:latin typeface="Arial" panose="020B0604020202020204" pitchFamily="34" charset="0"/>
                <a:hlinkClick r:id="rId4" tooltip="Urad za preprečevanje pranja denarja in financiranja terorizma (stran ne obstaja)"/>
              </a:rPr>
              <a:t>pranja</a:t>
            </a:r>
            <a:r>
              <a:rPr lang="en-US" b="0" i="0" u="none" strike="noStrike" dirty="0">
                <a:solidFill>
                  <a:srgbClr val="DD3333"/>
                </a:solidFill>
                <a:effectLst/>
                <a:latin typeface="Arial" panose="020B0604020202020204" pitchFamily="34" charset="0"/>
                <a:hlinkClick r:id="rId4" tooltip="Urad za preprečevanje pranja denarja in financiranja terorizma (stran ne obstaja)"/>
              </a:rPr>
              <a:t> </a:t>
            </a:r>
            <a:r>
              <a:rPr lang="en-US" b="0" i="0" u="none" strike="noStrike" dirty="0" err="1">
                <a:solidFill>
                  <a:srgbClr val="DD3333"/>
                </a:solidFill>
                <a:effectLst/>
                <a:latin typeface="Arial" panose="020B0604020202020204" pitchFamily="34" charset="0"/>
                <a:hlinkClick r:id="rId4" tooltip="Urad za preprečevanje pranja denarja in financiranja terorizma (stran ne obstaja)"/>
              </a:rPr>
              <a:t>denarja</a:t>
            </a:r>
            <a:r>
              <a:rPr lang="en-US" b="0" i="0" u="none" strike="noStrike" dirty="0">
                <a:solidFill>
                  <a:srgbClr val="DD3333"/>
                </a:solidFill>
                <a:effectLst/>
                <a:latin typeface="Arial" panose="020B0604020202020204" pitchFamily="34" charset="0"/>
                <a:hlinkClick r:id="rId4" tooltip="Urad za preprečevanje pranja denarja in financiranja terorizma (stran ne obstaja)"/>
              </a:rPr>
              <a:t> in financiranja </a:t>
            </a:r>
            <a:r>
              <a:rPr lang="en-US" b="0" i="0" u="none" strike="noStrike" dirty="0" err="1">
                <a:solidFill>
                  <a:srgbClr val="DD3333"/>
                </a:solidFill>
                <a:effectLst/>
                <a:latin typeface="Arial" panose="020B0604020202020204" pitchFamily="34" charset="0"/>
                <a:hlinkClick r:id="rId4" tooltip="Urad za preprečevanje pranja denarja in financiranja terorizma (stran ne obstaja)"/>
              </a:rPr>
              <a:t>terorizma</a:t>
            </a:r>
            <a:r>
              <a:rPr lang="en-US" b="0" i="0" dirty="0">
                <a:solidFill>
                  <a:srgbClr val="202122"/>
                </a:solidFill>
                <a:effectLst/>
                <a:latin typeface="Arial" panose="020B0604020202020204" pitchFamily="34" charset="0"/>
              </a:rPr>
              <a:t>.</a:t>
            </a:r>
            <a:endParaRPr lang="en-US" dirty="0"/>
          </a:p>
        </p:txBody>
      </p:sp>
    </p:spTree>
    <p:extLst>
      <p:ext uri="{BB962C8B-B14F-4D97-AF65-F5344CB8AC3E}">
        <p14:creationId xmlns:p14="http://schemas.microsoft.com/office/powerpoint/2010/main" val="6542341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143522-5793-900B-82BF-05288A8F4718}"/>
              </a:ext>
            </a:extLst>
          </p:cNvPr>
          <p:cNvSpPr>
            <a:spLocks noGrp="1"/>
          </p:cNvSpPr>
          <p:nvPr>
            <p:ph type="title"/>
          </p:nvPr>
        </p:nvSpPr>
        <p:spPr>
          <a:xfrm>
            <a:off x="1484310" y="223093"/>
            <a:ext cx="10018713" cy="515037"/>
          </a:xfrm>
        </p:spPr>
        <p:txBody>
          <a:bodyPr>
            <a:normAutofit/>
          </a:bodyPr>
          <a:lstStyle/>
          <a:p>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OPREDELITEV KRIPTOVALUT IN PREGLED NAJPOMEMBNEJŠIH KRIPTOVALUT</a:t>
            </a:r>
            <a:endParaRPr lang="en-US" dirty="0"/>
          </a:p>
        </p:txBody>
      </p:sp>
      <p:sp>
        <p:nvSpPr>
          <p:cNvPr id="3" name="Content Placeholder 2">
            <a:extLst>
              <a:ext uri="{FF2B5EF4-FFF2-40B4-BE49-F238E27FC236}">
                <a16:creationId xmlns:a16="http://schemas.microsoft.com/office/drawing/2014/main" id="{2D23343F-A2D4-1292-622D-2BB9F384DD4F}"/>
              </a:ext>
            </a:extLst>
          </p:cNvPr>
          <p:cNvSpPr>
            <a:spLocks noGrp="1"/>
          </p:cNvSpPr>
          <p:nvPr>
            <p:ph idx="1"/>
          </p:nvPr>
        </p:nvSpPr>
        <p:spPr>
          <a:xfrm>
            <a:off x="1484310" y="1520329"/>
            <a:ext cx="10018713" cy="4270872"/>
          </a:xfrm>
        </p:spPr>
        <p:txBody>
          <a:bodyPr>
            <a:normAutofit fontScale="92500" lnSpcReduction="10000"/>
          </a:bodyPr>
          <a:lstStyle/>
          <a:p>
            <a:pPr marL="0" indent="0">
              <a:buNone/>
            </a:pPr>
            <a:r>
              <a:rPr lang="sl-SI" u="sng" dirty="0">
                <a:latin typeface="Arial" panose="020B0604020202020204" pitchFamily="34" charset="0"/>
                <a:cs typeface="Arial" panose="020B0604020202020204" pitchFamily="34" charset="0"/>
              </a:rPr>
              <a:t>NAKUP KRIPTOVALUT</a:t>
            </a:r>
          </a:p>
          <a:p>
            <a:pPr>
              <a:buFont typeface="Arial" panose="020B0604020202020204" pitchFamily="34" charset="0"/>
              <a:buChar char="•"/>
            </a:pPr>
            <a:r>
              <a:rPr lang="sl-SI" dirty="0">
                <a:latin typeface="Arial" panose="020B0604020202020204" pitchFamily="34" charset="0"/>
                <a:cs typeface="Arial" panose="020B0604020202020204" pitchFamily="34" charset="0"/>
              </a:rPr>
              <a:t>Plačilna kartica (</a:t>
            </a:r>
            <a:r>
              <a:rPr lang="en-US" b="0" i="0" dirty="0" err="1">
                <a:effectLst/>
                <a:latin typeface="Arial" panose="020B0604020202020204" pitchFamily="34" charset="0"/>
                <a:cs typeface="Arial" panose="020B0604020202020204" pitchFamily="34" charset="0"/>
              </a:rPr>
              <a:t>Večina</a:t>
            </a:r>
            <a:r>
              <a:rPr lang="en-US" b="0" i="0" dirty="0">
                <a:effectLst/>
                <a:latin typeface="Arial" panose="020B0604020202020204" pitchFamily="34" charset="0"/>
                <a:cs typeface="Arial" panose="020B0604020202020204" pitchFamily="34" charset="0"/>
              </a:rPr>
              <a:t> </a:t>
            </a:r>
            <a:r>
              <a:rPr lang="en-US" b="0" i="0" dirty="0" err="1">
                <a:effectLst/>
                <a:latin typeface="Arial" panose="020B0604020202020204" pitchFamily="34" charset="0"/>
                <a:cs typeface="Arial" panose="020B0604020202020204" pitchFamily="34" charset="0"/>
              </a:rPr>
              <a:t>večjih</a:t>
            </a:r>
            <a:r>
              <a:rPr lang="en-US" b="0" i="0" dirty="0">
                <a:effectLst/>
                <a:latin typeface="Arial" panose="020B0604020202020204" pitchFamily="34" charset="0"/>
                <a:cs typeface="Arial" panose="020B0604020202020204" pitchFamily="34" charset="0"/>
              </a:rPr>
              <a:t> </a:t>
            </a:r>
            <a:r>
              <a:rPr lang="en-US" b="0" i="0" dirty="0" err="1">
                <a:effectLst/>
                <a:latin typeface="Arial" panose="020B0604020202020204" pitchFamily="34" charset="0"/>
                <a:cs typeface="Arial" panose="020B0604020202020204" pitchFamily="34" charset="0"/>
              </a:rPr>
              <a:t>kripto</a:t>
            </a:r>
            <a:r>
              <a:rPr lang="en-US" b="0" i="0" dirty="0">
                <a:effectLst/>
                <a:latin typeface="Arial" panose="020B0604020202020204" pitchFamily="34" charset="0"/>
                <a:cs typeface="Arial" panose="020B0604020202020204" pitchFamily="34" charset="0"/>
              </a:rPr>
              <a:t> platform se je </a:t>
            </a:r>
            <a:r>
              <a:rPr lang="en-US" b="0" i="0" dirty="0" err="1">
                <a:effectLst/>
                <a:latin typeface="Arial" panose="020B0604020202020204" pitchFamily="34" charset="0"/>
                <a:cs typeface="Arial" panose="020B0604020202020204" pitchFamily="34" charset="0"/>
              </a:rPr>
              <a:t>povezala</a:t>
            </a:r>
            <a:r>
              <a:rPr lang="en-US" b="0" i="0" dirty="0">
                <a:effectLst/>
                <a:latin typeface="Arial" panose="020B0604020202020204" pitchFamily="34" charset="0"/>
                <a:cs typeface="Arial" panose="020B0604020202020204" pitchFamily="34" charset="0"/>
              </a:rPr>
              <a:t> s </a:t>
            </a:r>
            <a:r>
              <a:rPr lang="en-US" b="0" i="0" dirty="0" err="1">
                <a:effectLst/>
                <a:latin typeface="Arial" panose="020B0604020202020204" pitchFamily="34" charset="0"/>
                <a:cs typeface="Arial" panose="020B0604020202020204" pitchFamily="34" charset="0"/>
              </a:rPr>
              <a:t>plačilnimi</a:t>
            </a:r>
            <a:r>
              <a:rPr lang="en-US" b="0" i="0" dirty="0">
                <a:effectLst/>
                <a:latin typeface="Arial" panose="020B0604020202020204" pitchFamily="34" charset="0"/>
                <a:cs typeface="Arial" panose="020B0604020202020204" pitchFamily="34" charset="0"/>
              </a:rPr>
              <a:t> </a:t>
            </a:r>
            <a:r>
              <a:rPr lang="en-US" b="0" i="0" dirty="0" err="1">
                <a:effectLst/>
                <a:latin typeface="Arial" panose="020B0604020202020204" pitchFamily="34" charset="0"/>
                <a:cs typeface="Arial" panose="020B0604020202020204" pitchFamily="34" charset="0"/>
              </a:rPr>
              <a:t>procesorji</a:t>
            </a:r>
            <a:r>
              <a:rPr lang="en-US" b="0" i="0" dirty="0">
                <a:effectLst/>
                <a:latin typeface="Arial" panose="020B0604020202020204" pitchFamily="34" charset="0"/>
                <a:cs typeface="Arial" panose="020B0604020202020204" pitchFamily="34" charset="0"/>
              </a:rPr>
              <a:t> in </a:t>
            </a:r>
            <a:r>
              <a:rPr lang="en-US" b="0" i="0" dirty="0" err="1">
                <a:effectLst/>
                <a:latin typeface="Arial" panose="020B0604020202020204" pitchFamily="34" charset="0"/>
                <a:cs typeface="Arial" panose="020B0604020202020204" pitchFamily="34" charset="0"/>
              </a:rPr>
              <a:t>sprejema</a:t>
            </a:r>
            <a:r>
              <a:rPr lang="en-US" b="0" i="0" dirty="0">
                <a:effectLst/>
                <a:latin typeface="Arial" panose="020B0604020202020204" pitchFamily="34" charset="0"/>
                <a:cs typeface="Arial" panose="020B0604020202020204" pitchFamily="34" charset="0"/>
              </a:rPr>
              <a:t> </a:t>
            </a:r>
            <a:r>
              <a:rPr lang="en-US" b="0" i="0" dirty="0" err="1">
                <a:effectLst/>
                <a:latin typeface="Arial" panose="020B0604020202020204" pitchFamily="34" charset="0"/>
                <a:cs typeface="Arial" panose="020B0604020202020204" pitchFamily="34" charset="0"/>
              </a:rPr>
              <a:t>takojšnje</a:t>
            </a:r>
            <a:r>
              <a:rPr lang="en-US" b="0" i="0" dirty="0">
                <a:effectLst/>
                <a:latin typeface="Arial" panose="020B0604020202020204" pitchFamily="34" charset="0"/>
                <a:cs typeface="Arial" panose="020B0604020202020204" pitchFamily="34" charset="0"/>
              </a:rPr>
              <a:t> </a:t>
            </a:r>
            <a:r>
              <a:rPr lang="en-US" b="0" i="0" dirty="0" err="1">
                <a:effectLst/>
                <a:latin typeface="Arial" panose="020B0604020202020204" pitchFamily="34" charset="0"/>
                <a:cs typeface="Arial" panose="020B0604020202020204" pitchFamily="34" charset="0"/>
              </a:rPr>
              <a:t>nakupe</a:t>
            </a:r>
            <a:r>
              <a:rPr lang="en-US" b="0" i="0" dirty="0">
                <a:effectLst/>
                <a:latin typeface="Arial" panose="020B0604020202020204" pitchFamily="34" charset="0"/>
                <a:cs typeface="Arial" panose="020B0604020202020204" pitchFamily="34" charset="0"/>
              </a:rPr>
              <a:t> z </a:t>
            </a:r>
            <a:r>
              <a:rPr lang="en-US" b="0" i="0" dirty="0" err="1">
                <a:effectLst/>
                <a:latin typeface="Arial" panose="020B0604020202020204" pitchFamily="34" charset="0"/>
                <a:cs typeface="Arial" panose="020B0604020202020204" pitchFamily="34" charset="0"/>
              </a:rPr>
              <a:t>uporabo</a:t>
            </a:r>
            <a:r>
              <a:rPr lang="en-US" b="0" i="0" dirty="0">
                <a:effectLst/>
                <a:latin typeface="Arial" panose="020B0604020202020204" pitchFamily="34" charset="0"/>
                <a:cs typeface="Arial" panose="020B0604020202020204" pitchFamily="34" charset="0"/>
              </a:rPr>
              <a:t> </a:t>
            </a:r>
            <a:r>
              <a:rPr lang="en-US" b="0" i="0" dirty="0" err="1">
                <a:effectLst/>
                <a:latin typeface="Arial" panose="020B0604020202020204" pitchFamily="34" charset="0"/>
                <a:cs typeface="Arial" panose="020B0604020202020204" pitchFamily="34" charset="0"/>
              </a:rPr>
              <a:t>kartic</a:t>
            </a:r>
            <a:r>
              <a:rPr lang="en-US" b="0" i="0" dirty="0">
                <a:effectLst/>
                <a:latin typeface="Arial" panose="020B0604020202020204" pitchFamily="34" charset="0"/>
                <a:cs typeface="Arial" panose="020B0604020202020204" pitchFamily="34" charset="0"/>
              </a:rPr>
              <a:t> Visa </a:t>
            </a:r>
            <a:r>
              <a:rPr lang="en-US" b="0" i="0" dirty="0" err="1">
                <a:effectLst/>
                <a:latin typeface="Arial" panose="020B0604020202020204" pitchFamily="34" charset="0"/>
                <a:cs typeface="Arial" panose="020B0604020202020204" pitchFamily="34" charset="0"/>
              </a:rPr>
              <a:t>ali</a:t>
            </a:r>
            <a:r>
              <a:rPr lang="en-US" b="0" i="0" dirty="0">
                <a:effectLst/>
                <a:latin typeface="Arial" panose="020B0604020202020204" pitchFamily="34" charset="0"/>
                <a:cs typeface="Arial" panose="020B0604020202020204" pitchFamily="34" charset="0"/>
              </a:rPr>
              <a:t> Mastercard</a:t>
            </a:r>
            <a:r>
              <a:rPr lang="sl-SI" b="0" i="0" dirty="0">
                <a:effectLst/>
                <a:latin typeface="Arial" panose="020B0604020202020204" pitchFamily="34" charset="0"/>
                <a:cs typeface="Arial" panose="020B0604020202020204" pitchFamily="34" charset="0"/>
              </a:rPr>
              <a:t>),</a:t>
            </a:r>
          </a:p>
          <a:p>
            <a:pPr>
              <a:buFont typeface="Arial" panose="020B0604020202020204" pitchFamily="34" charset="0"/>
              <a:buChar char="•"/>
            </a:pPr>
            <a:r>
              <a:rPr lang="sl-SI" dirty="0">
                <a:latin typeface="Arial" panose="020B0604020202020204" pitchFamily="34" charset="0"/>
                <a:cs typeface="Arial" panose="020B0604020202020204" pitchFamily="34" charset="0"/>
              </a:rPr>
              <a:t>SEPA BANČNO NAKAZILO,</a:t>
            </a:r>
          </a:p>
          <a:p>
            <a:pPr>
              <a:buFont typeface="Arial" panose="020B0604020202020204" pitchFamily="34" charset="0"/>
              <a:buChar char="•"/>
            </a:pPr>
            <a:r>
              <a:rPr lang="sl-SI" dirty="0">
                <a:latin typeface="Arial" panose="020B0604020202020204" pitchFamily="34" charset="0"/>
                <a:cs typeface="Arial" panose="020B0604020202020204" pitchFamily="34" charset="0"/>
              </a:rPr>
              <a:t>PONUDNIKI</a:t>
            </a:r>
            <a:r>
              <a:rPr lang="sl-SI" b="0" i="0" dirty="0">
                <a:effectLst/>
                <a:latin typeface="Arial" panose="020B0604020202020204" pitchFamily="34" charset="0"/>
                <a:cs typeface="Arial" panose="020B0604020202020204" pitchFamily="34" charset="0"/>
              </a:rPr>
              <a:t> ZA PRENOS DENARJA (Neteller, PayPal, ...)</a:t>
            </a:r>
          </a:p>
          <a:p>
            <a:pPr marL="0" indent="0">
              <a:buNone/>
            </a:pPr>
            <a:r>
              <a:rPr lang="sl-SI" dirty="0">
                <a:latin typeface="Arial" panose="020B0604020202020204" pitchFamily="34" charset="0"/>
                <a:cs typeface="Arial" panose="020B0604020202020204" pitchFamily="34" charset="0"/>
              </a:rPr>
              <a:t>Kriptovalute lahko kupite predvsem na oz. pri:</a:t>
            </a:r>
          </a:p>
          <a:p>
            <a:pPr>
              <a:buFont typeface="Arial" panose="020B0604020202020204" pitchFamily="34" charset="0"/>
              <a:buChar char="•"/>
            </a:pPr>
            <a:r>
              <a:rPr lang="sl-SI" dirty="0">
                <a:latin typeface="Arial" panose="020B0604020202020204" pitchFamily="34" charset="0"/>
                <a:cs typeface="Arial" panose="020B0604020202020204" pitchFamily="34" charset="0"/>
              </a:rPr>
              <a:t>spletnih borzah,</a:t>
            </a:r>
          </a:p>
          <a:p>
            <a:pPr>
              <a:buFont typeface="Arial" panose="020B0604020202020204" pitchFamily="34" charset="0"/>
              <a:buChar char="•"/>
            </a:pPr>
            <a:r>
              <a:rPr lang="sl-SI" dirty="0">
                <a:latin typeface="Arial" panose="020B0604020202020204" pitchFamily="34" charset="0"/>
                <a:cs typeface="Arial" panose="020B0604020202020204" pitchFamily="34" charset="0"/>
              </a:rPr>
              <a:t>Kriptomatih,</a:t>
            </a:r>
          </a:p>
          <a:p>
            <a:pPr>
              <a:buFont typeface="Arial" panose="020B0604020202020204" pitchFamily="34" charset="0"/>
              <a:buChar char="•"/>
            </a:pPr>
            <a:r>
              <a:rPr lang="sl-SI" dirty="0">
                <a:latin typeface="Arial" panose="020B0604020202020204" pitchFamily="34" charset="0"/>
                <a:cs typeface="Arial" panose="020B0604020202020204" pitchFamily="34" charset="0"/>
              </a:rPr>
              <a:t>Fintech ponudniki (Revolut)</a:t>
            </a:r>
          </a:p>
          <a:p>
            <a:pPr>
              <a:buFont typeface="Arial" panose="020B0604020202020204" pitchFamily="34" charset="0"/>
              <a:buChar char="•"/>
            </a:pPr>
            <a:endParaRPr lang="sl-SI" b="0" i="0" dirty="0">
              <a:effectLst/>
              <a:latin typeface="Arial" panose="020B0604020202020204" pitchFamily="34" charset="0"/>
              <a:cs typeface="Arial" panose="020B0604020202020204" pitchFamily="34" charset="0"/>
            </a:endParaRPr>
          </a:p>
          <a:p>
            <a:pPr>
              <a:buFont typeface="Arial" panose="020B0604020202020204" pitchFamily="34" charset="0"/>
              <a:buChar char="•"/>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911584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B4F5F-CCD4-F165-1DD9-5B61C6265E34}"/>
              </a:ext>
            </a:extLst>
          </p:cNvPr>
          <p:cNvSpPr>
            <a:spLocks noGrp="1"/>
          </p:cNvSpPr>
          <p:nvPr>
            <p:ph type="title"/>
          </p:nvPr>
        </p:nvSpPr>
        <p:spPr>
          <a:xfrm>
            <a:off x="1484311" y="685801"/>
            <a:ext cx="10018713" cy="680292"/>
          </a:xfrm>
        </p:spPr>
        <p:txBody>
          <a:bodyPr>
            <a:normAutofit fontScale="90000"/>
          </a:bodyPr>
          <a:lstStyle/>
          <a:p>
            <a:r>
              <a:rPr kumimoji="0" lang="en-US" sz="22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OPREDELITEV KRIPTOVALUT IN PREGLED NAJPOMEMBNEJŠIH KRIPTOVALUT</a:t>
            </a:r>
            <a:endParaRPr lang="en-US" dirty="0"/>
          </a:p>
        </p:txBody>
      </p:sp>
      <p:sp>
        <p:nvSpPr>
          <p:cNvPr id="3" name="Content Placeholder 2">
            <a:extLst>
              <a:ext uri="{FF2B5EF4-FFF2-40B4-BE49-F238E27FC236}">
                <a16:creationId xmlns:a16="http://schemas.microsoft.com/office/drawing/2014/main" id="{69515E54-427B-A7F5-F6F7-7DCE36CA9F84}"/>
              </a:ext>
            </a:extLst>
          </p:cNvPr>
          <p:cNvSpPr>
            <a:spLocks noGrp="1"/>
          </p:cNvSpPr>
          <p:nvPr>
            <p:ph idx="1"/>
          </p:nvPr>
        </p:nvSpPr>
        <p:spPr>
          <a:xfrm>
            <a:off x="1484310" y="1366093"/>
            <a:ext cx="10018713" cy="4425107"/>
          </a:xfrm>
        </p:spPr>
        <p:txBody>
          <a:bodyPr/>
          <a:lstStyle/>
          <a:p>
            <a:pPr marL="0" indent="0">
              <a:buNone/>
            </a:pPr>
            <a:r>
              <a:rPr lang="sl-SI" u="sng" dirty="0">
                <a:latin typeface="Arial" panose="020B0604020202020204" pitchFamily="34" charset="0"/>
                <a:cs typeface="Arial" panose="020B0604020202020204" pitchFamily="34" charset="0"/>
              </a:rPr>
              <a:t>PRODAJA KRIPTOVALUT</a:t>
            </a:r>
          </a:p>
          <a:p>
            <a:pPr marL="0" indent="0">
              <a:buNone/>
            </a:pPr>
            <a:endParaRPr lang="sl-SI" dirty="0">
              <a:latin typeface="Arial" panose="020B0604020202020204" pitchFamily="34" charset="0"/>
              <a:cs typeface="Arial" panose="020B0604020202020204" pitchFamily="34" charset="0"/>
            </a:endParaRPr>
          </a:p>
          <a:p>
            <a:pPr marL="0" marR="0" lvl="0" indent="0" algn="l" defTabSz="457200" rtl="0" eaLnBrk="1" fontAlgn="auto" latinLnBrk="0" hangingPunct="1">
              <a:lnSpc>
                <a:spcPct val="100000"/>
              </a:lnSpc>
              <a:spcBef>
                <a:spcPct val="20000"/>
              </a:spcBef>
              <a:spcAft>
                <a:spcPts val="600"/>
              </a:spcAft>
              <a:buClr>
                <a:srgbClr val="EB8F22">
                  <a:lumMod val="75000"/>
                </a:srgbClr>
              </a:buClr>
              <a:buSzPct val="145000"/>
              <a:buFont typeface="Arial"/>
              <a:buNone/>
              <a:tabLst/>
              <a:defRPr/>
            </a:pPr>
            <a:r>
              <a:rPr kumimoji="0" lang="sl-SI"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Kriptovalute lahko prodate predvsem na oz. pri:</a:t>
            </a:r>
          </a:p>
          <a:p>
            <a:pPr marL="285750" marR="0" lvl="0" indent="-285750" algn="l" defTabSz="457200" rtl="0" eaLnBrk="1" fontAlgn="auto" latinLnBrk="0" hangingPunct="1">
              <a:lnSpc>
                <a:spcPct val="100000"/>
              </a:lnSpc>
              <a:spcBef>
                <a:spcPct val="20000"/>
              </a:spcBef>
              <a:spcAft>
                <a:spcPts val="600"/>
              </a:spcAft>
              <a:buClr>
                <a:srgbClr val="EB8F22">
                  <a:lumMod val="75000"/>
                </a:srgbClr>
              </a:buClr>
              <a:buSzPct val="145000"/>
              <a:buFont typeface="Arial" panose="020B0604020202020204" pitchFamily="34" charset="0"/>
              <a:buChar char="•"/>
              <a:tabLst/>
              <a:defRPr/>
            </a:pPr>
            <a:r>
              <a:rPr kumimoji="0" lang="sl-SI"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spletnih borzah,</a:t>
            </a:r>
          </a:p>
          <a:p>
            <a:pPr marL="285750" marR="0" lvl="0" indent="-285750" algn="l" defTabSz="457200" rtl="0" eaLnBrk="1" fontAlgn="auto" latinLnBrk="0" hangingPunct="1">
              <a:lnSpc>
                <a:spcPct val="100000"/>
              </a:lnSpc>
              <a:spcBef>
                <a:spcPct val="20000"/>
              </a:spcBef>
              <a:spcAft>
                <a:spcPts val="600"/>
              </a:spcAft>
              <a:buClr>
                <a:srgbClr val="EB8F22">
                  <a:lumMod val="75000"/>
                </a:srgbClr>
              </a:buClr>
              <a:buSzPct val="145000"/>
              <a:buFont typeface="Arial" panose="020B0604020202020204" pitchFamily="34" charset="0"/>
              <a:buChar char="•"/>
              <a:tabLst/>
              <a:defRPr/>
            </a:pPr>
            <a:r>
              <a:rPr kumimoji="0" lang="sl-SI"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Fintech ponudniki (Revolut)</a:t>
            </a:r>
          </a:p>
          <a:p>
            <a:pPr marL="0" indent="0">
              <a:buNone/>
            </a:pPr>
            <a:endParaRPr lang="sl-SI"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114892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63D12-2143-20CE-1ACA-77DA8A5A04E6}"/>
              </a:ext>
            </a:extLst>
          </p:cNvPr>
          <p:cNvSpPr>
            <a:spLocks noGrp="1"/>
          </p:cNvSpPr>
          <p:nvPr>
            <p:ph type="title"/>
          </p:nvPr>
        </p:nvSpPr>
        <p:spPr>
          <a:xfrm>
            <a:off x="1484311" y="685801"/>
            <a:ext cx="10018713" cy="381000"/>
          </a:xfrm>
        </p:spPr>
        <p:txBody>
          <a:bodyPr>
            <a:normAutofit fontScale="90000"/>
          </a:bodyPr>
          <a:lstStyle/>
          <a:p>
            <a:r>
              <a:rPr kumimoji="0" lang="en-US" sz="22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OPREDELITEV KRIPTOVALUT IN PREGLED NAJPOMEMBNEJŠIH KRIPTOVALUT</a:t>
            </a:r>
            <a:endParaRPr lang="en-US" dirty="0"/>
          </a:p>
        </p:txBody>
      </p:sp>
      <p:sp>
        <p:nvSpPr>
          <p:cNvPr id="3" name="Content Placeholder 2">
            <a:extLst>
              <a:ext uri="{FF2B5EF4-FFF2-40B4-BE49-F238E27FC236}">
                <a16:creationId xmlns:a16="http://schemas.microsoft.com/office/drawing/2014/main" id="{2A22153D-5F77-B684-ED69-C4BFB45009E9}"/>
              </a:ext>
            </a:extLst>
          </p:cNvPr>
          <p:cNvSpPr>
            <a:spLocks noGrp="1"/>
          </p:cNvSpPr>
          <p:nvPr>
            <p:ph idx="1"/>
          </p:nvPr>
        </p:nvSpPr>
        <p:spPr>
          <a:xfrm>
            <a:off x="1484310" y="1066801"/>
            <a:ext cx="10018713" cy="4724399"/>
          </a:xfrm>
        </p:spPr>
        <p:txBody>
          <a:bodyPr/>
          <a:lstStyle/>
          <a:p>
            <a:pPr marL="0" indent="0">
              <a:buNone/>
            </a:pPr>
            <a:r>
              <a:rPr lang="en-US" dirty="0" err="1">
                <a:latin typeface="Arial" panose="020B0604020202020204" pitchFamily="34" charset="0"/>
                <a:cs typeface="Arial" panose="020B0604020202020204" pitchFamily="34" charset="0"/>
              </a:rPr>
              <a:t>Kaj</a:t>
            </a:r>
            <a:r>
              <a:rPr lang="en-US" dirty="0">
                <a:latin typeface="Arial" panose="020B0604020202020204" pitchFamily="34" charset="0"/>
                <a:cs typeface="Arial" panose="020B0604020202020204" pitchFamily="34" charset="0"/>
              </a:rPr>
              <a:t> je </a:t>
            </a:r>
            <a:r>
              <a:rPr lang="en-US" dirty="0" err="1">
                <a:latin typeface="Arial" panose="020B0604020202020204" pitchFamily="34" charset="0"/>
                <a:cs typeface="Arial" panose="020B0604020202020204" pitchFamily="34" charset="0"/>
              </a:rPr>
              <a:t>rudarjenje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kriptovalut</a:t>
            </a:r>
            <a:r>
              <a:rPr lang="en-US" dirty="0">
                <a:latin typeface="Arial" panose="020B0604020202020204" pitchFamily="34" charset="0"/>
                <a:cs typeface="Arial" panose="020B0604020202020204" pitchFamily="34" charset="0"/>
              </a:rPr>
              <a:t>? </a:t>
            </a:r>
          </a:p>
          <a:p>
            <a:pPr marL="0" indent="0" algn="just">
              <a:buNone/>
            </a:pPr>
            <a:r>
              <a:rPr lang="en-US" dirty="0" err="1">
                <a:latin typeface="Arial" panose="020B0604020202020204" pitchFamily="34" charset="0"/>
                <a:cs typeface="Arial" panose="020B0604020202020204" pitchFamily="34" charset="0"/>
              </a:rPr>
              <a:t>Rudarjenje</a:t>
            </a:r>
            <a:r>
              <a:rPr lang="en-US" dirty="0">
                <a:latin typeface="Arial" panose="020B0604020202020204" pitchFamily="34" charset="0"/>
                <a:cs typeface="Arial" panose="020B0604020202020204" pitchFamily="34" charset="0"/>
              </a:rPr>
              <a:t> je v </a:t>
            </a:r>
            <a:r>
              <a:rPr lang="en-US" dirty="0" err="1">
                <a:latin typeface="Arial" panose="020B0604020202020204" pitchFamily="34" charset="0"/>
                <a:cs typeface="Arial" panose="020B0604020202020204" pitchFamily="34" charset="0"/>
              </a:rPr>
              <a:t>bistvu</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porazdeljen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sistem</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soglasja</a:t>
            </a:r>
            <a:r>
              <a:rPr lang="en-US" dirty="0">
                <a:latin typeface="Arial" panose="020B0604020202020204" pitchFamily="34" charset="0"/>
                <a:cs typeface="Arial" panose="020B0604020202020204" pitchFamily="34" charset="0"/>
              </a:rPr>
              <a:t>. S </a:t>
            </a:r>
            <a:r>
              <a:rPr lang="en-US" dirty="0" err="1">
                <a:latin typeface="Arial" panose="020B0604020202020204" pitchFamily="34" charset="0"/>
                <a:cs typeface="Arial" panose="020B0604020202020204" pitchFamily="34" charset="0"/>
              </a:rPr>
              <a:t>tem</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mehanizemom</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lahko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ljudje</a:t>
            </a:r>
            <a:r>
              <a:rPr lang="en-US" dirty="0">
                <a:latin typeface="Arial" panose="020B0604020202020204" pitchFamily="34" charset="0"/>
                <a:cs typeface="Arial" panose="020B0604020202020204" pitchFamily="34" charset="0"/>
              </a:rPr>
              <a:t> po </a:t>
            </a:r>
            <a:r>
              <a:rPr lang="en-US" dirty="0" err="1">
                <a:latin typeface="Arial" panose="020B0604020202020204" pitchFamily="34" charset="0"/>
                <a:cs typeface="Arial" panose="020B0604020202020204" pitchFamily="34" charset="0"/>
              </a:rPr>
              <a:t>vsem</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svetu</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sodelujejo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pri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vzdrževanju</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kripto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omrežij</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Rudarjenje</a:t>
            </a:r>
            <a:r>
              <a:rPr lang="en-US" dirty="0">
                <a:latin typeface="Arial" panose="020B0604020202020204" pitchFamily="34" charset="0"/>
                <a:cs typeface="Arial" panose="020B0604020202020204" pitchFamily="34" charset="0"/>
              </a:rPr>
              <a:t>” je </a:t>
            </a:r>
            <a:r>
              <a:rPr lang="en-US" dirty="0" err="1">
                <a:latin typeface="Arial" panose="020B0604020202020204" pitchFamily="34" charset="0"/>
                <a:cs typeface="Arial" panose="020B0604020202020204" pitchFamily="34" charset="0"/>
              </a:rPr>
              <a:t>izraz</a:t>
            </a:r>
            <a:r>
              <a:rPr lang="en-US" dirty="0">
                <a:latin typeface="Arial" panose="020B0604020202020204" pitchFamily="34" charset="0"/>
                <a:cs typeface="Arial" panose="020B0604020202020204" pitchFamily="34" charset="0"/>
              </a:rPr>
              <a:t>, ki se </a:t>
            </a:r>
            <a:r>
              <a:rPr lang="en-US" dirty="0" err="1">
                <a:latin typeface="Arial" panose="020B0604020202020204" pitchFamily="34" charset="0"/>
                <a:cs typeface="Arial" panose="020B0604020202020204" pitchFamily="34" charset="0"/>
              </a:rPr>
              <a:t>nanaša</a:t>
            </a:r>
            <a:r>
              <a:rPr lang="en-US" dirty="0">
                <a:latin typeface="Arial" panose="020B0604020202020204" pitchFamily="34" charset="0"/>
                <a:cs typeface="Arial" panose="020B0604020202020204" pitchFamily="34" charset="0"/>
              </a:rPr>
              <a:t> na </a:t>
            </a:r>
            <a:r>
              <a:rPr lang="en-US" dirty="0" err="1">
                <a:latin typeface="Arial" panose="020B0604020202020204" pitchFamily="34" charset="0"/>
                <a:cs typeface="Arial" panose="020B0604020202020204" pitchFamily="34" charset="0"/>
              </a:rPr>
              <a:t>postopek</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potrjevanja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transakcij</a:t>
            </a:r>
            <a:r>
              <a:rPr lang="en-US" dirty="0">
                <a:latin typeface="Arial" panose="020B0604020202020204" pitchFamily="34" charset="0"/>
                <a:cs typeface="Arial" panose="020B0604020202020204" pitchFamily="34" charset="0"/>
              </a:rPr>
              <a:t>, ki </a:t>
            </a:r>
            <a:r>
              <a:rPr lang="en-US" dirty="0" err="1">
                <a:latin typeface="Arial" panose="020B0604020202020204" pitchFamily="34" charset="0"/>
                <a:cs typeface="Arial" panose="020B0604020202020204" pitchFamily="34" charset="0"/>
              </a:rPr>
              <a:t>čakajo</a:t>
            </a:r>
            <a:r>
              <a:rPr lang="en-US" dirty="0">
                <a:latin typeface="Arial" panose="020B0604020202020204" pitchFamily="34" charset="0"/>
                <a:cs typeface="Arial" panose="020B0604020202020204" pitchFamily="34" charset="0"/>
              </a:rPr>
              <a:t>, da </a:t>
            </a:r>
            <a:r>
              <a:rPr lang="en-US" dirty="0" err="1">
                <a:latin typeface="Arial" panose="020B0604020202020204" pitchFamily="34" charset="0"/>
                <a:cs typeface="Arial" panose="020B0604020202020204" pitchFamily="34" charset="0"/>
              </a:rPr>
              <a:t>bodo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dodane</a:t>
            </a:r>
            <a:r>
              <a:rPr lang="en-US" dirty="0">
                <a:latin typeface="Arial" panose="020B0604020202020204" pitchFamily="34" charset="0"/>
                <a:cs typeface="Arial" panose="020B0604020202020204" pitchFamily="34" charset="0"/>
              </a:rPr>
              <a:t> na blockchain. </a:t>
            </a:r>
            <a:r>
              <a:rPr lang="en-US" dirty="0" err="1">
                <a:latin typeface="Arial" panose="020B0604020202020204" pitchFamily="34" charset="0"/>
                <a:cs typeface="Arial" panose="020B0604020202020204" pitchFamily="34" charset="0"/>
              </a:rPr>
              <a:t>Rudarjenje</a:t>
            </a:r>
            <a:r>
              <a:rPr lang="en-US" dirty="0">
                <a:latin typeface="Arial" panose="020B0604020202020204" pitchFamily="34" charset="0"/>
                <a:cs typeface="Arial" panose="020B0604020202020204" pitchFamily="34" charset="0"/>
              </a:rPr>
              <a:t> je </a:t>
            </a:r>
            <a:r>
              <a:rPr lang="en-US" dirty="0" err="1">
                <a:latin typeface="Arial" panose="020B0604020202020204" pitchFamily="34" charset="0"/>
                <a:cs typeface="Arial" panose="020B0604020202020204" pitchFamily="34" charset="0"/>
              </a:rPr>
              <a:t>bistvenega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pomena</a:t>
            </a:r>
            <a:r>
              <a:rPr lang="en-US" dirty="0">
                <a:latin typeface="Arial" panose="020B0604020202020204" pitchFamily="34" charset="0"/>
                <a:cs typeface="Arial" panose="020B0604020202020204" pitchFamily="34" charset="0"/>
              </a:rPr>
              <a:t> v Proof of Work </a:t>
            </a:r>
            <a:r>
              <a:rPr lang="en-US" dirty="0" err="1">
                <a:latin typeface="Arial" panose="020B0604020202020204" pitchFamily="34" charset="0"/>
                <a:cs typeface="Arial" panose="020B0604020202020204" pitchFamily="34" charset="0"/>
              </a:rPr>
              <a:t>blockchainih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kot</a:t>
            </a:r>
            <a:r>
              <a:rPr lang="en-US" dirty="0">
                <a:latin typeface="Arial" panose="020B0604020202020204" pitchFamily="34" charset="0"/>
                <a:cs typeface="Arial" panose="020B0604020202020204" pitchFamily="34" charset="0"/>
              </a:rPr>
              <a:t> je Bitcoin. </a:t>
            </a:r>
            <a:r>
              <a:rPr lang="en-US" dirty="0" err="1">
                <a:latin typeface="Arial" panose="020B0604020202020204" pitchFamily="34" charset="0"/>
                <a:cs typeface="Arial" panose="020B0604020202020204" pitchFamily="34" charset="0"/>
              </a:rPr>
              <a:t>Novejši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blockchaini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običajno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uporabljajo</a:t>
            </a:r>
            <a:r>
              <a:rPr lang="en-US" dirty="0">
                <a:latin typeface="Arial" panose="020B0604020202020204" pitchFamily="34" charset="0"/>
                <a:cs typeface="Arial" panose="020B0604020202020204" pitchFamily="34" charset="0"/>
              </a:rPr>
              <a:t> Proof of Stake </a:t>
            </a:r>
            <a:r>
              <a:rPr lang="en-US" dirty="0" err="1">
                <a:latin typeface="Arial" panose="020B0604020202020204" pitchFamily="34" charset="0"/>
                <a:cs typeface="Arial" panose="020B0604020202020204" pitchFamily="34" charset="0"/>
              </a:rPr>
              <a:t>ali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druge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mehanizme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soglasja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pri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čemer</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rudarjenja</a:t>
            </a:r>
            <a:r>
              <a:rPr lang="en-US" dirty="0">
                <a:latin typeface="Arial" panose="020B0604020202020204" pitchFamily="34" charset="0"/>
                <a:cs typeface="Arial" panose="020B0604020202020204" pitchFamily="34" charset="0"/>
              </a:rPr>
              <a:t> ne </a:t>
            </a:r>
            <a:r>
              <a:rPr lang="en-US" dirty="0" err="1">
                <a:latin typeface="Arial" panose="020B0604020202020204" pitchFamily="34" charset="0"/>
                <a:cs typeface="Arial" panose="020B0604020202020204" pitchFamily="34" charset="0"/>
              </a:rPr>
              <a:t>potrebujejo</a:t>
            </a:r>
            <a:r>
              <a:rPr lang="en-US" dirty="0">
                <a:latin typeface="Arial" panose="020B0604020202020204" pitchFamily="34" charset="0"/>
                <a:cs typeface="Arial" panose="020B0604020202020204" pitchFamily="34" charset="0"/>
              </a:rPr>
              <a:t> in ga </a:t>
            </a:r>
            <a:r>
              <a:rPr lang="en-US" dirty="0" err="1">
                <a:latin typeface="Arial" panose="020B0604020202020204" pitchFamily="34" charset="0"/>
                <a:cs typeface="Arial" panose="020B0604020202020204" pitchFamily="34" charset="0"/>
              </a:rPr>
              <a:t>tudi</a:t>
            </a:r>
            <a:r>
              <a:rPr lang="en-US" dirty="0">
                <a:latin typeface="Arial" panose="020B0604020202020204" pitchFamily="34" charset="0"/>
                <a:cs typeface="Arial" panose="020B0604020202020204" pitchFamily="34" charset="0"/>
              </a:rPr>
              <a:t> ne </a:t>
            </a:r>
            <a:r>
              <a:rPr lang="en-US" dirty="0" err="1">
                <a:latin typeface="Arial" panose="020B0604020202020204" pitchFamily="34" charset="0"/>
                <a:cs typeface="Arial" panose="020B0604020202020204" pitchFamily="34" charset="0"/>
              </a:rPr>
              <a:t>omogočajo</a:t>
            </a:r>
            <a:r>
              <a:rPr lang="en-US"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8272616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3E4FEF-4AF1-BB4B-D47F-70F95AF5B682}"/>
              </a:ext>
            </a:extLst>
          </p:cNvPr>
          <p:cNvSpPr>
            <a:spLocks noGrp="1"/>
          </p:cNvSpPr>
          <p:nvPr>
            <p:ph type="title"/>
          </p:nvPr>
        </p:nvSpPr>
        <p:spPr>
          <a:xfrm>
            <a:off x="1484311" y="685800"/>
            <a:ext cx="10018713" cy="702325"/>
          </a:xfrm>
        </p:spPr>
        <p:txBody>
          <a:bodyPr>
            <a:normAutofit/>
          </a:bodyPr>
          <a:lstStyle/>
          <a:p>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OPREDELITEV KRIPTOVALUT IN PREGLED NAJPOMEMBNEJŠIH KRIPTOVALUT</a:t>
            </a:r>
            <a:endParaRPr lang="en-US" dirty="0"/>
          </a:p>
        </p:txBody>
      </p:sp>
      <p:sp>
        <p:nvSpPr>
          <p:cNvPr id="3" name="Content Placeholder 2">
            <a:extLst>
              <a:ext uri="{FF2B5EF4-FFF2-40B4-BE49-F238E27FC236}">
                <a16:creationId xmlns:a16="http://schemas.microsoft.com/office/drawing/2014/main" id="{B9C145D3-8F59-B1FE-5D58-303DCA099D11}"/>
              </a:ext>
            </a:extLst>
          </p:cNvPr>
          <p:cNvSpPr>
            <a:spLocks noGrp="1"/>
          </p:cNvSpPr>
          <p:nvPr>
            <p:ph idx="1"/>
          </p:nvPr>
        </p:nvSpPr>
        <p:spPr>
          <a:xfrm>
            <a:off x="1484310" y="1608463"/>
            <a:ext cx="10018713" cy="4182737"/>
          </a:xfrm>
        </p:spPr>
        <p:txBody>
          <a:bodyPr/>
          <a:lstStyle/>
          <a:p>
            <a:pPr marL="0" indent="0" algn="just">
              <a:buNone/>
            </a:pPr>
            <a:r>
              <a:rPr lang="en-US" dirty="0" err="1">
                <a:latin typeface="Arial" panose="020B0604020202020204" pitchFamily="34" charset="0"/>
                <a:cs typeface="Arial" panose="020B0604020202020204" pitchFamily="34" charset="0"/>
              </a:rPr>
              <a:t>Če</a:t>
            </a:r>
            <a:r>
              <a:rPr lang="en-US" dirty="0">
                <a:latin typeface="Arial" panose="020B0604020202020204" pitchFamily="34" charset="0"/>
                <a:cs typeface="Arial" panose="020B0604020202020204" pitchFamily="34" charset="0"/>
              </a:rPr>
              <a:t> na blockchain </a:t>
            </a:r>
            <a:r>
              <a:rPr lang="en-US" dirty="0" err="1">
                <a:latin typeface="Arial" panose="020B0604020202020204" pitchFamily="34" charset="0"/>
                <a:cs typeface="Arial" panose="020B0604020202020204" pitchFamily="34" charset="0"/>
              </a:rPr>
              <a:t>uspešno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dodajo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nov</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blok</a:t>
            </a:r>
            <a:r>
              <a:rPr lang="en-US" dirty="0">
                <a:latin typeface="Arial" panose="020B0604020202020204" pitchFamily="34" charset="0"/>
                <a:cs typeface="Arial" panose="020B0604020202020204" pitchFamily="34" charset="0"/>
              </a:rPr>
              <a:t>, so </a:t>
            </a:r>
            <a:r>
              <a:rPr lang="en-US" dirty="0" err="1">
                <a:latin typeface="Arial" panose="020B0604020202020204" pitchFamily="34" charset="0"/>
                <a:cs typeface="Arial" panose="020B0604020202020204" pitchFamily="34" charset="0"/>
              </a:rPr>
              <a:t>rudarji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nagrajeni</a:t>
            </a:r>
            <a:r>
              <a:rPr lang="en-US" dirty="0">
                <a:latin typeface="Arial" panose="020B0604020202020204" pitchFamily="34" charset="0"/>
                <a:cs typeface="Arial" panose="020B0604020202020204" pitchFamily="34" charset="0"/>
              </a:rPr>
              <a:t> z </a:t>
            </a:r>
            <a:r>
              <a:rPr lang="en-US" dirty="0" err="1">
                <a:latin typeface="Arial" panose="020B0604020202020204" pitchFamily="34" charset="0"/>
                <a:cs typeface="Arial" panose="020B0604020202020204" pitchFamily="34" charset="0"/>
              </a:rPr>
              <a:t>novimi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Bitcoini</a:t>
            </a:r>
            <a:r>
              <a:rPr lang="en-US" dirty="0">
                <a:latin typeface="Arial" panose="020B0604020202020204" pitchFamily="34" charset="0"/>
                <a:cs typeface="Arial" panose="020B0604020202020204" pitchFamily="34" charset="0"/>
              </a:rPr>
              <a:t>.</a:t>
            </a:r>
          </a:p>
          <a:p>
            <a:pPr marL="0" indent="0" algn="just">
              <a:buNone/>
            </a:pPr>
            <a:endParaRPr lang="en-US" dirty="0">
              <a:latin typeface="Arial" panose="020B0604020202020204" pitchFamily="34" charset="0"/>
              <a:cs typeface="Arial" panose="020B0604020202020204" pitchFamily="34" charset="0"/>
            </a:endParaRPr>
          </a:p>
          <a:p>
            <a:pPr marL="0" indent="0" algn="just">
              <a:buNone/>
            </a:pPr>
            <a:r>
              <a:rPr lang="en-US" dirty="0" err="1">
                <a:latin typeface="Arial" panose="020B0604020202020204" pitchFamily="34" charset="0"/>
                <a:cs typeface="Arial" panose="020B0604020202020204" pitchFamily="34" charset="0"/>
              </a:rPr>
              <a:t>Dandanes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nagrad</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nikoli</a:t>
            </a:r>
            <a:r>
              <a:rPr lang="en-US" dirty="0">
                <a:latin typeface="Arial" panose="020B0604020202020204" pitchFamily="34" charset="0"/>
                <a:cs typeface="Arial" panose="020B0604020202020204" pitchFamily="34" charset="0"/>
              </a:rPr>
              <a:t> ne </a:t>
            </a:r>
            <a:r>
              <a:rPr lang="en-US" dirty="0" err="1">
                <a:latin typeface="Arial" panose="020B0604020202020204" pitchFamily="34" charset="0"/>
                <a:cs typeface="Arial" panose="020B0604020202020204" pitchFamily="34" charset="0"/>
              </a:rPr>
              <a:t>prejme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ena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sama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oseba</a:t>
            </a:r>
            <a:r>
              <a:rPr lang="en-US" dirty="0">
                <a:latin typeface="Arial" panose="020B0604020202020204" pitchFamily="34" charset="0"/>
                <a:cs typeface="Arial" panose="020B0604020202020204" pitchFamily="34" charset="0"/>
              </a:rPr>
              <a:t>, saj </a:t>
            </a:r>
            <a:r>
              <a:rPr lang="en-US" dirty="0" err="1">
                <a:latin typeface="Arial" panose="020B0604020202020204" pitchFamily="34" charset="0"/>
                <a:cs typeface="Arial" panose="020B0604020202020204" pitchFamily="34" charset="0"/>
              </a:rPr>
              <a:t>nihče</a:t>
            </a:r>
            <a:r>
              <a:rPr lang="en-US" dirty="0">
                <a:latin typeface="Arial" panose="020B0604020202020204" pitchFamily="34" charset="0"/>
                <a:cs typeface="Arial" panose="020B0604020202020204" pitchFamily="34" charset="0"/>
              </a:rPr>
              <a:t> na </a:t>
            </a:r>
            <a:r>
              <a:rPr lang="en-US" dirty="0" err="1">
                <a:latin typeface="Arial" panose="020B0604020202020204" pitchFamily="34" charset="0"/>
                <a:cs typeface="Arial" panose="020B0604020202020204" pitchFamily="34" charset="0"/>
              </a:rPr>
              <a:t>svetu</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nima</a:t>
            </a:r>
            <a:r>
              <a:rPr lang="en-US" dirty="0">
                <a:latin typeface="Arial" panose="020B0604020202020204" pitchFamily="34" charset="0"/>
                <a:cs typeface="Arial" panose="020B0604020202020204" pitchFamily="34" charset="0"/>
              </a:rPr>
              <a:t> na </a:t>
            </a:r>
            <a:r>
              <a:rPr lang="en-US" dirty="0" err="1">
                <a:latin typeface="Arial" panose="020B0604020202020204" pitchFamily="34" charset="0"/>
                <a:cs typeface="Arial" panose="020B0604020202020204" pitchFamily="34" charset="0"/>
              </a:rPr>
              <a:t>voljo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dovolj</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računalniške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moči</a:t>
            </a:r>
            <a:r>
              <a:rPr lang="en-US" dirty="0">
                <a:latin typeface="Arial" panose="020B0604020202020204" pitchFamily="34" charset="0"/>
                <a:cs typeface="Arial" panose="020B0604020202020204" pitchFamily="34" charset="0"/>
              </a:rPr>
              <a:t> za </a:t>
            </a:r>
            <a:r>
              <a:rPr lang="en-US" dirty="0" err="1">
                <a:latin typeface="Arial" panose="020B0604020202020204" pitchFamily="34" charset="0"/>
                <a:cs typeface="Arial" panose="020B0604020202020204" pitchFamily="34" charset="0"/>
              </a:rPr>
              <a:t>reševanje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zapletenih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matematičnih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operacij</a:t>
            </a:r>
            <a:r>
              <a:rPr lang="en-US" dirty="0">
                <a:latin typeface="Arial" panose="020B0604020202020204" pitchFamily="34" charset="0"/>
                <a:cs typeface="Arial" panose="020B0604020202020204" pitchFamily="34" charset="0"/>
              </a:rPr>
              <a:t>, ki so </a:t>
            </a:r>
            <a:r>
              <a:rPr lang="en-US" dirty="0" err="1">
                <a:latin typeface="Arial" panose="020B0604020202020204" pitchFamily="34" charset="0"/>
                <a:cs typeface="Arial" panose="020B0604020202020204" pitchFamily="34" charset="0"/>
              </a:rPr>
              <a:t>potrebne</a:t>
            </a:r>
            <a:r>
              <a:rPr lang="en-US" dirty="0">
                <a:latin typeface="Arial" panose="020B0604020202020204" pitchFamily="34" charset="0"/>
                <a:cs typeface="Arial" panose="020B0604020202020204" pitchFamily="34" charset="0"/>
              </a:rPr>
              <a:t> za </a:t>
            </a:r>
            <a:r>
              <a:rPr lang="en-US" dirty="0" err="1">
                <a:latin typeface="Arial" panose="020B0604020202020204" pitchFamily="34" charset="0"/>
                <a:cs typeface="Arial" panose="020B0604020202020204" pitchFamily="34" charset="0"/>
              </a:rPr>
              <a:t>uspešno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potrditev</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bloka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Rudarji</a:t>
            </a:r>
            <a:r>
              <a:rPr lang="en-US" dirty="0">
                <a:latin typeface="Arial" panose="020B0604020202020204" pitchFamily="34" charset="0"/>
                <a:cs typeface="Arial" panose="020B0604020202020204" pitchFamily="34" charset="0"/>
              </a:rPr>
              <a:t> se </a:t>
            </a:r>
            <a:r>
              <a:rPr lang="en-US" dirty="0" err="1">
                <a:latin typeface="Arial" panose="020B0604020202020204" pitchFamily="34" charset="0"/>
                <a:cs typeface="Arial" panose="020B0604020202020204" pitchFamily="34" charset="0"/>
              </a:rPr>
              <a:t>zato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združujejo</a:t>
            </a:r>
            <a:r>
              <a:rPr lang="en-US" dirty="0">
                <a:latin typeface="Arial" panose="020B0604020202020204" pitchFamily="34" charset="0"/>
                <a:cs typeface="Arial" panose="020B0604020202020204" pitchFamily="34" charset="0"/>
              </a:rPr>
              <a:t> in </a:t>
            </a:r>
            <a:r>
              <a:rPr lang="en-US" dirty="0" err="1">
                <a:latin typeface="Arial" panose="020B0604020202020204" pitchFamily="34" charset="0"/>
                <a:cs typeface="Arial" panose="020B0604020202020204" pitchFamily="34" charset="0"/>
              </a:rPr>
              <a:t>ustvarjajo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tako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imenovane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rudarske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bazene</a:t>
            </a:r>
            <a:r>
              <a:rPr lang="en-US" dirty="0">
                <a:latin typeface="Arial" panose="020B0604020202020204" pitchFamily="34" charset="0"/>
                <a:cs typeface="Arial" panose="020B0604020202020204" pitchFamily="34" charset="0"/>
              </a:rPr>
              <a:t>”, (“mining pools”) </a:t>
            </a:r>
            <a:r>
              <a:rPr lang="en-US" dirty="0" err="1">
                <a:latin typeface="Arial" panose="020B0604020202020204" pitchFamily="34" charset="0"/>
                <a:cs typeface="Arial" panose="020B0604020202020204" pitchFamily="34" charset="0"/>
              </a:rPr>
              <a:t>kjer</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lahko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združijo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moči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Nagrade</a:t>
            </a:r>
            <a:r>
              <a:rPr lang="en-US" dirty="0">
                <a:latin typeface="Arial" panose="020B0604020202020204" pitchFamily="34" charset="0"/>
                <a:cs typeface="Arial" panose="020B0604020202020204" pitchFamily="34" charset="0"/>
              </a:rPr>
              <a:t> se </a:t>
            </a:r>
            <a:r>
              <a:rPr lang="en-US" dirty="0" err="1">
                <a:latin typeface="Arial" panose="020B0604020202020204" pitchFamily="34" charset="0"/>
                <a:cs typeface="Arial" panose="020B0604020202020204" pitchFamily="34" charset="0"/>
              </a:rPr>
              <a:t>nato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razdelijo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sorazmerno</a:t>
            </a:r>
            <a:r>
              <a:rPr lang="en-US" dirty="0">
                <a:latin typeface="Arial" panose="020B0604020202020204" pitchFamily="34" charset="0"/>
                <a:cs typeface="Arial" panose="020B0604020202020204" pitchFamily="34" charset="0"/>
              </a:rPr>
              <a:t> z </a:t>
            </a:r>
            <a:r>
              <a:rPr lang="en-US" dirty="0" err="1">
                <a:latin typeface="Arial" panose="020B0604020202020204" pitchFamily="34" charset="0"/>
                <a:cs typeface="Arial" panose="020B0604020202020204" pitchFamily="34" charset="0"/>
              </a:rPr>
              <a:t>delom</a:t>
            </a:r>
            <a:r>
              <a:rPr lang="en-US" dirty="0">
                <a:latin typeface="Arial" panose="020B0604020202020204" pitchFamily="34" charset="0"/>
                <a:cs typeface="Arial" panose="020B0604020202020204" pitchFamily="34" charset="0"/>
              </a:rPr>
              <a:t>, ki ga je </a:t>
            </a:r>
            <a:r>
              <a:rPr lang="en-US" dirty="0" err="1">
                <a:latin typeface="Arial" panose="020B0604020202020204" pitchFamily="34" charset="0"/>
                <a:cs typeface="Arial" panose="020B0604020202020204" pitchFamily="34" charset="0"/>
              </a:rPr>
              <a:t>opravil</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vsak</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član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bazena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tako</a:t>
            </a:r>
            <a:r>
              <a:rPr lang="en-US" dirty="0">
                <a:latin typeface="Arial" panose="020B0604020202020204" pitchFamily="34" charset="0"/>
                <a:cs typeface="Arial" panose="020B0604020202020204" pitchFamily="34" charset="0"/>
              </a:rPr>
              <a:t> da </a:t>
            </a:r>
            <a:r>
              <a:rPr lang="en-US" dirty="0" err="1">
                <a:latin typeface="Arial" panose="020B0604020202020204" pitchFamily="34" charset="0"/>
                <a:cs typeface="Arial" panose="020B0604020202020204" pitchFamily="34" charset="0"/>
              </a:rPr>
              <a:t>tisti</a:t>
            </a:r>
            <a:r>
              <a:rPr lang="en-US" dirty="0">
                <a:latin typeface="Arial" panose="020B0604020202020204" pitchFamily="34" charset="0"/>
                <a:cs typeface="Arial" panose="020B0604020202020204" pitchFamily="34" charset="0"/>
              </a:rPr>
              <a:t> z </a:t>
            </a:r>
            <a:r>
              <a:rPr lang="en-US" dirty="0" err="1">
                <a:latin typeface="Arial" panose="020B0604020202020204" pitchFamily="34" charset="0"/>
                <a:cs typeface="Arial" panose="020B0604020202020204" pitchFamily="34" charset="0"/>
              </a:rPr>
              <a:t>večjo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računalniško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močjo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prejmejo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višjo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nagrado</a:t>
            </a:r>
            <a:r>
              <a:rPr lang="en-US"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9722348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00307-3DC3-4F22-BD64-2F09C9A42327}"/>
              </a:ext>
            </a:extLst>
          </p:cNvPr>
          <p:cNvSpPr>
            <a:spLocks noGrp="1"/>
          </p:cNvSpPr>
          <p:nvPr>
            <p:ph type="title"/>
          </p:nvPr>
        </p:nvSpPr>
        <p:spPr>
          <a:xfrm>
            <a:off x="1484311" y="685800"/>
            <a:ext cx="10018713" cy="856561"/>
          </a:xfrm>
        </p:spPr>
        <p:txBody>
          <a:bodyPr>
            <a:normAutofit fontScale="90000"/>
          </a:bodyPr>
          <a:lstStyle/>
          <a:p>
            <a:pPr marL="0" marR="0" lvl="0" indent="0" defTabSz="457200" rtl="0" eaLnBrk="1" fontAlgn="auto" latinLnBrk="0" hangingPunct="1">
              <a:lnSpc>
                <a:spcPct val="100000"/>
              </a:lnSpc>
              <a:spcBef>
                <a:spcPct val="20000"/>
              </a:spcBef>
              <a:spcAft>
                <a:spcPts val="600"/>
              </a:spcAft>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OBDAVČITEV KRIPTOVALUT</a:t>
            </a:r>
            <a:b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5F52353D-2769-9FC7-2DA0-FBE5540D49D8}"/>
              </a:ext>
            </a:extLst>
          </p:cNvPr>
          <p:cNvSpPr>
            <a:spLocks noGrp="1"/>
          </p:cNvSpPr>
          <p:nvPr>
            <p:ph idx="1"/>
          </p:nvPr>
        </p:nvSpPr>
        <p:spPr>
          <a:xfrm>
            <a:off x="1484310" y="1046602"/>
            <a:ext cx="10018713" cy="4744599"/>
          </a:xfrm>
        </p:spPr>
        <p:txBody>
          <a:bodyPr>
            <a:normAutofit fontScale="92500" lnSpcReduction="10000"/>
          </a:bodyPr>
          <a:lstStyle/>
          <a:p>
            <a:pPr marL="0" indent="0" algn="just">
              <a:buNone/>
            </a:pPr>
            <a:r>
              <a:rPr lang="en-US" b="1" i="0" dirty="0" err="1">
                <a:solidFill>
                  <a:srgbClr val="202122"/>
                </a:solidFill>
                <a:effectLst/>
                <a:latin typeface="Arial" panose="020B0604020202020204" pitchFamily="34" charset="0"/>
              </a:rPr>
              <a:t>Pravne</a:t>
            </a:r>
            <a:r>
              <a:rPr lang="en-US" b="1" i="0" dirty="0">
                <a:solidFill>
                  <a:srgbClr val="202122"/>
                </a:solidFill>
                <a:effectLst/>
                <a:latin typeface="Arial" panose="020B0604020202020204" pitchFamily="34" charset="0"/>
              </a:rPr>
              <a:t> </a:t>
            </a:r>
            <a:r>
              <a:rPr lang="en-US" b="1" i="0" dirty="0" err="1">
                <a:solidFill>
                  <a:srgbClr val="202122"/>
                </a:solidFill>
                <a:effectLst/>
                <a:latin typeface="Arial" panose="020B0604020202020204" pitchFamily="34" charset="0"/>
              </a:rPr>
              <a:t>osebe</a:t>
            </a:r>
            <a:r>
              <a:rPr lang="sl-SI" b="1" i="0" dirty="0">
                <a:solidFill>
                  <a:srgbClr val="202122"/>
                </a:solidFill>
                <a:effectLst/>
                <a:latin typeface="Arial" panose="020B0604020202020204" pitchFamily="34" charset="0"/>
              </a:rPr>
              <a:t> in fizične osebe z dejavnostjo</a:t>
            </a:r>
            <a:r>
              <a:rPr lang="en-US" b="1" i="0" dirty="0">
                <a:solidFill>
                  <a:srgbClr val="202122"/>
                </a:solidFill>
                <a:effectLst/>
                <a:latin typeface="Arial" panose="020B0604020202020204" pitchFamily="34" charset="0"/>
              </a:rPr>
              <a:t> </a:t>
            </a:r>
            <a:r>
              <a:rPr lang="en-US" b="1" i="0" dirty="0" err="1">
                <a:solidFill>
                  <a:srgbClr val="202122"/>
                </a:solidFill>
                <a:effectLst/>
                <a:latin typeface="Arial" panose="020B0604020202020204" pitchFamily="34" charset="0"/>
              </a:rPr>
              <a:t>morajo</a:t>
            </a:r>
            <a:r>
              <a:rPr lang="en-US" b="1" i="0" dirty="0">
                <a:solidFill>
                  <a:srgbClr val="202122"/>
                </a:solidFill>
                <a:effectLst/>
                <a:latin typeface="Arial" panose="020B0604020202020204" pitchFamily="34" charset="0"/>
              </a:rPr>
              <a:t> </a:t>
            </a:r>
            <a:r>
              <a:rPr lang="en-US" b="1" i="0" dirty="0" err="1">
                <a:solidFill>
                  <a:srgbClr val="202122"/>
                </a:solidFill>
                <a:effectLst/>
                <a:latin typeface="Arial" panose="020B0604020202020204" pitchFamily="34" charset="0"/>
              </a:rPr>
              <a:t>poslovanje</a:t>
            </a:r>
            <a:r>
              <a:rPr lang="en-US" b="1" i="0" dirty="0">
                <a:solidFill>
                  <a:srgbClr val="202122"/>
                </a:solidFill>
                <a:effectLst/>
                <a:latin typeface="Arial" panose="020B0604020202020204" pitchFamily="34" charset="0"/>
              </a:rPr>
              <a:t> s </a:t>
            </a:r>
            <a:r>
              <a:rPr lang="en-US" b="1" i="0" dirty="0" err="1">
                <a:solidFill>
                  <a:srgbClr val="202122"/>
                </a:solidFill>
                <a:effectLst/>
                <a:latin typeface="Arial" panose="020B0604020202020204" pitchFamily="34" charset="0"/>
              </a:rPr>
              <a:t>kriptovalutami</a:t>
            </a:r>
            <a:r>
              <a:rPr lang="en-US" b="1" i="0" dirty="0">
                <a:solidFill>
                  <a:srgbClr val="202122"/>
                </a:solidFill>
                <a:effectLst/>
                <a:latin typeface="Arial" panose="020B0604020202020204" pitchFamily="34" charset="0"/>
              </a:rPr>
              <a:t> </a:t>
            </a:r>
            <a:r>
              <a:rPr lang="en-US" b="1" i="0" dirty="0" err="1">
                <a:solidFill>
                  <a:srgbClr val="202122"/>
                </a:solidFill>
                <a:effectLst/>
                <a:latin typeface="Arial" panose="020B0604020202020204" pitchFamily="34" charset="0"/>
              </a:rPr>
              <a:t>prikazati</a:t>
            </a:r>
            <a:r>
              <a:rPr lang="en-US" b="1" i="0" dirty="0">
                <a:solidFill>
                  <a:srgbClr val="202122"/>
                </a:solidFill>
                <a:effectLst/>
                <a:latin typeface="Arial" panose="020B0604020202020204" pitchFamily="34" charset="0"/>
              </a:rPr>
              <a:t> v </a:t>
            </a:r>
            <a:r>
              <a:rPr lang="en-US" b="1" i="0" dirty="0" err="1">
                <a:solidFill>
                  <a:srgbClr val="202122"/>
                </a:solidFill>
                <a:effectLst/>
                <a:latin typeface="Arial" panose="020B0604020202020204" pitchFamily="34" charset="0"/>
              </a:rPr>
              <a:t>poslovnih</a:t>
            </a:r>
            <a:r>
              <a:rPr lang="en-US" b="1" i="0" dirty="0">
                <a:solidFill>
                  <a:srgbClr val="202122"/>
                </a:solidFill>
                <a:effectLst/>
                <a:latin typeface="Arial" panose="020B0604020202020204" pitchFamily="34" charset="0"/>
              </a:rPr>
              <a:t> </a:t>
            </a:r>
            <a:r>
              <a:rPr lang="en-US" b="1" i="0" dirty="0" err="1">
                <a:solidFill>
                  <a:srgbClr val="202122"/>
                </a:solidFill>
                <a:effectLst/>
                <a:latin typeface="Arial" panose="020B0604020202020204" pitchFamily="34" charset="0"/>
              </a:rPr>
              <a:t>knjigah</a:t>
            </a:r>
            <a:r>
              <a:rPr lang="sl-SI" b="1" dirty="0">
                <a:solidFill>
                  <a:srgbClr val="202122"/>
                </a:solidFill>
                <a:latin typeface="Arial" panose="020B0604020202020204" pitchFamily="34" charset="0"/>
              </a:rPr>
              <a:t>. Pravne osebe morajo plačati davek od dohodkov pravnih oseb v višini 19 % ustvarjenega dobička. Fizične osebe z dejavnostjo pa so obdavčene bodisi z dohodnino ali cedularno (20 % stopnja)-normiranci.</a:t>
            </a:r>
            <a:endParaRPr lang="sl-SI" b="1" i="0" dirty="0">
              <a:solidFill>
                <a:srgbClr val="202122"/>
              </a:solidFill>
              <a:effectLst/>
              <a:latin typeface="Arial" panose="020B0604020202020204" pitchFamily="34" charset="0"/>
            </a:endParaRPr>
          </a:p>
          <a:p>
            <a:pPr marL="0" indent="0" algn="just">
              <a:buNone/>
            </a:pPr>
            <a:r>
              <a:rPr lang="sl-SI" b="1" dirty="0">
                <a:solidFill>
                  <a:srgbClr val="202122"/>
                </a:solidFill>
                <a:latin typeface="Arial" panose="020B0604020202020204" pitchFamily="34" charset="0"/>
              </a:rPr>
              <a:t>Za fizične osebe prodaja kriptovalut in posledično dobiček trenuto še nista obdavčena.</a:t>
            </a:r>
            <a:endParaRPr lang="en-US" b="1" i="0" dirty="0">
              <a:solidFill>
                <a:srgbClr val="202122"/>
              </a:solidFill>
              <a:effectLst/>
              <a:latin typeface="Arial" panose="020B0604020202020204" pitchFamily="34" charset="0"/>
            </a:endParaRPr>
          </a:p>
          <a:p>
            <a:pPr marL="0" indent="0" algn="just">
              <a:buNone/>
            </a:pPr>
            <a:r>
              <a:rPr lang="en-US" b="0" i="0" dirty="0" err="1">
                <a:solidFill>
                  <a:srgbClr val="202122"/>
                </a:solidFill>
                <a:effectLst/>
                <a:latin typeface="Arial" panose="020B0604020202020204" pitchFamily="34" charset="0"/>
              </a:rPr>
              <a:t>Finančni</a:t>
            </a:r>
            <a:r>
              <a:rPr lang="en-US" b="0" i="0" dirty="0">
                <a:solidFill>
                  <a:srgbClr val="202122"/>
                </a:solidFill>
                <a:effectLst/>
                <a:latin typeface="Arial" panose="020B0604020202020204" pitchFamily="34" charset="0"/>
              </a:rPr>
              <a:t> urad </a:t>
            </a:r>
            <a:r>
              <a:rPr lang="en-US" b="0" i="0" dirty="0" err="1">
                <a:solidFill>
                  <a:srgbClr val="202122"/>
                </a:solidFill>
                <a:effectLst/>
                <a:latin typeface="Arial" panose="020B0604020202020204" pitchFamily="34" charset="0"/>
              </a:rPr>
              <a:t>Republike</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Slovenije</a:t>
            </a:r>
            <a:r>
              <a:rPr lang="en-US" b="0" i="0" dirty="0">
                <a:solidFill>
                  <a:srgbClr val="202122"/>
                </a:solidFill>
                <a:effectLst/>
                <a:latin typeface="Arial" panose="020B0604020202020204" pitchFamily="34" charset="0"/>
              </a:rPr>
              <a:t> je 31. </a:t>
            </a:r>
            <a:r>
              <a:rPr lang="en-US" b="0" i="0" dirty="0" err="1">
                <a:solidFill>
                  <a:srgbClr val="202122"/>
                </a:solidFill>
                <a:effectLst/>
                <a:latin typeface="Arial" panose="020B0604020202020204" pitchFamily="34" charset="0"/>
              </a:rPr>
              <a:t>avgusta</a:t>
            </a:r>
            <a:r>
              <a:rPr lang="en-US" b="0" i="0" dirty="0">
                <a:solidFill>
                  <a:srgbClr val="202122"/>
                </a:solidFill>
                <a:effectLst/>
                <a:latin typeface="Arial" panose="020B0604020202020204" pitchFamily="34" charset="0"/>
              </a:rPr>
              <a:t> 2021 </a:t>
            </a:r>
            <a:r>
              <a:rPr lang="en-US" b="0" i="0" dirty="0" err="1">
                <a:solidFill>
                  <a:srgbClr val="202122"/>
                </a:solidFill>
                <a:effectLst/>
                <a:latin typeface="Arial" panose="020B0604020202020204" pitchFamily="34" charset="0"/>
              </a:rPr>
              <a:t>napovedal</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nov</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predlog</a:t>
            </a:r>
            <a:r>
              <a:rPr lang="en-US" b="0" i="0" dirty="0">
                <a:solidFill>
                  <a:srgbClr val="202122"/>
                </a:solidFill>
                <a:effectLst/>
                <a:latin typeface="Arial" panose="020B0604020202020204" pitchFamily="34" charset="0"/>
              </a:rPr>
              <a:t> </a:t>
            </a:r>
            <a:r>
              <a:rPr lang="en-US" b="0" i="0" u="none" strike="noStrike" dirty="0" err="1">
                <a:solidFill>
                  <a:srgbClr val="DD3333"/>
                </a:solidFill>
                <a:effectLst/>
                <a:latin typeface="Arial" panose="020B0604020202020204" pitchFamily="34" charset="0"/>
                <a:hlinkClick r:id="rId2" tooltip="Obdavčitev kriptovalut (stran ne obstaja)"/>
              </a:rPr>
              <a:t>obdavčitve</a:t>
            </a:r>
            <a:r>
              <a:rPr lang="en-US" b="0" i="0" u="none" strike="noStrike" dirty="0">
                <a:solidFill>
                  <a:srgbClr val="DD3333"/>
                </a:solidFill>
                <a:effectLst/>
                <a:latin typeface="Arial" panose="020B0604020202020204" pitchFamily="34" charset="0"/>
                <a:hlinkClick r:id="rId2" tooltip="Obdavčitev kriptovalut (stran ne obstaja)"/>
              </a:rPr>
              <a:t> </a:t>
            </a:r>
            <a:r>
              <a:rPr lang="en-US" b="0" i="0" u="none" strike="noStrike" dirty="0" err="1">
                <a:solidFill>
                  <a:srgbClr val="DD3333"/>
                </a:solidFill>
                <a:effectLst/>
                <a:latin typeface="Arial" panose="020B0604020202020204" pitchFamily="34" charset="0"/>
                <a:hlinkClick r:id="rId2" tooltip="Obdavčitev kriptovalut (stran ne obstaja)"/>
              </a:rPr>
              <a:t>kriptovalut</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pri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katerem</a:t>
            </a:r>
            <a:r>
              <a:rPr lang="en-US" b="0" i="0" dirty="0">
                <a:solidFill>
                  <a:srgbClr val="202122"/>
                </a:solidFill>
                <a:effectLst/>
                <a:latin typeface="Arial" panose="020B0604020202020204" pitchFamily="34" charset="0"/>
              </a:rPr>
              <a:t> bi </a:t>
            </a:r>
            <a:r>
              <a:rPr lang="en-US" b="0" i="0" dirty="0" err="1">
                <a:solidFill>
                  <a:srgbClr val="202122"/>
                </a:solidFill>
                <a:effectLst/>
                <a:latin typeface="Arial" panose="020B0604020202020204" pitchFamily="34" charset="0"/>
              </a:rPr>
              <a:t>fizične</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osebe</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lahko</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izbirale</a:t>
            </a:r>
            <a:r>
              <a:rPr lang="en-US" b="0" i="0" dirty="0">
                <a:solidFill>
                  <a:srgbClr val="202122"/>
                </a:solidFill>
                <a:effectLst/>
                <a:latin typeface="Arial" panose="020B0604020202020204" pitchFamily="34" charset="0"/>
              </a:rPr>
              <a:t> med 10-odstotno </a:t>
            </a:r>
            <a:r>
              <a:rPr lang="en-US" b="0" i="0" dirty="0" err="1">
                <a:solidFill>
                  <a:srgbClr val="202122"/>
                </a:solidFill>
                <a:effectLst/>
                <a:latin typeface="Arial" panose="020B0604020202020204" pitchFamily="34" charset="0"/>
              </a:rPr>
              <a:t>obdavčitvijo</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unovčenega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zneska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ali</a:t>
            </a:r>
            <a:r>
              <a:rPr lang="en-US" b="0" i="0" dirty="0">
                <a:solidFill>
                  <a:srgbClr val="202122"/>
                </a:solidFill>
                <a:effectLst/>
                <a:latin typeface="Arial" panose="020B0604020202020204" pitchFamily="34" charset="0"/>
              </a:rPr>
              <a:t> 25-odstotno </a:t>
            </a:r>
            <a:r>
              <a:rPr lang="en-US" b="0" i="0" dirty="0" err="1">
                <a:solidFill>
                  <a:srgbClr val="202122"/>
                </a:solidFill>
                <a:effectLst/>
                <a:latin typeface="Arial" panose="020B0604020202020204" pitchFamily="34" charset="0"/>
              </a:rPr>
              <a:t>obdavčitvijo</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ustvarjenega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dobička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Pri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obdavčitvi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ustvarjenega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dobička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bo</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morala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fizična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oseba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dokazovati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transakcije</a:t>
            </a:r>
            <a:r>
              <a:rPr lang="en-US" b="0" i="0" dirty="0">
                <a:solidFill>
                  <a:srgbClr val="202122"/>
                </a:solidFill>
                <a:effectLst/>
                <a:latin typeface="Arial" panose="020B0604020202020204" pitchFamily="34" charset="0"/>
              </a:rPr>
              <a:t>, s </a:t>
            </a:r>
            <a:r>
              <a:rPr lang="en-US" b="0" i="0" dirty="0" err="1">
                <a:solidFill>
                  <a:srgbClr val="202122"/>
                </a:solidFill>
                <a:effectLst/>
                <a:latin typeface="Arial" panose="020B0604020202020204" pitchFamily="34" charset="0"/>
              </a:rPr>
              <a:t>katerimi</a:t>
            </a:r>
            <a:r>
              <a:rPr lang="en-US" b="0" i="0" dirty="0">
                <a:solidFill>
                  <a:srgbClr val="202122"/>
                </a:solidFill>
                <a:effectLst/>
                <a:latin typeface="Arial" panose="020B0604020202020204" pitchFamily="34" charset="0"/>
              </a:rPr>
              <a:t> je </a:t>
            </a:r>
            <a:r>
              <a:rPr lang="en-US" b="0" i="0" dirty="0" err="1">
                <a:solidFill>
                  <a:srgbClr val="202122"/>
                </a:solidFill>
                <a:effectLst/>
                <a:latin typeface="Arial" panose="020B0604020202020204" pitchFamily="34" charset="0"/>
              </a:rPr>
              <a:t>ustvarila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dobiček</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Dohodki</a:t>
            </a:r>
            <a:r>
              <a:rPr lang="en-US" b="0" i="0" dirty="0">
                <a:solidFill>
                  <a:srgbClr val="202122"/>
                </a:solidFill>
                <a:effectLst/>
                <a:latin typeface="Arial" panose="020B0604020202020204" pitchFamily="34" charset="0"/>
              </a:rPr>
              <a:t> do 15.000 EUR na </a:t>
            </a:r>
            <a:r>
              <a:rPr lang="en-US" b="0" i="0" dirty="0" err="1">
                <a:solidFill>
                  <a:srgbClr val="202122"/>
                </a:solidFill>
                <a:effectLst/>
                <a:latin typeface="Arial" panose="020B0604020202020204" pitchFamily="34" charset="0"/>
              </a:rPr>
              <a:t>leto</a:t>
            </a:r>
            <a:r>
              <a:rPr lang="en-US" b="0" i="0" dirty="0">
                <a:solidFill>
                  <a:srgbClr val="202122"/>
                </a:solidFill>
                <a:effectLst/>
                <a:latin typeface="Arial" panose="020B0604020202020204" pitchFamily="34" charset="0"/>
              </a:rPr>
              <a:t> </a:t>
            </a:r>
            <a:r>
              <a:rPr lang="sl-SI" dirty="0">
                <a:solidFill>
                  <a:srgbClr val="202122"/>
                </a:solidFill>
                <a:latin typeface="Arial" panose="020B0604020202020204" pitchFamily="34" charset="0"/>
              </a:rPr>
              <a:t>naj bi bili</a:t>
            </a:r>
            <a:r>
              <a:rPr lang="en-US" b="0" i="0" dirty="0">
                <a:solidFill>
                  <a:srgbClr val="202122"/>
                </a:solidFill>
                <a:effectLst/>
                <a:latin typeface="Arial" panose="020B0604020202020204" pitchFamily="34" charset="0"/>
              </a:rPr>
              <a:t> za </a:t>
            </a:r>
            <a:r>
              <a:rPr lang="en-US" b="0" i="0" dirty="0" err="1">
                <a:solidFill>
                  <a:srgbClr val="202122"/>
                </a:solidFill>
                <a:effectLst/>
                <a:latin typeface="Arial" panose="020B0604020202020204" pitchFamily="34" charset="0"/>
              </a:rPr>
              <a:t>fizične</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osebe</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neobdavčeni</a:t>
            </a:r>
            <a:r>
              <a:rPr lang="sl-SI" b="0" i="0" dirty="0">
                <a:solidFill>
                  <a:srgbClr val="202122"/>
                </a:solidFill>
                <a:effectLst/>
                <a:latin typeface="Arial" panose="020B0604020202020204" pitchFamily="34" charset="0"/>
              </a:rPr>
              <a:t>.</a:t>
            </a:r>
            <a:endParaRPr lang="en-US" b="0" i="0" dirty="0">
              <a:solidFill>
                <a:srgbClr val="202122"/>
              </a:solidFill>
              <a:effectLst/>
              <a:latin typeface="Arial" panose="020B0604020202020204" pitchFamily="34" charset="0"/>
            </a:endParaRPr>
          </a:p>
          <a:p>
            <a:pPr marL="0" indent="0" algn="just">
              <a:buNone/>
            </a:pPr>
            <a:endParaRPr lang="en-US" dirty="0"/>
          </a:p>
        </p:txBody>
      </p:sp>
    </p:spTree>
    <p:extLst>
      <p:ext uri="{BB962C8B-B14F-4D97-AF65-F5344CB8AC3E}">
        <p14:creationId xmlns:p14="http://schemas.microsoft.com/office/powerpoint/2010/main" val="18654160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3E940B-AFEA-9D83-5AC0-0642CF720F9D}"/>
              </a:ext>
            </a:extLst>
          </p:cNvPr>
          <p:cNvSpPr>
            <a:spLocks noGrp="1"/>
          </p:cNvSpPr>
          <p:nvPr>
            <p:ph type="title"/>
          </p:nvPr>
        </p:nvSpPr>
        <p:spPr>
          <a:xfrm>
            <a:off x="1484311" y="685801"/>
            <a:ext cx="10018713" cy="206565"/>
          </a:xfrm>
        </p:spPr>
        <p:txBody>
          <a:bodyPr>
            <a:normAutofit fontScale="90000"/>
          </a:bodyPr>
          <a:lstStyle/>
          <a:p>
            <a:pPr marL="0" marR="0" lvl="0" indent="0" defTabSz="457200" rtl="0" eaLnBrk="1" fontAlgn="auto" latinLnBrk="0" hangingPunct="1">
              <a:lnSpc>
                <a:spcPct val="100000"/>
              </a:lnSpc>
              <a:spcBef>
                <a:spcPct val="20000"/>
              </a:spcBef>
              <a:spcAft>
                <a:spcPts val="600"/>
              </a:spcAft>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OBDAVČITEV KRIPTOVALUT</a:t>
            </a:r>
            <a:b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endParaRPr lang="en-US" dirty="0"/>
          </a:p>
        </p:txBody>
      </p:sp>
      <p:sp>
        <p:nvSpPr>
          <p:cNvPr id="4" name="Content Placeholder 3">
            <a:extLst>
              <a:ext uri="{FF2B5EF4-FFF2-40B4-BE49-F238E27FC236}">
                <a16:creationId xmlns:a16="http://schemas.microsoft.com/office/drawing/2014/main" id="{ACCA987F-5D2D-9A94-F001-D380DFADF127}"/>
              </a:ext>
            </a:extLst>
          </p:cNvPr>
          <p:cNvSpPr>
            <a:spLocks noGrp="1"/>
          </p:cNvSpPr>
          <p:nvPr>
            <p:ph idx="1"/>
          </p:nvPr>
        </p:nvSpPr>
        <p:spPr>
          <a:xfrm>
            <a:off x="1484310" y="685801"/>
            <a:ext cx="10018713" cy="5105399"/>
          </a:xfrm>
        </p:spPr>
        <p:txBody>
          <a:bodyPr>
            <a:normAutofit fontScale="70000" lnSpcReduction="20000"/>
          </a:bodyPr>
          <a:lstStyle/>
          <a:p>
            <a:pPr marL="0" indent="0">
              <a:buNone/>
            </a:pPr>
            <a:r>
              <a:rPr lang="en-US" sz="2500" u="sng" dirty="0" err="1">
                <a:latin typeface="Arial" panose="020B0604020202020204" pitchFamily="34" charset="0"/>
                <a:cs typeface="Arial" panose="020B0604020202020204" pitchFamily="34" charset="0"/>
              </a:rPr>
              <a:t>Davčna</a:t>
            </a:r>
            <a:r>
              <a:rPr lang="en-US" sz="2500" u="sng" dirty="0">
                <a:latin typeface="Arial" panose="020B0604020202020204" pitchFamily="34" charset="0"/>
                <a:cs typeface="Arial" panose="020B0604020202020204" pitchFamily="34" charset="0"/>
              </a:rPr>
              <a:t> </a:t>
            </a:r>
            <a:r>
              <a:rPr lang="en-US" sz="2500" u="sng" dirty="0" err="1">
                <a:latin typeface="Arial" panose="020B0604020202020204" pitchFamily="34" charset="0"/>
                <a:cs typeface="Arial" panose="020B0604020202020204" pitchFamily="34" charset="0"/>
              </a:rPr>
              <a:t>obravnava</a:t>
            </a:r>
            <a:r>
              <a:rPr lang="en-US" sz="2500" u="sng" dirty="0">
                <a:latin typeface="Arial" panose="020B0604020202020204" pitchFamily="34" charset="0"/>
                <a:cs typeface="Arial" panose="020B0604020202020204" pitchFamily="34" charset="0"/>
              </a:rPr>
              <a:t> </a:t>
            </a:r>
            <a:r>
              <a:rPr lang="en-US" sz="2500" u="sng" dirty="0" err="1">
                <a:latin typeface="Arial" panose="020B0604020202020204" pitchFamily="34" charset="0"/>
                <a:cs typeface="Arial" panose="020B0604020202020204" pitchFamily="34" charset="0"/>
              </a:rPr>
              <a:t>dohodka</a:t>
            </a:r>
            <a:r>
              <a:rPr lang="en-US" sz="2500" u="sng" dirty="0">
                <a:latin typeface="Arial" panose="020B0604020202020204" pitchFamily="34" charset="0"/>
                <a:cs typeface="Arial" panose="020B0604020202020204" pitchFamily="34" charset="0"/>
              </a:rPr>
              <a:t>, </a:t>
            </a:r>
            <a:r>
              <a:rPr lang="en-US" sz="2500" u="sng" dirty="0" err="1">
                <a:latin typeface="Arial" panose="020B0604020202020204" pitchFamily="34" charset="0"/>
                <a:cs typeface="Arial" panose="020B0604020202020204" pitchFamily="34" charset="0"/>
              </a:rPr>
              <a:t>doseženega</a:t>
            </a:r>
            <a:r>
              <a:rPr lang="en-US" sz="2500" u="sng" dirty="0">
                <a:latin typeface="Arial" panose="020B0604020202020204" pitchFamily="34" charset="0"/>
                <a:cs typeface="Arial" panose="020B0604020202020204" pitchFamily="34" charset="0"/>
              </a:rPr>
              <a:t> z </a:t>
            </a:r>
            <a:r>
              <a:rPr lang="en-US" sz="2500" u="sng" dirty="0" err="1">
                <a:latin typeface="Arial" panose="020B0604020202020204" pitchFamily="34" charset="0"/>
                <a:cs typeface="Arial" panose="020B0604020202020204" pitchFamily="34" charset="0"/>
              </a:rPr>
              <a:t>rudarjenjem</a:t>
            </a:r>
            <a:r>
              <a:rPr lang="en-US" sz="2500" u="sng" dirty="0">
                <a:latin typeface="Arial" panose="020B0604020202020204" pitchFamily="34" charset="0"/>
                <a:cs typeface="Arial" panose="020B0604020202020204" pitchFamily="34" charset="0"/>
              </a:rPr>
              <a:t> </a:t>
            </a:r>
            <a:r>
              <a:rPr lang="en-US" sz="2500" u="sng" dirty="0" err="1">
                <a:latin typeface="Arial" panose="020B0604020202020204" pitchFamily="34" charset="0"/>
                <a:cs typeface="Arial" panose="020B0604020202020204" pitchFamily="34" charset="0"/>
              </a:rPr>
              <a:t>virtualnih</a:t>
            </a:r>
            <a:r>
              <a:rPr lang="en-US" sz="2500" u="sng" dirty="0">
                <a:latin typeface="Arial" panose="020B0604020202020204" pitchFamily="34" charset="0"/>
                <a:cs typeface="Arial" panose="020B0604020202020204" pitchFamily="34" charset="0"/>
              </a:rPr>
              <a:t> </a:t>
            </a:r>
            <a:r>
              <a:rPr lang="en-US" sz="2500" u="sng" dirty="0" err="1">
                <a:latin typeface="Arial" panose="020B0604020202020204" pitchFamily="34" charset="0"/>
                <a:cs typeface="Arial" panose="020B0604020202020204" pitchFamily="34" charset="0"/>
              </a:rPr>
              <a:t>valut</a:t>
            </a:r>
            <a:endParaRPr lang="en-US" sz="2500" u="sng" dirty="0">
              <a:latin typeface="Arial" panose="020B0604020202020204" pitchFamily="34" charset="0"/>
              <a:cs typeface="Arial" panose="020B0604020202020204" pitchFamily="34" charset="0"/>
            </a:endParaRPr>
          </a:p>
          <a:p>
            <a:pPr marL="0" indent="0">
              <a:buNone/>
            </a:pPr>
            <a:r>
              <a:rPr lang="en-US" sz="2500" dirty="0">
                <a:latin typeface="Arial" panose="020B0604020202020204" pitchFamily="34" charset="0"/>
                <a:cs typeface="Arial" panose="020B0604020202020204" pitchFamily="34" charset="0"/>
              </a:rPr>
              <a:t>Za </a:t>
            </a:r>
            <a:r>
              <a:rPr lang="en-US" sz="2500" dirty="0" err="1">
                <a:latin typeface="Arial" panose="020B0604020202020204" pitchFamily="34" charset="0"/>
                <a:cs typeface="Arial" panose="020B0604020202020204" pitchFamily="34" charset="0"/>
              </a:rPr>
              <a:t>rudarjenje</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virtualnih</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valut</a:t>
            </a:r>
            <a:r>
              <a:rPr lang="en-US" sz="2500" dirty="0">
                <a:latin typeface="Arial" panose="020B0604020202020204" pitchFamily="34" charset="0"/>
                <a:cs typeface="Arial" panose="020B0604020202020204" pitchFamily="34" charset="0"/>
              </a:rPr>
              <a:t> po </a:t>
            </a:r>
            <a:r>
              <a:rPr lang="en-US" sz="2500" dirty="0" err="1">
                <a:latin typeface="Arial" panose="020B0604020202020204" pitchFamily="34" charset="0"/>
                <a:cs typeface="Arial" panose="020B0604020202020204" pitchFamily="34" charset="0"/>
              </a:rPr>
              <a:t>tem</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poglavju</a:t>
            </a:r>
            <a:r>
              <a:rPr lang="en-US" sz="2500" dirty="0">
                <a:latin typeface="Arial" panose="020B0604020202020204" pitchFamily="34" charset="0"/>
                <a:cs typeface="Arial" panose="020B0604020202020204" pitchFamily="34" charset="0"/>
              </a:rPr>
              <a:t> se </a:t>
            </a:r>
            <a:r>
              <a:rPr lang="en-US" sz="2500" dirty="0" err="1">
                <a:latin typeface="Arial" panose="020B0604020202020204" pitchFamily="34" charset="0"/>
                <a:cs typeface="Arial" panose="020B0604020202020204" pitchFamily="34" charset="0"/>
              </a:rPr>
              <a:t>razume</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kakršnakoli</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oblika</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potrjevanja</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transakcij</a:t>
            </a:r>
            <a:r>
              <a:rPr lang="en-US" sz="2500" dirty="0">
                <a:latin typeface="Arial" panose="020B0604020202020204" pitchFamily="34" charset="0"/>
                <a:cs typeface="Arial" panose="020B0604020202020204" pitchFamily="34" charset="0"/>
              </a:rPr>
              <a:t>.</a:t>
            </a:r>
          </a:p>
          <a:p>
            <a:pPr marL="0" indent="0">
              <a:buNone/>
            </a:pPr>
            <a:r>
              <a:rPr lang="en-US" sz="2500" dirty="0" err="1">
                <a:latin typeface="Arial" panose="020B0604020202020204" pitchFamily="34" charset="0"/>
                <a:cs typeface="Arial" panose="020B0604020202020204" pitchFamily="34" charset="0"/>
              </a:rPr>
              <a:t>Dohodek</a:t>
            </a:r>
            <a:r>
              <a:rPr lang="en-US" sz="2500" dirty="0">
                <a:latin typeface="Arial" panose="020B0604020202020204" pitchFamily="34" charset="0"/>
                <a:cs typeface="Arial" panose="020B0604020202020204" pitchFamily="34" charset="0"/>
              </a:rPr>
              <a:t>, ki ga </a:t>
            </a:r>
            <a:r>
              <a:rPr lang="en-US" sz="2500" dirty="0" err="1">
                <a:latin typeface="Arial" panose="020B0604020202020204" pitchFamily="34" charset="0"/>
                <a:cs typeface="Arial" panose="020B0604020202020204" pitchFamily="34" charset="0"/>
              </a:rPr>
              <a:t>doseže</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fizična</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oseba</a:t>
            </a:r>
            <a:r>
              <a:rPr lang="en-US" sz="2500" dirty="0">
                <a:latin typeface="Arial" panose="020B0604020202020204" pitchFamily="34" charset="0"/>
                <a:cs typeface="Arial" panose="020B0604020202020204" pitchFamily="34" charset="0"/>
              </a:rPr>
              <a:t> z </a:t>
            </a:r>
            <a:r>
              <a:rPr lang="en-US" sz="2500" dirty="0" err="1">
                <a:latin typeface="Arial" panose="020B0604020202020204" pitchFamily="34" charset="0"/>
                <a:cs typeface="Arial" panose="020B0604020202020204" pitchFamily="34" charset="0"/>
              </a:rPr>
              <a:t>rudarjenjem</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virtualnih</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valut</a:t>
            </a:r>
            <a:r>
              <a:rPr lang="en-US" sz="2500" dirty="0">
                <a:latin typeface="Arial" panose="020B0604020202020204" pitchFamily="34" charset="0"/>
                <a:cs typeface="Arial" panose="020B0604020202020204" pitchFamily="34" charset="0"/>
              </a:rPr>
              <a:t>, je </a:t>
            </a:r>
            <a:r>
              <a:rPr lang="en-US" sz="2500" dirty="0" err="1">
                <a:latin typeface="Arial" panose="020B0604020202020204" pitchFamily="34" charset="0"/>
                <a:cs typeface="Arial" panose="020B0604020202020204" pitchFamily="34" charset="0"/>
              </a:rPr>
              <a:t>obdavčen</a:t>
            </a:r>
            <a:r>
              <a:rPr lang="en-US" sz="2500" dirty="0">
                <a:latin typeface="Arial" panose="020B0604020202020204" pitchFamily="34" charset="0"/>
                <a:cs typeface="Arial" panose="020B0604020202020204" pitchFamily="34" charset="0"/>
              </a:rPr>
              <a:t> v skladu z ZDoh-2. </a:t>
            </a:r>
            <a:r>
              <a:rPr lang="en-US" sz="2500" dirty="0" err="1">
                <a:latin typeface="Arial" panose="020B0604020202020204" pitchFamily="34" charset="0"/>
                <a:cs typeface="Arial" panose="020B0604020202020204" pitchFamily="34" charset="0"/>
              </a:rPr>
              <a:t>Dosežen</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dohodek</a:t>
            </a:r>
            <a:r>
              <a:rPr lang="en-US" sz="2500" dirty="0">
                <a:latin typeface="Arial" panose="020B0604020202020204" pitchFamily="34" charset="0"/>
                <a:cs typeface="Arial" panose="020B0604020202020204" pitchFamily="34" charset="0"/>
              </a:rPr>
              <a:t> se </a:t>
            </a:r>
            <a:r>
              <a:rPr lang="en-US" sz="2500" dirty="0" err="1">
                <a:latin typeface="Arial" panose="020B0604020202020204" pitchFamily="34" charset="0"/>
                <a:cs typeface="Arial" panose="020B0604020202020204" pitchFamily="34" charset="0"/>
              </a:rPr>
              <a:t>obdavči</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kot</a:t>
            </a:r>
            <a:r>
              <a:rPr lang="en-US" sz="2500" dirty="0">
                <a:latin typeface="Arial" panose="020B0604020202020204" pitchFamily="34" charset="0"/>
                <a:cs typeface="Arial" panose="020B0604020202020204" pitchFamily="34" charset="0"/>
              </a:rPr>
              <a:t>:</a:t>
            </a:r>
          </a:p>
          <a:p>
            <a:pPr marL="0" indent="0">
              <a:buNone/>
            </a:pP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drugi</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dohodek</a:t>
            </a:r>
            <a:r>
              <a:rPr lang="en-US" sz="2500" dirty="0">
                <a:latin typeface="Arial" panose="020B0604020202020204" pitchFamily="34" charset="0"/>
                <a:cs typeface="Arial" panose="020B0604020202020204" pitchFamily="34" charset="0"/>
              </a:rPr>
              <a:t> po 105. </a:t>
            </a:r>
            <a:r>
              <a:rPr lang="en-US" sz="2500" dirty="0" err="1">
                <a:latin typeface="Arial" panose="020B0604020202020204" pitchFamily="34" charset="0"/>
                <a:cs typeface="Arial" panose="020B0604020202020204" pitchFamily="34" charset="0"/>
              </a:rPr>
              <a:t>členu</a:t>
            </a:r>
            <a:r>
              <a:rPr lang="en-US" sz="2500" dirty="0">
                <a:latin typeface="Arial" panose="020B0604020202020204" pitchFamily="34" charset="0"/>
                <a:cs typeface="Arial" panose="020B0604020202020204" pitchFamily="34" charset="0"/>
              </a:rPr>
              <a:t> ZDoh-2 pod </a:t>
            </a:r>
            <a:r>
              <a:rPr lang="en-US" sz="2500" dirty="0" err="1">
                <a:latin typeface="Arial" panose="020B0604020202020204" pitchFamily="34" charset="0"/>
                <a:cs typeface="Arial" panose="020B0604020202020204" pitchFamily="34" charset="0"/>
              </a:rPr>
              <a:t>pogojem</a:t>
            </a:r>
            <a:r>
              <a:rPr lang="en-US" sz="2500" dirty="0">
                <a:latin typeface="Arial" panose="020B0604020202020204" pitchFamily="34" charset="0"/>
                <a:cs typeface="Arial" panose="020B0604020202020204" pitchFamily="34" charset="0"/>
              </a:rPr>
              <a:t>, da ga </a:t>
            </a:r>
            <a:r>
              <a:rPr lang="en-US" sz="2500" dirty="0" err="1">
                <a:latin typeface="Arial" panose="020B0604020202020204" pitchFamily="34" charset="0"/>
                <a:cs typeface="Arial" panose="020B0604020202020204" pitchFamily="34" charset="0"/>
              </a:rPr>
              <a:t>fizična</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oseba</a:t>
            </a:r>
            <a:r>
              <a:rPr lang="en-US" sz="2500" dirty="0">
                <a:latin typeface="Arial" panose="020B0604020202020204" pitchFamily="34" charset="0"/>
                <a:cs typeface="Arial" panose="020B0604020202020204" pitchFamily="34" charset="0"/>
              </a:rPr>
              <a:t> ne </a:t>
            </a:r>
            <a:r>
              <a:rPr lang="en-US" sz="2500" dirty="0" err="1">
                <a:latin typeface="Arial" panose="020B0604020202020204" pitchFamily="34" charset="0"/>
                <a:cs typeface="Arial" panose="020B0604020202020204" pitchFamily="34" charset="0"/>
              </a:rPr>
              <a:t>dosega</a:t>
            </a:r>
            <a:r>
              <a:rPr lang="en-US" sz="2500" dirty="0">
                <a:latin typeface="Arial" panose="020B0604020202020204" pitchFamily="34" charset="0"/>
                <a:cs typeface="Arial" panose="020B0604020202020204" pitchFamily="34" charset="0"/>
              </a:rPr>
              <a:t> v </a:t>
            </a:r>
            <a:r>
              <a:rPr lang="en-US" sz="2500" dirty="0" err="1">
                <a:latin typeface="Arial" panose="020B0604020202020204" pitchFamily="34" charset="0"/>
                <a:cs typeface="Arial" panose="020B0604020202020204" pitchFamily="34" charset="0"/>
              </a:rPr>
              <a:t>okviru</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opravljanja</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dejavnosti</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Davčna</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obravnava</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tega</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dohodka</a:t>
            </a:r>
            <a:r>
              <a:rPr lang="en-US" sz="2500" dirty="0">
                <a:latin typeface="Arial" panose="020B0604020202020204" pitchFamily="34" charset="0"/>
                <a:cs typeface="Arial" panose="020B0604020202020204" pitchFamily="34" charset="0"/>
              </a:rPr>
              <a:t> je </a:t>
            </a:r>
            <a:r>
              <a:rPr lang="en-US" sz="2500" dirty="0" err="1">
                <a:latin typeface="Arial" panose="020B0604020202020204" pitchFamily="34" charset="0"/>
                <a:cs typeface="Arial" panose="020B0604020202020204" pitchFamily="34" charset="0"/>
              </a:rPr>
              <a:t>pojasnjena</a:t>
            </a:r>
            <a:r>
              <a:rPr lang="en-US" sz="2500" dirty="0">
                <a:latin typeface="Arial" panose="020B0604020202020204" pitchFamily="34" charset="0"/>
                <a:cs typeface="Arial" panose="020B0604020202020204" pitchFamily="34" charset="0"/>
              </a:rPr>
              <a:t> v </a:t>
            </a:r>
            <a:r>
              <a:rPr lang="en-US" sz="2500" dirty="0" err="1">
                <a:latin typeface="Arial" panose="020B0604020202020204" pitchFamily="34" charset="0"/>
                <a:cs typeface="Arial" panose="020B0604020202020204" pitchFamily="34" charset="0"/>
              </a:rPr>
              <a:t>tem</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poglavju</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ali</a:t>
            </a:r>
            <a:endParaRPr lang="en-US" sz="2500" dirty="0">
              <a:latin typeface="Arial" panose="020B0604020202020204" pitchFamily="34" charset="0"/>
              <a:cs typeface="Arial" panose="020B0604020202020204" pitchFamily="34" charset="0"/>
            </a:endParaRPr>
          </a:p>
          <a:p>
            <a:pPr marL="0" indent="0">
              <a:buNone/>
            </a:pP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dohodek</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iz</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dejavnosti</a:t>
            </a:r>
            <a:r>
              <a:rPr lang="en-US" sz="2500" dirty="0">
                <a:latin typeface="Arial" panose="020B0604020202020204" pitchFamily="34" charset="0"/>
                <a:cs typeface="Arial" panose="020B0604020202020204" pitchFamily="34" charset="0"/>
              </a:rPr>
              <a:t> po </a:t>
            </a:r>
            <a:r>
              <a:rPr lang="en-US" sz="2500" dirty="0" err="1">
                <a:latin typeface="Arial" panose="020B0604020202020204" pitchFamily="34" charset="0"/>
                <a:cs typeface="Arial" panose="020B0604020202020204" pitchFamily="34" charset="0"/>
              </a:rPr>
              <a:t>poglavju</a:t>
            </a:r>
            <a:r>
              <a:rPr lang="en-US" sz="2500" dirty="0">
                <a:latin typeface="Arial" panose="020B0604020202020204" pitchFamily="34" charset="0"/>
                <a:cs typeface="Arial" panose="020B0604020202020204" pitchFamily="34" charset="0"/>
              </a:rPr>
              <a:t> III.3. ZDoh-2, </a:t>
            </a:r>
            <a:r>
              <a:rPr lang="en-US" sz="2500" dirty="0" err="1">
                <a:latin typeface="Arial" panose="020B0604020202020204" pitchFamily="34" charset="0"/>
                <a:cs typeface="Arial" panose="020B0604020202020204" pitchFamily="34" charset="0"/>
              </a:rPr>
              <a:t>kar</a:t>
            </a:r>
            <a:r>
              <a:rPr lang="en-US" sz="2500" dirty="0">
                <a:latin typeface="Arial" panose="020B0604020202020204" pitchFamily="34" charset="0"/>
                <a:cs typeface="Arial" panose="020B0604020202020204" pitchFamily="34" charset="0"/>
              </a:rPr>
              <a:t> je </a:t>
            </a:r>
            <a:r>
              <a:rPr lang="en-US" sz="2500" dirty="0" err="1">
                <a:latin typeface="Arial" panose="020B0604020202020204" pitchFamily="34" charset="0"/>
                <a:cs typeface="Arial" panose="020B0604020202020204" pitchFamily="34" charset="0"/>
              </a:rPr>
              <a:t>pojasnjeno</a:t>
            </a:r>
            <a:r>
              <a:rPr lang="en-US" sz="2500" dirty="0">
                <a:latin typeface="Arial" panose="020B0604020202020204" pitchFamily="34" charset="0"/>
                <a:cs typeface="Arial" panose="020B0604020202020204" pitchFamily="34" charset="0"/>
              </a:rPr>
              <a:t> v </a:t>
            </a:r>
            <a:r>
              <a:rPr lang="en-US" sz="2500" dirty="0" err="1">
                <a:latin typeface="Arial" panose="020B0604020202020204" pitchFamily="34" charset="0"/>
                <a:cs typeface="Arial" panose="020B0604020202020204" pitchFamily="34" charset="0"/>
              </a:rPr>
              <a:t>nadaljevanju</a:t>
            </a:r>
            <a:r>
              <a:rPr lang="en-US" sz="2500" dirty="0">
                <a:latin typeface="Arial" panose="020B0604020202020204" pitchFamily="34" charset="0"/>
                <a:cs typeface="Arial" panose="020B0604020202020204" pitchFamily="34" charset="0"/>
              </a:rPr>
              <a:t> pod </a:t>
            </a:r>
            <a:r>
              <a:rPr lang="en-US" sz="2500" dirty="0" err="1">
                <a:latin typeface="Arial" panose="020B0604020202020204" pitchFamily="34" charset="0"/>
                <a:cs typeface="Arial" panose="020B0604020202020204" pitchFamily="34" charset="0"/>
              </a:rPr>
              <a:t>točko</a:t>
            </a:r>
            <a:r>
              <a:rPr lang="en-US" sz="2500" dirty="0">
                <a:latin typeface="Arial" panose="020B0604020202020204" pitchFamily="34" charset="0"/>
                <a:cs typeface="Arial" panose="020B0604020202020204" pitchFamily="34" charset="0"/>
              </a:rPr>
              <a:t> 2.1.2.</a:t>
            </a:r>
          </a:p>
          <a:p>
            <a:pPr marL="0" indent="0">
              <a:buNone/>
            </a:pPr>
            <a:endParaRPr lang="sl-SI" sz="2500" dirty="0">
              <a:latin typeface="Arial" panose="020B0604020202020204" pitchFamily="34" charset="0"/>
              <a:cs typeface="Arial" panose="020B0604020202020204" pitchFamily="34" charset="0"/>
            </a:endParaRPr>
          </a:p>
          <a:p>
            <a:pPr marL="0" indent="0">
              <a:buNone/>
            </a:pPr>
            <a:r>
              <a:rPr lang="en-US" sz="2500" dirty="0">
                <a:latin typeface="Arial" panose="020B0604020202020204" pitchFamily="34" charset="0"/>
                <a:cs typeface="Arial" panose="020B0604020202020204" pitchFamily="34" charset="0"/>
              </a:rPr>
              <a:t>Kadar se </a:t>
            </a:r>
            <a:r>
              <a:rPr lang="en-US" sz="2500" dirty="0" err="1">
                <a:latin typeface="Arial" panose="020B0604020202020204" pitchFamily="34" charset="0"/>
                <a:cs typeface="Arial" panose="020B0604020202020204" pitchFamily="34" charset="0"/>
              </a:rPr>
              <a:t>dohodek</a:t>
            </a:r>
            <a:r>
              <a:rPr lang="en-US" sz="2500" dirty="0">
                <a:latin typeface="Arial" panose="020B0604020202020204" pitchFamily="34" charset="0"/>
                <a:cs typeface="Arial" panose="020B0604020202020204" pitchFamily="34" charset="0"/>
              </a:rPr>
              <a:t>, ki ga </a:t>
            </a:r>
            <a:r>
              <a:rPr lang="en-US" sz="2500" dirty="0" err="1">
                <a:latin typeface="Arial" panose="020B0604020202020204" pitchFamily="34" charset="0"/>
                <a:cs typeface="Arial" panose="020B0604020202020204" pitchFamily="34" charset="0"/>
              </a:rPr>
              <a:t>fizična</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oseba</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dosega</a:t>
            </a:r>
            <a:r>
              <a:rPr lang="en-US" sz="2500" dirty="0">
                <a:latin typeface="Arial" panose="020B0604020202020204" pitchFamily="34" charset="0"/>
                <a:cs typeface="Arial" panose="020B0604020202020204" pitchFamily="34" charset="0"/>
              </a:rPr>
              <a:t> z </a:t>
            </a:r>
            <a:r>
              <a:rPr lang="en-US" sz="2500" dirty="0" err="1">
                <a:latin typeface="Arial" panose="020B0604020202020204" pitchFamily="34" charset="0"/>
                <a:cs typeface="Arial" panose="020B0604020202020204" pitchFamily="34" charset="0"/>
              </a:rPr>
              <a:t>rudarjenjem</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virtualnih</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valut</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obdavči</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kot</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drugi</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dohodek</a:t>
            </a:r>
            <a:r>
              <a:rPr lang="en-US" sz="2500" dirty="0">
                <a:latin typeface="Arial" panose="020B0604020202020204" pitchFamily="34" charset="0"/>
                <a:cs typeface="Arial" panose="020B0604020202020204" pitchFamily="34" charset="0"/>
              </a:rPr>
              <a:t> po 105. </a:t>
            </a:r>
            <a:r>
              <a:rPr lang="en-US" sz="2500" dirty="0" err="1">
                <a:latin typeface="Arial" panose="020B0604020202020204" pitchFamily="34" charset="0"/>
                <a:cs typeface="Arial" panose="020B0604020202020204" pitchFamily="34" charset="0"/>
              </a:rPr>
              <a:t>členu</a:t>
            </a:r>
            <a:r>
              <a:rPr lang="en-US" sz="2500" dirty="0">
                <a:latin typeface="Arial" panose="020B0604020202020204" pitchFamily="34" charset="0"/>
                <a:cs typeface="Arial" panose="020B0604020202020204" pitchFamily="34" charset="0"/>
              </a:rPr>
              <a:t> ZDoh-2, se </a:t>
            </a:r>
            <a:r>
              <a:rPr lang="en-US" sz="2500" dirty="0" err="1">
                <a:latin typeface="Arial" panose="020B0604020202020204" pitchFamily="34" charset="0"/>
                <a:cs typeface="Arial" panose="020B0604020202020204" pitchFamily="34" charset="0"/>
              </a:rPr>
              <a:t>višina</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dohodka</a:t>
            </a:r>
            <a:r>
              <a:rPr lang="en-US" sz="2500" dirty="0">
                <a:latin typeface="Arial" panose="020B0604020202020204" pitchFamily="34" charset="0"/>
                <a:cs typeface="Arial" panose="020B0604020202020204" pitchFamily="34" charset="0"/>
              </a:rPr>
              <a:t> v </a:t>
            </a:r>
            <a:r>
              <a:rPr lang="en-US" sz="2500" dirty="0" err="1">
                <a:latin typeface="Arial" panose="020B0604020202020204" pitchFamily="34" charset="0"/>
                <a:cs typeface="Arial" panose="020B0604020202020204" pitchFamily="34" charset="0"/>
              </a:rPr>
              <a:t>evrih</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določi</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upoštevaje</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vrednost</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virtualne</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valute</a:t>
            </a:r>
            <a:r>
              <a:rPr lang="en-US" sz="2500" dirty="0">
                <a:latin typeface="Arial" panose="020B0604020202020204" pitchFamily="34" charset="0"/>
                <a:cs typeface="Arial" panose="020B0604020202020204" pitchFamily="34" charset="0"/>
              </a:rPr>
              <a:t> v </a:t>
            </a:r>
            <a:r>
              <a:rPr lang="en-US" sz="2500" dirty="0" err="1">
                <a:latin typeface="Arial" panose="020B0604020202020204" pitchFamily="34" charset="0"/>
                <a:cs typeface="Arial" panose="020B0604020202020204" pitchFamily="34" charset="0"/>
              </a:rPr>
              <a:t>evrih</a:t>
            </a:r>
            <a:r>
              <a:rPr lang="en-US" sz="2500" dirty="0">
                <a:latin typeface="Arial" panose="020B0604020202020204" pitchFamily="34" charset="0"/>
                <a:cs typeface="Arial" panose="020B0604020202020204" pitchFamily="34" charset="0"/>
              </a:rPr>
              <a:t> v </a:t>
            </a:r>
            <a:r>
              <a:rPr lang="en-US" sz="2500" dirty="0" err="1">
                <a:latin typeface="Arial" panose="020B0604020202020204" pitchFamily="34" charset="0"/>
                <a:cs typeface="Arial" panose="020B0604020202020204" pitchFamily="34" charset="0"/>
              </a:rPr>
              <a:t>času</a:t>
            </a:r>
            <a:r>
              <a:rPr lang="en-US" sz="2500" dirty="0">
                <a:latin typeface="Arial" panose="020B0604020202020204" pitchFamily="34" charset="0"/>
                <a:cs typeface="Arial" panose="020B0604020202020204" pitchFamily="34" charset="0"/>
              </a:rPr>
              <a:t>, ko je </a:t>
            </a:r>
            <a:r>
              <a:rPr lang="en-US" sz="2500" dirty="0" err="1">
                <a:latin typeface="Arial" panose="020B0604020202020204" pitchFamily="34" charset="0"/>
                <a:cs typeface="Arial" panose="020B0604020202020204" pitchFamily="34" charset="0"/>
              </a:rPr>
              <a:t>dohodek</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prejet</a:t>
            </a:r>
            <a:r>
              <a:rPr lang="en-US" sz="2500" dirty="0">
                <a:latin typeface="Arial" panose="020B0604020202020204" pitchFamily="34" charset="0"/>
                <a:cs typeface="Arial" panose="020B0604020202020204" pitchFamily="34" charset="0"/>
              </a:rPr>
              <a:t>.</a:t>
            </a:r>
          </a:p>
          <a:p>
            <a:pPr marL="0" indent="0">
              <a:buNone/>
            </a:pPr>
            <a:r>
              <a:rPr lang="en-US" sz="2500" dirty="0">
                <a:latin typeface="Arial" panose="020B0604020202020204" pitchFamily="34" charset="0"/>
                <a:cs typeface="Arial" panose="020B0604020202020204" pitchFamily="34" charset="0"/>
              </a:rPr>
              <a:t>Po 108. </a:t>
            </a:r>
            <a:r>
              <a:rPr lang="en-US" sz="2500" dirty="0" err="1">
                <a:latin typeface="Arial" panose="020B0604020202020204" pitchFamily="34" charset="0"/>
                <a:cs typeface="Arial" panose="020B0604020202020204" pitchFamily="34" charset="0"/>
              </a:rPr>
              <a:t>členu</a:t>
            </a:r>
            <a:r>
              <a:rPr lang="en-US" sz="2500" dirty="0">
                <a:latin typeface="Arial" panose="020B0604020202020204" pitchFamily="34" charset="0"/>
                <a:cs typeface="Arial" panose="020B0604020202020204" pitchFamily="34" charset="0"/>
              </a:rPr>
              <a:t> ZDoh-2 je </a:t>
            </a:r>
            <a:r>
              <a:rPr lang="en-US" sz="2500" dirty="0" err="1">
                <a:latin typeface="Arial" panose="020B0604020202020204" pitchFamily="34" charset="0"/>
                <a:cs typeface="Arial" panose="020B0604020202020204" pitchFamily="34" charset="0"/>
              </a:rPr>
              <a:t>davčna</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osnova</a:t>
            </a:r>
            <a:r>
              <a:rPr lang="en-US" sz="2500" dirty="0">
                <a:latin typeface="Arial" panose="020B0604020202020204" pitchFamily="34" charset="0"/>
                <a:cs typeface="Arial" panose="020B0604020202020204" pitchFamily="34" charset="0"/>
              </a:rPr>
              <a:t> za </a:t>
            </a:r>
            <a:r>
              <a:rPr lang="en-US" sz="2500" dirty="0" err="1">
                <a:latin typeface="Arial" panose="020B0604020202020204" pitchFamily="34" charset="0"/>
                <a:cs typeface="Arial" panose="020B0604020202020204" pitchFamily="34" charset="0"/>
              </a:rPr>
              <a:t>druge</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dohodke</a:t>
            </a:r>
            <a:r>
              <a:rPr lang="en-US" sz="2500" dirty="0">
                <a:latin typeface="Arial" panose="020B0604020202020204" pitchFamily="34" charset="0"/>
                <a:cs typeface="Arial" panose="020B0604020202020204" pitchFamily="34" charset="0"/>
              </a:rPr>
              <a:t> v </a:t>
            </a:r>
            <a:r>
              <a:rPr lang="en-US" sz="2500" dirty="0" err="1">
                <a:latin typeface="Arial" panose="020B0604020202020204" pitchFamily="34" charset="0"/>
                <a:cs typeface="Arial" panose="020B0604020202020204" pitchFamily="34" charset="0"/>
              </a:rPr>
              <a:t>obravnavanem</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primeru</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doseženi</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dohodek</a:t>
            </a:r>
            <a:r>
              <a:rPr lang="en-US" sz="2500" dirty="0">
                <a:latin typeface="Arial" panose="020B0604020202020204" pitchFamily="34" charset="0"/>
                <a:cs typeface="Arial" panose="020B0604020202020204" pitchFamily="34" charset="0"/>
              </a:rPr>
              <a:t>, od </a:t>
            </a:r>
            <a:r>
              <a:rPr lang="en-US" sz="2500" dirty="0" err="1">
                <a:latin typeface="Arial" panose="020B0604020202020204" pitchFamily="34" charset="0"/>
                <a:cs typeface="Arial" panose="020B0604020202020204" pitchFamily="34" charset="0"/>
              </a:rPr>
              <a:t>katerega</a:t>
            </a:r>
            <a:r>
              <a:rPr lang="en-US" sz="2500" dirty="0">
                <a:latin typeface="Arial" panose="020B0604020202020204" pitchFamily="34" charset="0"/>
                <a:cs typeface="Arial" panose="020B0604020202020204" pitchFamily="34" charset="0"/>
              </a:rPr>
              <a:t> se </a:t>
            </a:r>
            <a:r>
              <a:rPr lang="en-US" sz="2500" dirty="0" err="1">
                <a:latin typeface="Arial" panose="020B0604020202020204" pitchFamily="34" charset="0"/>
                <a:cs typeface="Arial" panose="020B0604020202020204" pitchFamily="34" charset="0"/>
              </a:rPr>
              <a:t>akontacija</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dohodnine</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izračuna</a:t>
            </a:r>
            <a:r>
              <a:rPr lang="en-US" sz="2500" dirty="0">
                <a:latin typeface="Arial" panose="020B0604020202020204" pitchFamily="34" charset="0"/>
                <a:cs typeface="Arial" panose="020B0604020202020204" pitchFamily="34" charset="0"/>
              </a:rPr>
              <a:t> in </a:t>
            </a:r>
            <a:r>
              <a:rPr lang="en-US" sz="2500" dirty="0" err="1">
                <a:latin typeface="Arial" panose="020B0604020202020204" pitchFamily="34" charset="0"/>
                <a:cs typeface="Arial" panose="020B0604020202020204" pitchFamily="34" charset="0"/>
              </a:rPr>
              <a:t>plača</a:t>
            </a:r>
            <a:r>
              <a:rPr lang="en-US" sz="2500" dirty="0">
                <a:latin typeface="Arial" panose="020B0604020202020204" pitchFamily="34" charset="0"/>
                <a:cs typeface="Arial" panose="020B0604020202020204" pitchFamily="34" charset="0"/>
              </a:rPr>
              <a:t> po </a:t>
            </a:r>
            <a:r>
              <a:rPr lang="en-US" sz="2500" dirty="0" err="1">
                <a:latin typeface="Arial" panose="020B0604020202020204" pitchFamily="34" charset="0"/>
                <a:cs typeface="Arial" panose="020B0604020202020204" pitchFamily="34" charset="0"/>
              </a:rPr>
              <a:t>stopnji</a:t>
            </a:r>
            <a:r>
              <a:rPr lang="en-US" sz="2500" dirty="0">
                <a:latin typeface="Arial" panose="020B0604020202020204" pitchFamily="34" charset="0"/>
                <a:cs typeface="Arial" panose="020B0604020202020204" pitchFamily="34" charset="0"/>
              </a:rPr>
              <a:t> 25 %.</a:t>
            </a:r>
          </a:p>
          <a:p>
            <a:pPr marL="0" indent="0">
              <a:buNone/>
            </a:pPr>
            <a:r>
              <a:rPr lang="en-US" sz="2500" dirty="0">
                <a:latin typeface="Arial" panose="020B0604020202020204" pitchFamily="34" charset="0"/>
                <a:cs typeface="Arial" panose="020B0604020202020204" pitchFamily="34" charset="0"/>
              </a:rPr>
              <a:t>Glede na </a:t>
            </a:r>
            <a:r>
              <a:rPr lang="en-US" sz="2500" dirty="0" err="1">
                <a:latin typeface="Arial" panose="020B0604020202020204" pitchFamily="34" charset="0"/>
                <a:cs typeface="Arial" panose="020B0604020202020204" pitchFamily="34" charset="0"/>
              </a:rPr>
              <a:t>navedeno</a:t>
            </a:r>
            <a:r>
              <a:rPr lang="en-US" sz="2500" dirty="0">
                <a:latin typeface="Arial" panose="020B0604020202020204" pitchFamily="34" charset="0"/>
                <a:cs typeface="Arial" panose="020B0604020202020204" pitchFamily="34" charset="0"/>
              </a:rPr>
              <a:t> se </a:t>
            </a:r>
            <a:r>
              <a:rPr lang="en-US" sz="2500" dirty="0" err="1">
                <a:latin typeface="Arial" panose="020B0604020202020204" pitchFamily="34" charset="0"/>
                <a:cs typeface="Arial" panose="020B0604020202020204" pitchFamily="34" charset="0"/>
              </a:rPr>
              <a:t>davčne</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osnove</a:t>
            </a:r>
            <a:r>
              <a:rPr lang="en-US" sz="2500" dirty="0">
                <a:latin typeface="Arial" panose="020B0604020202020204" pitchFamily="34" charset="0"/>
                <a:cs typeface="Arial" panose="020B0604020202020204" pitchFamily="34" charset="0"/>
              </a:rPr>
              <a:t> od </a:t>
            </a:r>
            <a:r>
              <a:rPr lang="en-US" sz="2500" dirty="0" err="1">
                <a:latin typeface="Arial" panose="020B0604020202020204" pitchFamily="34" charset="0"/>
                <a:cs typeface="Arial" panose="020B0604020202020204" pitchFamily="34" charset="0"/>
              </a:rPr>
              <a:t>drugih</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dohodkov</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doseženih</a:t>
            </a:r>
            <a:r>
              <a:rPr lang="en-US" sz="2500" dirty="0">
                <a:latin typeface="Arial" panose="020B0604020202020204" pitchFamily="34" charset="0"/>
                <a:cs typeface="Arial" panose="020B0604020202020204" pitchFamily="34" charset="0"/>
              </a:rPr>
              <a:t> z </a:t>
            </a:r>
            <a:r>
              <a:rPr lang="en-US" sz="2500" dirty="0" err="1">
                <a:latin typeface="Arial" panose="020B0604020202020204" pitchFamily="34" charset="0"/>
                <a:cs typeface="Arial" panose="020B0604020202020204" pitchFamily="34" charset="0"/>
              </a:rPr>
              <a:t>rudarjenjem</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virtualnih</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valut</a:t>
            </a:r>
            <a:r>
              <a:rPr lang="en-US" sz="2500" dirty="0">
                <a:latin typeface="Arial" panose="020B0604020202020204" pitchFamily="34" charset="0"/>
                <a:cs typeface="Arial" panose="020B0604020202020204" pitchFamily="34" charset="0"/>
              </a:rPr>
              <a:t>, ne </a:t>
            </a:r>
            <a:r>
              <a:rPr lang="en-US" sz="2500" dirty="0" err="1">
                <a:latin typeface="Arial" panose="020B0604020202020204" pitchFamily="34" charset="0"/>
                <a:cs typeface="Arial" panose="020B0604020202020204" pitchFamily="34" charset="0"/>
              </a:rPr>
              <a:t>zniža</a:t>
            </a:r>
            <a:r>
              <a:rPr lang="en-US" sz="2500" dirty="0">
                <a:latin typeface="Arial" panose="020B0604020202020204" pitchFamily="34" charset="0"/>
                <a:cs typeface="Arial" panose="020B0604020202020204" pitchFamily="34" charset="0"/>
              </a:rPr>
              <a:t> za </a:t>
            </a:r>
            <a:r>
              <a:rPr lang="en-US" sz="2500" dirty="0" err="1">
                <a:latin typeface="Arial" panose="020B0604020202020204" pitchFamily="34" charset="0"/>
                <a:cs typeface="Arial" panose="020B0604020202020204" pitchFamily="34" charset="0"/>
              </a:rPr>
              <a:t>stroške</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povezane</a:t>
            </a:r>
            <a:r>
              <a:rPr lang="en-US" sz="2500" dirty="0">
                <a:latin typeface="Arial" panose="020B0604020202020204" pitchFamily="34" charset="0"/>
                <a:cs typeface="Arial" panose="020B0604020202020204" pitchFamily="34" charset="0"/>
              </a:rPr>
              <a:t> s </a:t>
            </a:r>
            <a:r>
              <a:rPr lang="en-US" sz="2500" dirty="0" err="1">
                <a:latin typeface="Arial" panose="020B0604020202020204" pitchFamily="34" charset="0"/>
                <a:cs typeface="Arial" panose="020B0604020202020204" pitchFamily="34" charset="0"/>
              </a:rPr>
              <a:t>pridobivanjem</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tega</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dohodka</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kot</a:t>
            </a:r>
            <a:r>
              <a:rPr lang="en-US" sz="2500" dirty="0">
                <a:latin typeface="Arial" panose="020B0604020202020204" pitchFamily="34" charset="0"/>
                <a:cs typeface="Arial" panose="020B0604020202020204" pitchFamily="34" charset="0"/>
              </a:rPr>
              <a:t> so </a:t>
            </a:r>
            <a:r>
              <a:rPr lang="en-US" sz="2500" dirty="0" err="1">
                <a:latin typeface="Arial" panose="020B0604020202020204" pitchFamily="34" charset="0"/>
                <a:cs typeface="Arial" panose="020B0604020202020204" pitchFamily="34" charset="0"/>
              </a:rPr>
              <a:t>primeroma</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nakup</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opreme</a:t>
            </a:r>
            <a:r>
              <a:rPr lang="en-US" sz="25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strošek</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električne</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energije</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strošek</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izobraževanja</a:t>
            </a:r>
            <a:r>
              <a:rPr lang="en-US" sz="2600" dirty="0">
                <a:latin typeface="Arial" panose="020B0604020202020204" pitchFamily="34" charset="0"/>
                <a:cs typeface="Arial" panose="020B0604020202020204" pitchFamily="34" charset="0"/>
              </a:rPr>
              <a:t>, …. To </a:t>
            </a:r>
            <a:r>
              <a:rPr lang="en-US" sz="2600" dirty="0" err="1">
                <a:latin typeface="Arial" panose="020B0604020202020204" pitchFamily="34" charset="0"/>
                <a:cs typeface="Arial" panose="020B0604020202020204" pitchFamily="34" charset="0"/>
              </a:rPr>
              <a:t>pomeni</a:t>
            </a:r>
            <a:r>
              <a:rPr lang="en-US" sz="2600" dirty="0">
                <a:latin typeface="Arial" panose="020B0604020202020204" pitchFamily="34" charset="0"/>
                <a:cs typeface="Arial" panose="020B0604020202020204" pitchFamily="34" charset="0"/>
              </a:rPr>
              <a:t>, da </a:t>
            </a:r>
            <a:r>
              <a:rPr lang="en-US" sz="2600" dirty="0" err="1">
                <a:latin typeface="Arial" panose="020B0604020202020204" pitchFamily="34" charset="0"/>
                <a:cs typeface="Arial" panose="020B0604020202020204" pitchFamily="34" charset="0"/>
              </a:rPr>
              <a:t>bo</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davčni</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zavezanec</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plačal</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akontacijo</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dohodnine</a:t>
            </a:r>
            <a:r>
              <a:rPr lang="en-US" sz="2600" dirty="0">
                <a:latin typeface="Arial" panose="020B0604020202020204" pitchFamily="34" charset="0"/>
                <a:cs typeface="Arial" panose="020B0604020202020204" pitchFamily="34" charset="0"/>
              </a:rPr>
              <a:t> od </a:t>
            </a:r>
            <a:r>
              <a:rPr lang="en-US" sz="2600" dirty="0" err="1">
                <a:latin typeface="Arial" panose="020B0604020202020204" pitchFamily="34" charset="0"/>
                <a:cs typeface="Arial" panose="020B0604020202020204" pitchFamily="34" charset="0"/>
              </a:rPr>
              <a:t>celotnega</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dohodka</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doseženega</a:t>
            </a:r>
            <a:r>
              <a:rPr lang="en-US" sz="2600" dirty="0">
                <a:latin typeface="Arial" panose="020B0604020202020204" pitchFamily="34" charset="0"/>
                <a:cs typeface="Arial" panose="020B0604020202020204" pitchFamily="34" charset="0"/>
              </a:rPr>
              <a:t> z </a:t>
            </a:r>
            <a:r>
              <a:rPr lang="en-US" sz="2600" dirty="0" err="1">
                <a:latin typeface="Arial" panose="020B0604020202020204" pitchFamily="34" charset="0"/>
                <a:cs typeface="Arial" panose="020B0604020202020204" pitchFamily="34" charset="0"/>
              </a:rPr>
              <a:t>rudarjenjem</a:t>
            </a:r>
            <a:r>
              <a:rPr lang="en-US" sz="26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3876501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68788-1706-C0AA-514A-568930197730}"/>
              </a:ext>
            </a:extLst>
          </p:cNvPr>
          <p:cNvSpPr>
            <a:spLocks noGrp="1"/>
          </p:cNvSpPr>
          <p:nvPr>
            <p:ph type="title"/>
          </p:nvPr>
        </p:nvSpPr>
        <p:spPr>
          <a:xfrm>
            <a:off x="1484311" y="685801"/>
            <a:ext cx="10018713" cy="735376"/>
          </a:xfrm>
        </p:spPr>
        <p:txBody>
          <a:bodyPr>
            <a:noAutofit/>
          </a:bodyPr>
          <a:lstStyle/>
          <a:p>
            <a:pPr marL="0" marR="0" lvl="0" indent="0" defTabSz="457200" rtl="0" eaLnBrk="1" fontAlgn="auto" latinLnBrk="0" hangingPunct="1">
              <a:lnSpc>
                <a:spcPct val="100000"/>
              </a:lnSpc>
              <a:spcBef>
                <a:spcPct val="20000"/>
              </a:spcBef>
              <a:spcAft>
                <a:spcPts val="600"/>
              </a:spcAft>
              <a:tabLst/>
              <a:defRPr/>
            </a:pPr>
            <a:r>
              <a:rPr kumimoji="0" lang="sl-SI"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RAZPRAVA</a:t>
            </a:r>
            <a:b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endParaRPr lang="en-US" sz="2800" dirty="0"/>
          </a:p>
        </p:txBody>
      </p:sp>
      <p:sp>
        <p:nvSpPr>
          <p:cNvPr id="3" name="Content Placeholder 2">
            <a:extLst>
              <a:ext uri="{FF2B5EF4-FFF2-40B4-BE49-F238E27FC236}">
                <a16:creationId xmlns:a16="http://schemas.microsoft.com/office/drawing/2014/main" id="{88A38A4F-57CE-44E4-8189-3D05239BAB4F}"/>
              </a:ext>
            </a:extLst>
          </p:cNvPr>
          <p:cNvSpPr>
            <a:spLocks noGrp="1"/>
          </p:cNvSpPr>
          <p:nvPr>
            <p:ph idx="1"/>
          </p:nvPr>
        </p:nvSpPr>
        <p:spPr>
          <a:xfrm>
            <a:off x="1484310" y="1421177"/>
            <a:ext cx="10018713" cy="4370023"/>
          </a:xfrm>
        </p:spPr>
        <p:txBody>
          <a:bodyPr/>
          <a:lstStyle/>
          <a:p>
            <a:pPr marL="0" indent="0">
              <a:buNone/>
            </a:pPr>
            <a:r>
              <a:rPr lang="sl-SI" dirty="0">
                <a:latin typeface="Arial" panose="020B0604020202020204" pitchFamily="34" charset="0"/>
                <a:cs typeface="Arial" panose="020B0604020202020204" pitchFamily="34" charset="0"/>
              </a:rPr>
              <a:t>Vaša vprašanja</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413162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615C45-86AD-D4AA-BCF9-376F7DD85E5B}"/>
              </a:ext>
            </a:extLst>
          </p:cNvPr>
          <p:cNvSpPr>
            <a:spLocks noGrp="1"/>
          </p:cNvSpPr>
          <p:nvPr>
            <p:ph type="title"/>
          </p:nvPr>
        </p:nvSpPr>
        <p:spPr>
          <a:xfrm>
            <a:off x="1484311" y="685801"/>
            <a:ext cx="10018713" cy="381000"/>
          </a:xfrm>
        </p:spPr>
        <p:txBody>
          <a:bodyPr>
            <a:normAutofit fontScale="90000"/>
          </a:bodyPr>
          <a:lstStyle/>
          <a:p>
            <a:endParaRPr lang="en-US" dirty="0"/>
          </a:p>
        </p:txBody>
      </p:sp>
      <p:pic>
        <p:nvPicPr>
          <p:cNvPr id="4" name="Content Placeholder 3">
            <a:extLst>
              <a:ext uri="{FF2B5EF4-FFF2-40B4-BE49-F238E27FC236}">
                <a16:creationId xmlns:a16="http://schemas.microsoft.com/office/drawing/2014/main" id="{62607495-A2FD-CEE9-25B6-D9DD58F554A9}"/>
              </a:ext>
            </a:extLst>
          </p:cNvPr>
          <p:cNvPicPr>
            <a:picLocks noGrp="1" noChangeAspect="1"/>
          </p:cNvPicPr>
          <p:nvPr>
            <p:ph idx="1"/>
          </p:nvPr>
        </p:nvPicPr>
        <p:blipFill>
          <a:blip r:embed="rId2"/>
          <a:stretch>
            <a:fillRect/>
          </a:stretch>
        </p:blipFill>
        <p:spPr>
          <a:xfrm>
            <a:off x="2897436" y="638849"/>
            <a:ext cx="6874525" cy="5152351"/>
          </a:xfrm>
          <a:prstGeom prst="rect">
            <a:avLst/>
          </a:prstGeom>
        </p:spPr>
      </p:pic>
    </p:spTree>
    <p:extLst>
      <p:ext uri="{BB962C8B-B14F-4D97-AF65-F5344CB8AC3E}">
        <p14:creationId xmlns:p14="http://schemas.microsoft.com/office/powerpoint/2010/main" val="3098620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787D6-0F1D-82A6-D47F-2F9ED1F7E24A}"/>
              </a:ext>
            </a:extLst>
          </p:cNvPr>
          <p:cNvSpPr>
            <a:spLocks noGrp="1"/>
          </p:cNvSpPr>
          <p:nvPr>
            <p:ph type="title"/>
          </p:nvPr>
        </p:nvSpPr>
        <p:spPr>
          <a:xfrm>
            <a:off x="1484311" y="685801"/>
            <a:ext cx="10018713" cy="933680"/>
          </a:xfrm>
        </p:spPr>
        <p:txBody>
          <a:bodyPr/>
          <a:lstStyle/>
          <a:p>
            <a:r>
              <a:rPr kumimoji="0" lang="sl-SI" sz="4000" b="0" i="0" u="none" strike="noStrike" kern="1200" cap="none" spc="0" normalizeH="0" baseline="0" noProof="0" dirty="0">
                <a:ln w="3175" cmpd="sng">
                  <a:noFill/>
                </a:ln>
                <a:solidFill>
                  <a:prstClr val="black"/>
                </a:solidFill>
                <a:effectLst/>
                <a:uLnTx/>
                <a:uFillTx/>
                <a:latin typeface="Arial" panose="020B0604020202020204" pitchFamily="34" charset="0"/>
                <a:ea typeface="+mj-ea"/>
                <a:cs typeface="Arial" panose="020B0604020202020204" pitchFamily="34" charset="0"/>
              </a:rPr>
              <a:t>METODOLOGIJA</a:t>
            </a:r>
            <a:endParaRPr lang="en-US" dirty="0"/>
          </a:p>
        </p:txBody>
      </p:sp>
      <p:sp>
        <p:nvSpPr>
          <p:cNvPr id="3" name="Content Placeholder 2">
            <a:extLst>
              <a:ext uri="{FF2B5EF4-FFF2-40B4-BE49-F238E27FC236}">
                <a16:creationId xmlns:a16="http://schemas.microsoft.com/office/drawing/2014/main" id="{8CEFF976-EE20-2B8B-C5BD-D11C27C17366}"/>
              </a:ext>
            </a:extLst>
          </p:cNvPr>
          <p:cNvSpPr>
            <a:spLocks noGrp="1"/>
          </p:cNvSpPr>
          <p:nvPr>
            <p:ph idx="1"/>
          </p:nvPr>
        </p:nvSpPr>
        <p:spPr>
          <a:xfrm>
            <a:off x="1484310" y="1872867"/>
            <a:ext cx="10018713" cy="3918334"/>
          </a:xfrm>
        </p:spPr>
        <p:txBody>
          <a:bodyPr>
            <a:normAutofit fontScale="70000" lnSpcReduction="20000"/>
          </a:bodyPr>
          <a:lstStyle/>
          <a:p>
            <a:pPr marL="0" marR="0" lvl="0" indent="0" algn="l" defTabSz="457200" rtl="0" eaLnBrk="1" fontAlgn="auto" latinLnBrk="0" hangingPunct="1">
              <a:lnSpc>
                <a:spcPct val="100000"/>
              </a:lnSpc>
              <a:spcBef>
                <a:spcPct val="20000"/>
              </a:spcBef>
              <a:spcAft>
                <a:spcPts val="600"/>
              </a:spcAft>
              <a:buClr>
                <a:srgbClr val="EB8F22">
                  <a:lumMod val="75000"/>
                </a:srgbClr>
              </a:buClr>
              <a:buSzPct val="145000"/>
              <a:buFont typeface="Arial"/>
              <a:buNone/>
              <a:tabLst/>
              <a:defRPr/>
            </a:pPr>
            <a:r>
              <a:rPr kumimoji="0" lang="en-US"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Deskriptivna metoda,​</a:t>
            </a:r>
          </a:p>
          <a:p>
            <a:pPr marL="0" marR="0" lvl="0" indent="0" algn="l" defTabSz="457200" rtl="0" eaLnBrk="1" fontAlgn="auto" latinLnBrk="0" hangingPunct="1">
              <a:lnSpc>
                <a:spcPct val="100000"/>
              </a:lnSpc>
              <a:spcBef>
                <a:spcPct val="20000"/>
              </a:spcBef>
              <a:spcAft>
                <a:spcPts val="600"/>
              </a:spcAft>
              <a:buClr>
                <a:srgbClr val="EB8F22">
                  <a:lumMod val="75000"/>
                </a:srgbClr>
              </a:buClr>
              <a:buSzPct val="145000"/>
              <a:buFont typeface="Arial"/>
              <a:buNone/>
              <a:tabLst/>
              <a:defRPr/>
            </a:pPr>
            <a:endParaRPr kumimoji="0" lang="en-US"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457200" rtl="0" eaLnBrk="1" fontAlgn="auto" latinLnBrk="0" hangingPunct="1">
              <a:lnSpc>
                <a:spcPct val="100000"/>
              </a:lnSpc>
              <a:spcBef>
                <a:spcPct val="20000"/>
              </a:spcBef>
              <a:spcAft>
                <a:spcPts val="600"/>
              </a:spcAft>
              <a:buClr>
                <a:srgbClr val="EB8F22">
                  <a:lumMod val="75000"/>
                </a:srgbClr>
              </a:buClr>
              <a:buSzPct val="145000"/>
              <a:buFont typeface="Arial"/>
              <a:buNone/>
              <a:tabLst/>
              <a:defRPr/>
            </a:pPr>
            <a:r>
              <a:rPr kumimoji="0" lang="en-US"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Razlagalna metoda,​</a:t>
            </a:r>
          </a:p>
          <a:p>
            <a:pPr marL="0" marR="0" lvl="0" indent="0" algn="l" defTabSz="457200" rtl="0" eaLnBrk="1" fontAlgn="auto" latinLnBrk="0" hangingPunct="1">
              <a:lnSpc>
                <a:spcPct val="100000"/>
              </a:lnSpc>
              <a:spcBef>
                <a:spcPct val="20000"/>
              </a:spcBef>
              <a:spcAft>
                <a:spcPts val="600"/>
              </a:spcAft>
              <a:buClr>
                <a:srgbClr val="EB8F22">
                  <a:lumMod val="75000"/>
                </a:srgbClr>
              </a:buClr>
              <a:buSzPct val="145000"/>
              <a:buFont typeface="Arial"/>
              <a:buNone/>
              <a:tabLst/>
              <a:defRPr/>
            </a:pPr>
            <a:endParaRPr kumimoji="0" lang="en-US"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457200" rtl="0" eaLnBrk="1" fontAlgn="auto" latinLnBrk="0" hangingPunct="1">
              <a:lnSpc>
                <a:spcPct val="100000"/>
              </a:lnSpc>
              <a:spcBef>
                <a:spcPct val="20000"/>
              </a:spcBef>
              <a:spcAft>
                <a:spcPts val="600"/>
              </a:spcAft>
              <a:buClr>
                <a:srgbClr val="EB8F22">
                  <a:lumMod val="75000"/>
                </a:srgbClr>
              </a:buClr>
              <a:buSzPct val="145000"/>
              <a:buFont typeface="Arial"/>
              <a:buNone/>
              <a:tabLst/>
              <a:defRPr/>
            </a:pPr>
            <a:r>
              <a:rPr kumimoji="0" lang="en-US"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Pojasnjevalna metoda,​</a:t>
            </a:r>
          </a:p>
          <a:p>
            <a:pPr marL="0" marR="0" lvl="0" indent="0" algn="l" defTabSz="457200" rtl="0" eaLnBrk="1" fontAlgn="auto" latinLnBrk="0" hangingPunct="1">
              <a:lnSpc>
                <a:spcPct val="100000"/>
              </a:lnSpc>
              <a:spcBef>
                <a:spcPct val="20000"/>
              </a:spcBef>
              <a:spcAft>
                <a:spcPts val="600"/>
              </a:spcAft>
              <a:buClr>
                <a:srgbClr val="EB8F22">
                  <a:lumMod val="75000"/>
                </a:srgbClr>
              </a:buClr>
              <a:buSzPct val="145000"/>
              <a:buFont typeface="Arial"/>
              <a:buNone/>
              <a:tabLst/>
              <a:defRPr/>
            </a:pPr>
            <a:endParaRPr kumimoji="0" lang="en-US"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457200" rtl="0" eaLnBrk="1" fontAlgn="auto" latinLnBrk="0" hangingPunct="1">
              <a:lnSpc>
                <a:spcPct val="100000"/>
              </a:lnSpc>
              <a:spcBef>
                <a:spcPct val="20000"/>
              </a:spcBef>
              <a:spcAft>
                <a:spcPts val="600"/>
              </a:spcAft>
              <a:buClr>
                <a:srgbClr val="EB8F22">
                  <a:lumMod val="75000"/>
                </a:srgbClr>
              </a:buClr>
              <a:buSzPct val="145000"/>
              <a:buFont typeface="Arial"/>
              <a:buNone/>
              <a:tabLst/>
              <a:defRPr/>
            </a:pPr>
            <a:r>
              <a:rPr kumimoji="0" lang="en-US"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Diskusija, ​</a:t>
            </a:r>
          </a:p>
          <a:p>
            <a:pPr marL="0" marR="0" lvl="0" indent="0" algn="l" defTabSz="457200" rtl="0" eaLnBrk="1" fontAlgn="auto" latinLnBrk="0" hangingPunct="1">
              <a:lnSpc>
                <a:spcPct val="100000"/>
              </a:lnSpc>
              <a:spcBef>
                <a:spcPct val="20000"/>
              </a:spcBef>
              <a:spcAft>
                <a:spcPts val="600"/>
              </a:spcAft>
              <a:buClr>
                <a:srgbClr val="EB8F22">
                  <a:lumMod val="75000"/>
                </a:srgbClr>
              </a:buClr>
              <a:buSzPct val="145000"/>
              <a:buFont typeface="Arial"/>
              <a:buNone/>
              <a:tabLst/>
              <a:defRPr/>
            </a:pPr>
            <a:endParaRPr kumimoji="0" lang="en-US"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457200" rtl="0" eaLnBrk="1" fontAlgn="auto" latinLnBrk="0" hangingPunct="1">
              <a:lnSpc>
                <a:spcPct val="100000"/>
              </a:lnSpc>
              <a:spcBef>
                <a:spcPct val="20000"/>
              </a:spcBef>
              <a:spcAft>
                <a:spcPts val="600"/>
              </a:spcAft>
              <a:buClr>
                <a:srgbClr val="EB8F22">
                  <a:lumMod val="75000"/>
                </a:srgbClr>
              </a:buClr>
              <a:buSzPct val="145000"/>
              <a:buFont typeface="Arial"/>
              <a:buNone/>
              <a:tabLst/>
              <a:defRPr/>
            </a:pPr>
            <a:r>
              <a:rPr kumimoji="0" lang="en-US"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Študija primera​</a:t>
            </a:r>
          </a:p>
          <a:p>
            <a:pPr marL="0" marR="0" lvl="0" indent="0" algn="l" defTabSz="457200" rtl="0" eaLnBrk="1" fontAlgn="auto" latinLnBrk="0" hangingPunct="1">
              <a:lnSpc>
                <a:spcPct val="100000"/>
              </a:lnSpc>
              <a:spcBef>
                <a:spcPct val="20000"/>
              </a:spcBef>
              <a:spcAft>
                <a:spcPts val="600"/>
              </a:spcAft>
              <a:buClr>
                <a:srgbClr val="EB8F22">
                  <a:lumMod val="75000"/>
                </a:srgbClr>
              </a:buClr>
              <a:buSzPct val="145000"/>
              <a:buFont typeface="Arial"/>
              <a:buNone/>
              <a:tabLst/>
              <a:defRPr/>
            </a:pPr>
            <a:endParaRPr kumimoji="0" lang="en-US"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457200" rtl="0" eaLnBrk="1" fontAlgn="auto" latinLnBrk="0" hangingPunct="1">
              <a:lnSpc>
                <a:spcPct val="100000"/>
              </a:lnSpc>
              <a:spcBef>
                <a:spcPct val="20000"/>
              </a:spcBef>
              <a:spcAft>
                <a:spcPts val="600"/>
              </a:spcAft>
              <a:buClr>
                <a:srgbClr val="EB8F22">
                  <a:lumMod val="75000"/>
                </a:srgbClr>
              </a:buClr>
              <a:buSzPct val="145000"/>
              <a:buFont typeface="Arial"/>
              <a:buNone/>
              <a:tabLst/>
              <a:defRPr/>
            </a:pPr>
            <a:r>
              <a:rPr kumimoji="0" lang="en-US"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Analiza​</a:t>
            </a:r>
          </a:p>
          <a:p>
            <a:pPr marL="0" indent="0">
              <a:buNone/>
            </a:pPr>
            <a:endParaRPr lang="en-US" dirty="0"/>
          </a:p>
        </p:txBody>
      </p:sp>
    </p:spTree>
    <p:extLst>
      <p:ext uri="{BB962C8B-B14F-4D97-AF65-F5344CB8AC3E}">
        <p14:creationId xmlns:p14="http://schemas.microsoft.com/office/powerpoint/2010/main" val="3412614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15F61-0D14-EE22-1900-8C0309AA6B2B}"/>
              </a:ext>
            </a:extLst>
          </p:cNvPr>
          <p:cNvSpPr>
            <a:spLocks noGrp="1"/>
          </p:cNvSpPr>
          <p:nvPr>
            <p:ph type="title"/>
          </p:nvPr>
        </p:nvSpPr>
        <p:spPr>
          <a:xfrm>
            <a:off x="1484311" y="685800"/>
            <a:ext cx="10018713" cy="900629"/>
          </a:xfrm>
        </p:spPr>
        <p:txBody>
          <a:bodyPr>
            <a:normAutofit/>
          </a:bodyPr>
          <a:lstStyle/>
          <a:p>
            <a:r>
              <a:rPr lang="sl-SI" sz="3200" dirty="0">
                <a:latin typeface="Arial" panose="020B0604020202020204" pitchFamily="34" charset="0"/>
                <a:cs typeface="Arial" panose="020B0604020202020204" pitchFamily="34" charset="0"/>
              </a:rPr>
              <a:t>VSEBINA</a:t>
            </a:r>
            <a:endParaRPr lang="en-US" sz="32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8AF3A2A8-A939-FABD-E357-DF2B0A559E2A}"/>
              </a:ext>
            </a:extLst>
          </p:cNvPr>
          <p:cNvSpPr>
            <a:spLocks noGrp="1"/>
          </p:cNvSpPr>
          <p:nvPr>
            <p:ph idx="1"/>
          </p:nvPr>
        </p:nvSpPr>
        <p:spPr>
          <a:xfrm>
            <a:off x="1484310" y="2170323"/>
            <a:ext cx="10018713" cy="3620877"/>
          </a:xfrm>
        </p:spPr>
        <p:txBody>
          <a:bodyPr>
            <a:normAutofit/>
          </a:bodyPr>
          <a:lstStyle/>
          <a:p>
            <a:pPr marL="0" marR="0" lvl="0" indent="0" algn="l" defTabSz="457200" rtl="0" eaLnBrk="1" fontAlgn="auto" latinLnBrk="0" hangingPunct="1">
              <a:lnSpc>
                <a:spcPct val="100000"/>
              </a:lnSpc>
              <a:spcBef>
                <a:spcPct val="20000"/>
              </a:spcBef>
              <a:spcAft>
                <a:spcPts val="600"/>
              </a:spcAft>
              <a:buClr>
                <a:srgbClr val="EB8F22">
                  <a:lumMod val="75000"/>
                </a:srgbClr>
              </a:buClr>
              <a:buSzPct val="145000"/>
              <a:buFont typeface="Arial"/>
              <a:buNone/>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PRAVNA PODLAGA</a:t>
            </a:r>
          </a:p>
          <a:p>
            <a:pPr marL="0" marR="0" lvl="0" indent="0" algn="l" defTabSz="457200" rtl="0" eaLnBrk="1" fontAlgn="auto" latinLnBrk="0" hangingPunct="1">
              <a:lnSpc>
                <a:spcPct val="100000"/>
              </a:lnSpc>
              <a:spcBef>
                <a:spcPct val="20000"/>
              </a:spcBef>
              <a:spcAft>
                <a:spcPts val="600"/>
              </a:spcAft>
              <a:buClr>
                <a:srgbClr val="EB8F22">
                  <a:lumMod val="75000"/>
                </a:srgbClr>
              </a:buClr>
              <a:buSzPct val="145000"/>
              <a:buFont typeface="Arial"/>
              <a:buNone/>
              <a:tabLst/>
              <a:defRPr/>
            </a:pPr>
            <a:r>
              <a:rPr kumimoji="0" lang="sl-SI"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OPREDELITEV DAVKOV IN </a:t>
            </a: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VRSTE DAVKOV</a:t>
            </a:r>
            <a:r>
              <a:rPr kumimoji="0" lang="sl-SI"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V REPUBLIKI SLOVENIJI</a:t>
            </a:r>
          </a:p>
          <a:p>
            <a:pPr marL="0" marR="0" lvl="0" indent="0" algn="l" defTabSz="457200" rtl="0" eaLnBrk="1" fontAlgn="auto" latinLnBrk="0" hangingPunct="1">
              <a:lnSpc>
                <a:spcPct val="100000"/>
              </a:lnSpc>
              <a:spcBef>
                <a:spcPct val="20000"/>
              </a:spcBef>
              <a:spcAft>
                <a:spcPts val="600"/>
              </a:spcAft>
              <a:buClr>
                <a:srgbClr val="EB8F22">
                  <a:lumMod val="75000"/>
                </a:srgbClr>
              </a:buClr>
              <a:buSzPct val="145000"/>
              <a:buFont typeface="Arial"/>
              <a:buNone/>
              <a:tabLst/>
              <a:defRPr/>
            </a:pPr>
            <a:r>
              <a:rPr lang="en-US" dirty="0">
                <a:solidFill>
                  <a:prstClr val="black"/>
                </a:solidFill>
                <a:latin typeface="Arial" panose="020B0604020202020204" pitchFamily="34" charset="0"/>
                <a:cs typeface="Arial" panose="020B0604020202020204" pitchFamily="34" charset="0"/>
              </a:rPr>
              <a:t>OPREDELITEV KRIPTOVALUT IN PREGLED NAJPOMEMBNEJŠIH KRIPTOVALUT</a:t>
            </a:r>
            <a:endParaRPr lang="sl-SI" dirty="0">
              <a:solidFill>
                <a:prstClr val="black"/>
              </a:solidFill>
              <a:latin typeface="Arial" panose="020B0604020202020204" pitchFamily="34" charset="0"/>
              <a:cs typeface="Arial" panose="020B0604020202020204" pitchFamily="34" charset="0"/>
            </a:endParaRPr>
          </a:p>
          <a:p>
            <a:pPr marL="0" marR="0" lvl="0" indent="0" algn="l" defTabSz="457200" rtl="0" eaLnBrk="1" fontAlgn="auto" latinLnBrk="0" hangingPunct="1">
              <a:lnSpc>
                <a:spcPct val="100000"/>
              </a:lnSpc>
              <a:spcBef>
                <a:spcPct val="20000"/>
              </a:spcBef>
              <a:spcAft>
                <a:spcPts val="600"/>
              </a:spcAft>
              <a:buClr>
                <a:srgbClr val="EB8F22">
                  <a:lumMod val="75000"/>
                </a:srgbClr>
              </a:buClr>
              <a:buSzPct val="145000"/>
              <a:buFont typeface="Arial"/>
              <a:buNone/>
              <a:tabLst/>
              <a:defRPr/>
            </a:pPr>
            <a:r>
              <a:rPr lang="en-US" dirty="0">
                <a:solidFill>
                  <a:prstClr val="black"/>
                </a:solidFill>
                <a:latin typeface="Arial" panose="020B0604020202020204" pitchFamily="34" charset="0"/>
                <a:cs typeface="Arial" panose="020B0604020202020204" pitchFamily="34" charset="0"/>
              </a:rPr>
              <a:t>OBDAVČITEV KRIPTOVALUT</a:t>
            </a:r>
          </a:p>
          <a:p>
            <a:pPr marL="0" marR="0" lvl="0" indent="0" algn="l" defTabSz="457200" rtl="0" eaLnBrk="1" fontAlgn="auto" latinLnBrk="0" hangingPunct="1">
              <a:lnSpc>
                <a:spcPct val="100000"/>
              </a:lnSpc>
              <a:spcBef>
                <a:spcPct val="20000"/>
              </a:spcBef>
              <a:spcAft>
                <a:spcPts val="600"/>
              </a:spcAft>
              <a:buClr>
                <a:srgbClr val="EB8F22">
                  <a:lumMod val="75000"/>
                </a:srgbClr>
              </a:buClr>
              <a:buSzPct val="145000"/>
              <a:buFont typeface="Arial"/>
              <a:buNone/>
              <a:tabLst/>
              <a:defRPr/>
            </a:pPr>
            <a:r>
              <a:rPr lang="sl-SI" dirty="0">
                <a:solidFill>
                  <a:prstClr val="black"/>
                </a:solidFill>
                <a:latin typeface="Arial" panose="020B0604020202020204" pitchFamily="34" charset="0"/>
                <a:cs typeface="Arial" panose="020B0604020202020204" pitchFamily="34" charset="0"/>
              </a:rPr>
              <a:t>RAZPRAVA</a:t>
            </a: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35959133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9850DC-52BF-8995-E547-A089D8A7526A}"/>
              </a:ext>
            </a:extLst>
          </p:cNvPr>
          <p:cNvSpPr>
            <a:spLocks noGrp="1"/>
          </p:cNvSpPr>
          <p:nvPr>
            <p:ph type="title"/>
          </p:nvPr>
        </p:nvSpPr>
        <p:spPr>
          <a:xfrm>
            <a:off x="1484311" y="0"/>
            <a:ext cx="10018713" cy="837283"/>
          </a:xfrm>
        </p:spPr>
        <p:txBody>
          <a:bodyPr>
            <a:normAutofit fontScale="90000"/>
          </a:bodyPr>
          <a:lstStyle/>
          <a:p>
            <a:pPr marL="0" marR="0" lvl="0" indent="0" defTabSz="457200" rtl="0" eaLnBrk="1" fontAlgn="auto" latinLnBrk="0" hangingPunct="1">
              <a:lnSpc>
                <a:spcPct val="100000"/>
              </a:lnSpc>
              <a:spcBef>
                <a:spcPct val="20000"/>
              </a:spcBef>
              <a:spcAft>
                <a:spcPts val="600"/>
              </a:spcAft>
              <a:tabLst/>
              <a:defRPr/>
            </a:pPr>
            <a:r>
              <a:rPr kumimoji="0" lang="en-US" sz="3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PRAVNA PODLAGA</a:t>
            </a:r>
            <a:b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EF43885E-B1D5-5BA6-F736-A2A7B995031B}"/>
              </a:ext>
            </a:extLst>
          </p:cNvPr>
          <p:cNvSpPr>
            <a:spLocks noGrp="1"/>
          </p:cNvSpPr>
          <p:nvPr>
            <p:ph idx="1"/>
          </p:nvPr>
        </p:nvSpPr>
        <p:spPr>
          <a:xfrm>
            <a:off x="1484310" y="837283"/>
            <a:ext cx="10018713" cy="4953917"/>
          </a:xfrm>
        </p:spPr>
        <p:txBody>
          <a:bodyPr>
            <a:normAutofit/>
          </a:bodyPr>
          <a:lstStyle/>
          <a:p>
            <a:pPr marL="285750" marR="0" lvl="0" indent="-285750" algn="l" defTabSz="457200" rtl="0" eaLnBrk="1" fontAlgn="auto" latinLnBrk="0" hangingPunct="1">
              <a:lnSpc>
                <a:spcPct val="100000"/>
              </a:lnSpc>
              <a:spcBef>
                <a:spcPct val="20000"/>
              </a:spcBef>
              <a:spcAft>
                <a:spcPts val="600"/>
              </a:spcAft>
              <a:buClr>
                <a:srgbClr val="EB8F22">
                  <a:lumMod val="75000"/>
                </a:srgbClr>
              </a:buClr>
              <a:buSzPct val="145000"/>
              <a:buFont typeface="Arial"/>
              <a:buChar char="•"/>
              <a:tabLst/>
              <a:defRPr/>
            </a:pPr>
            <a:r>
              <a:rPr kumimoji="0" lang="sl-SI"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Slovenski računovodski standardi (SRS),</a:t>
            </a:r>
          </a:p>
          <a:p>
            <a:pPr marL="285750" marR="0" lvl="0" indent="-285750" algn="l" defTabSz="457200" rtl="0" eaLnBrk="1" fontAlgn="auto" latinLnBrk="0" hangingPunct="1">
              <a:lnSpc>
                <a:spcPct val="100000"/>
              </a:lnSpc>
              <a:spcBef>
                <a:spcPct val="20000"/>
              </a:spcBef>
              <a:spcAft>
                <a:spcPts val="600"/>
              </a:spcAft>
              <a:buClr>
                <a:srgbClr val="EB8F22">
                  <a:lumMod val="75000"/>
                </a:srgbClr>
              </a:buClr>
              <a:buSzPct val="145000"/>
              <a:buFont typeface="Arial"/>
              <a:buChar char="•"/>
              <a:tabLst/>
              <a:defRPr/>
            </a:pPr>
            <a:r>
              <a:rPr kumimoji="0" lang="sl-SI"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Zakon o finančni upravi (ZFU),</a:t>
            </a:r>
          </a:p>
          <a:p>
            <a:pPr marL="285750" marR="0" lvl="0" indent="-285750" algn="l" defTabSz="457200" rtl="0" eaLnBrk="1" fontAlgn="auto" latinLnBrk="0" hangingPunct="1">
              <a:lnSpc>
                <a:spcPct val="100000"/>
              </a:lnSpc>
              <a:spcBef>
                <a:spcPct val="20000"/>
              </a:spcBef>
              <a:spcAft>
                <a:spcPts val="600"/>
              </a:spcAft>
              <a:buClr>
                <a:srgbClr val="EB8F22">
                  <a:lumMod val="75000"/>
                </a:srgbClr>
              </a:buClr>
              <a:buSzPct val="145000"/>
              <a:buFont typeface="Arial"/>
              <a:buChar char="•"/>
              <a:tabLst/>
              <a:defRPr/>
            </a:pPr>
            <a:r>
              <a:rPr kumimoji="0" lang="sl-SI"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Zakon o davčnem postopku (ZDavP-2),</a:t>
            </a:r>
          </a:p>
          <a:p>
            <a:pPr marL="285750" marR="0" lvl="0" indent="-285750" algn="l" defTabSz="457200" rtl="0" eaLnBrk="1" fontAlgn="auto" latinLnBrk="0" hangingPunct="1">
              <a:lnSpc>
                <a:spcPct val="100000"/>
              </a:lnSpc>
              <a:spcBef>
                <a:spcPct val="20000"/>
              </a:spcBef>
              <a:spcAft>
                <a:spcPts val="600"/>
              </a:spcAft>
              <a:buClr>
                <a:srgbClr val="EB8F22">
                  <a:lumMod val="75000"/>
                </a:srgbClr>
              </a:buClr>
              <a:buSzPct val="145000"/>
              <a:buFont typeface="Arial"/>
              <a:buChar char="•"/>
              <a:tabLst/>
              <a:defRPr/>
            </a:pPr>
            <a:r>
              <a:rPr kumimoji="0" lang="sl-SI"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Zakon o splošnem upravnem postopku (ZUP),</a:t>
            </a:r>
          </a:p>
          <a:p>
            <a:pPr marL="285750" marR="0" lvl="0" indent="-285750" algn="l" defTabSz="457200" rtl="0" eaLnBrk="1" fontAlgn="auto" latinLnBrk="0" hangingPunct="1">
              <a:lnSpc>
                <a:spcPct val="100000"/>
              </a:lnSpc>
              <a:spcBef>
                <a:spcPct val="20000"/>
              </a:spcBef>
              <a:spcAft>
                <a:spcPts val="600"/>
              </a:spcAft>
              <a:buClr>
                <a:srgbClr val="EB8F22">
                  <a:lumMod val="75000"/>
                </a:srgbClr>
              </a:buClr>
              <a:buSzPct val="145000"/>
              <a:buFont typeface="Arial"/>
              <a:buChar char="•"/>
              <a:tabLst/>
              <a:defRPr/>
            </a:pPr>
            <a:r>
              <a:rPr kumimoji="0" lang="sl-SI"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Zakon o dohodnini (Zdoh-2),</a:t>
            </a:r>
          </a:p>
          <a:p>
            <a:pPr marL="285750" marR="0" lvl="0" indent="-285750" algn="l" defTabSz="457200" rtl="0" eaLnBrk="1" fontAlgn="auto" latinLnBrk="0" hangingPunct="1">
              <a:lnSpc>
                <a:spcPct val="100000"/>
              </a:lnSpc>
              <a:spcBef>
                <a:spcPct val="20000"/>
              </a:spcBef>
              <a:spcAft>
                <a:spcPts val="600"/>
              </a:spcAft>
              <a:buClr>
                <a:srgbClr val="EB8F22">
                  <a:lumMod val="75000"/>
                </a:srgbClr>
              </a:buClr>
              <a:buSzPct val="145000"/>
              <a:buFont typeface="Arial"/>
              <a:buChar char="•"/>
              <a:tabLst/>
              <a:defRPr/>
            </a:pPr>
            <a:r>
              <a:rPr kumimoji="0" lang="sl-SI"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Zakon o davku od dohodkov pravnih oseb (ZDDPO-2),</a:t>
            </a:r>
          </a:p>
          <a:p>
            <a:pPr marL="285750" marR="0" lvl="0" indent="-285750" algn="l" defTabSz="457200" rtl="0" eaLnBrk="1" fontAlgn="auto" latinLnBrk="0" hangingPunct="1">
              <a:lnSpc>
                <a:spcPct val="100000"/>
              </a:lnSpc>
              <a:spcBef>
                <a:spcPct val="20000"/>
              </a:spcBef>
              <a:spcAft>
                <a:spcPts val="600"/>
              </a:spcAft>
              <a:buClr>
                <a:srgbClr val="EB8F22">
                  <a:lumMod val="75000"/>
                </a:srgbClr>
              </a:buClr>
              <a:buSzPct val="145000"/>
              <a:buFont typeface="Arial"/>
              <a:buChar char="•"/>
              <a:tabLst/>
              <a:defRPr/>
            </a:pPr>
            <a:r>
              <a:rPr kumimoji="0" lang="sl-SI"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Zakon o DDV (ZDDV-1),</a:t>
            </a:r>
          </a:p>
          <a:p>
            <a:pPr marL="285750" marR="0" lvl="0" indent="-285750" algn="l" defTabSz="457200" rtl="0" eaLnBrk="1" fontAlgn="auto" latinLnBrk="0" hangingPunct="1">
              <a:lnSpc>
                <a:spcPct val="100000"/>
              </a:lnSpc>
              <a:spcBef>
                <a:spcPct val="20000"/>
              </a:spcBef>
              <a:spcAft>
                <a:spcPts val="600"/>
              </a:spcAft>
              <a:buClr>
                <a:srgbClr val="EB8F22">
                  <a:lumMod val="75000"/>
                </a:srgbClr>
              </a:buClr>
              <a:buSzPct val="145000"/>
              <a:buFont typeface="Arial"/>
              <a:buChar char="•"/>
              <a:tabLst/>
              <a:defRPr/>
            </a:pPr>
            <a:r>
              <a:rPr kumimoji="0" lang="sl-SI"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Zakon o davku na promet nepremičnin (ZDPN-2),</a:t>
            </a:r>
          </a:p>
          <a:p>
            <a:pPr marL="285750" marR="0" lvl="0" indent="-285750" algn="l" defTabSz="457200" rtl="0" eaLnBrk="1" fontAlgn="auto" latinLnBrk="0" hangingPunct="1">
              <a:lnSpc>
                <a:spcPct val="100000"/>
              </a:lnSpc>
              <a:spcBef>
                <a:spcPct val="20000"/>
              </a:spcBef>
              <a:spcAft>
                <a:spcPts val="600"/>
              </a:spcAft>
              <a:buClr>
                <a:srgbClr val="EB8F22">
                  <a:lumMod val="75000"/>
                </a:srgbClr>
              </a:buClr>
              <a:buSzPct val="145000"/>
              <a:buFont typeface="Arial"/>
              <a:buChar char="•"/>
              <a:tabLst/>
              <a:defRPr/>
            </a:pPr>
            <a:r>
              <a:rPr kumimoji="0" lang="sl-SI"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Carinski zakonik EU (CZEU),</a:t>
            </a:r>
          </a:p>
          <a:p>
            <a:pPr marL="285750" marR="0" lvl="0" indent="-285750" algn="l" defTabSz="457200" rtl="0" eaLnBrk="1" fontAlgn="auto" latinLnBrk="0" hangingPunct="1">
              <a:lnSpc>
                <a:spcPct val="100000"/>
              </a:lnSpc>
              <a:spcBef>
                <a:spcPct val="20000"/>
              </a:spcBef>
              <a:spcAft>
                <a:spcPts val="600"/>
              </a:spcAft>
              <a:buClr>
                <a:srgbClr val="EB8F22">
                  <a:lumMod val="75000"/>
                </a:srgbClr>
              </a:buClr>
              <a:buSzPct val="145000"/>
              <a:buFont typeface="Arial"/>
              <a:buChar char="•"/>
              <a:tabLst/>
              <a:defRPr/>
            </a:pPr>
            <a:r>
              <a:rPr kumimoji="0" lang="sl-SI"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Zakon o izvajanju carinske zakonodaje EU (ZICZEU),</a:t>
            </a:r>
          </a:p>
          <a:p>
            <a:pPr marL="285750" marR="0" lvl="0" indent="-285750" algn="l" defTabSz="457200" rtl="0" eaLnBrk="1" fontAlgn="auto" latinLnBrk="0" hangingPunct="1">
              <a:lnSpc>
                <a:spcPct val="100000"/>
              </a:lnSpc>
              <a:spcBef>
                <a:spcPct val="20000"/>
              </a:spcBef>
              <a:spcAft>
                <a:spcPts val="600"/>
              </a:spcAft>
              <a:buClr>
                <a:srgbClr val="EB8F22">
                  <a:lumMod val="75000"/>
                </a:srgbClr>
              </a:buClr>
              <a:buSzPct val="145000"/>
              <a:buFont typeface="Arial"/>
              <a:buChar char="•"/>
              <a:tabLst/>
              <a:defRPr/>
            </a:pPr>
            <a:r>
              <a:rPr kumimoji="0" lang="sl-SI"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Zakon o davku na dediščine in darila (ZDDD),</a:t>
            </a:r>
          </a:p>
          <a:p>
            <a:pPr marL="0" indent="0">
              <a:buNone/>
            </a:pPr>
            <a:endParaRPr lang="en-US" dirty="0"/>
          </a:p>
        </p:txBody>
      </p:sp>
    </p:spTree>
    <p:extLst>
      <p:ext uri="{BB962C8B-B14F-4D97-AF65-F5344CB8AC3E}">
        <p14:creationId xmlns:p14="http://schemas.microsoft.com/office/powerpoint/2010/main" val="5659935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3BEAA7-9DEE-23B7-08A4-78479C745045}"/>
              </a:ext>
            </a:extLst>
          </p:cNvPr>
          <p:cNvSpPr>
            <a:spLocks noGrp="1"/>
          </p:cNvSpPr>
          <p:nvPr>
            <p:ph type="title"/>
          </p:nvPr>
        </p:nvSpPr>
        <p:spPr>
          <a:xfrm>
            <a:off x="1484311" y="685800"/>
            <a:ext cx="10018713" cy="779443"/>
          </a:xfrm>
        </p:spPr>
        <p:txBody>
          <a:bodyPr/>
          <a:lstStyle/>
          <a:p>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PRAVNA PODLAGA</a:t>
            </a:r>
            <a:endParaRPr lang="en-US" dirty="0"/>
          </a:p>
        </p:txBody>
      </p:sp>
      <p:sp>
        <p:nvSpPr>
          <p:cNvPr id="3" name="Content Placeholder 2">
            <a:extLst>
              <a:ext uri="{FF2B5EF4-FFF2-40B4-BE49-F238E27FC236}">
                <a16:creationId xmlns:a16="http://schemas.microsoft.com/office/drawing/2014/main" id="{0189F799-6722-5DE9-8028-FE3232EA963F}"/>
              </a:ext>
            </a:extLst>
          </p:cNvPr>
          <p:cNvSpPr>
            <a:spLocks noGrp="1"/>
          </p:cNvSpPr>
          <p:nvPr>
            <p:ph idx="1"/>
          </p:nvPr>
        </p:nvSpPr>
        <p:spPr/>
        <p:txBody>
          <a:bodyPr/>
          <a:lstStyle/>
          <a:p>
            <a:pPr>
              <a:buFont typeface="Arial" panose="020B0604020202020204" pitchFamily="34" charset="0"/>
              <a:buChar char="•"/>
            </a:pPr>
            <a:r>
              <a:rPr lang="en-US" dirty="0" err="1">
                <a:latin typeface="Arial" panose="020B0604020202020204" pitchFamily="34" charset="0"/>
                <a:cs typeface="Arial" panose="020B0604020202020204" pitchFamily="34" charset="0"/>
              </a:rPr>
              <a:t>Zakon</a:t>
            </a:r>
            <a:r>
              <a:rPr lang="en-US" dirty="0">
                <a:latin typeface="Arial" panose="020B0604020202020204" pitchFamily="34" charset="0"/>
                <a:cs typeface="Arial" panose="020B0604020202020204" pitchFamily="34" charset="0"/>
              </a:rPr>
              <a:t> o </a:t>
            </a:r>
            <a:r>
              <a:rPr lang="en-US" dirty="0" err="1">
                <a:latin typeface="Arial" panose="020B0604020202020204" pitchFamily="34" charset="0"/>
                <a:cs typeface="Arial" panose="020B0604020202020204" pitchFamily="34" charset="0"/>
              </a:rPr>
              <a:t>stavbnih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zemljiščih</a:t>
            </a:r>
            <a:r>
              <a:rPr lang="en-US" dirty="0">
                <a:latin typeface="Arial" panose="020B0604020202020204" pitchFamily="34" charset="0"/>
                <a:cs typeface="Arial" panose="020B0604020202020204" pitchFamily="34" charset="0"/>
              </a:rPr>
              <a:t> (ZSZ),</a:t>
            </a:r>
          </a:p>
          <a:p>
            <a:pPr>
              <a:buFont typeface="Arial" panose="020B0604020202020204" pitchFamily="34" charset="0"/>
              <a:buChar char="•"/>
            </a:pPr>
            <a:r>
              <a:rPr lang="en-US" dirty="0" err="1">
                <a:latin typeface="Arial" panose="020B0604020202020204" pitchFamily="34" charset="0"/>
                <a:cs typeface="Arial" panose="020B0604020202020204" pitchFamily="34" charset="0"/>
              </a:rPr>
              <a:t>Zakon</a:t>
            </a:r>
            <a:r>
              <a:rPr lang="en-US" dirty="0">
                <a:latin typeface="Arial" panose="020B0604020202020204" pitchFamily="34" charset="0"/>
                <a:cs typeface="Arial" panose="020B0604020202020204" pitchFamily="34" charset="0"/>
              </a:rPr>
              <a:t> o </a:t>
            </a:r>
            <a:r>
              <a:rPr lang="en-US" dirty="0" err="1">
                <a:latin typeface="Arial" panose="020B0604020202020204" pitchFamily="34" charset="0"/>
                <a:cs typeface="Arial" panose="020B0604020202020204" pitchFamily="34" charset="0"/>
              </a:rPr>
              <a:t>davku</a:t>
            </a:r>
            <a:r>
              <a:rPr lang="en-US" dirty="0">
                <a:latin typeface="Arial" panose="020B0604020202020204" pitchFamily="34" charset="0"/>
                <a:cs typeface="Arial" panose="020B0604020202020204" pitchFamily="34" charset="0"/>
              </a:rPr>
              <a:t> na </a:t>
            </a:r>
            <a:r>
              <a:rPr lang="en-US" dirty="0" err="1">
                <a:latin typeface="Arial" panose="020B0604020202020204" pitchFamily="34" charset="0"/>
                <a:cs typeface="Arial" panose="020B0604020202020204" pitchFamily="34" charset="0"/>
              </a:rPr>
              <a:t>motorna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vozila</a:t>
            </a:r>
            <a:r>
              <a:rPr lang="en-US" dirty="0">
                <a:latin typeface="Arial" panose="020B0604020202020204" pitchFamily="34" charset="0"/>
                <a:cs typeface="Arial" panose="020B0604020202020204" pitchFamily="34" charset="0"/>
              </a:rPr>
              <a:t> (ZDMV),</a:t>
            </a:r>
          </a:p>
          <a:p>
            <a:pPr>
              <a:buFont typeface="Arial" panose="020B0604020202020204" pitchFamily="34" charset="0"/>
              <a:buChar char="•"/>
            </a:pPr>
            <a:r>
              <a:rPr lang="en-US" dirty="0" err="1">
                <a:latin typeface="Arial" panose="020B0604020202020204" pitchFamily="34" charset="0"/>
                <a:cs typeface="Arial" panose="020B0604020202020204" pitchFamily="34" charset="0"/>
              </a:rPr>
              <a:t>Zakon</a:t>
            </a:r>
            <a:r>
              <a:rPr lang="en-US" dirty="0">
                <a:latin typeface="Arial" panose="020B0604020202020204" pitchFamily="34" charset="0"/>
                <a:cs typeface="Arial" panose="020B0604020202020204" pitchFamily="34" charset="0"/>
              </a:rPr>
              <a:t> o </a:t>
            </a:r>
            <a:r>
              <a:rPr lang="en-US" dirty="0" err="1">
                <a:latin typeface="Arial" panose="020B0604020202020204" pitchFamily="34" charset="0"/>
                <a:cs typeface="Arial" panose="020B0604020202020204" pitchFamily="34" charset="0"/>
              </a:rPr>
              <a:t>davku</a:t>
            </a:r>
            <a:r>
              <a:rPr lang="en-US" dirty="0">
                <a:latin typeface="Arial" panose="020B0604020202020204" pitchFamily="34" charset="0"/>
                <a:cs typeface="Arial" panose="020B0604020202020204" pitchFamily="34" charset="0"/>
              </a:rPr>
              <a:t> na </a:t>
            </a:r>
            <a:r>
              <a:rPr lang="en-US" dirty="0" err="1">
                <a:latin typeface="Arial" panose="020B0604020202020204" pitchFamily="34" charset="0"/>
                <a:cs typeface="Arial" panose="020B0604020202020204" pitchFamily="34" charset="0"/>
              </a:rPr>
              <a:t>finančne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storitve</a:t>
            </a:r>
            <a:r>
              <a:rPr lang="en-US" dirty="0">
                <a:latin typeface="Arial" panose="020B0604020202020204" pitchFamily="34" charset="0"/>
                <a:cs typeface="Arial" panose="020B0604020202020204" pitchFamily="34" charset="0"/>
              </a:rPr>
              <a:t> (ZDFS),</a:t>
            </a:r>
          </a:p>
          <a:p>
            <a:pPr>
              <a:buFont typeface="Arial" panose="020B0604020202020204" pitchFamily="34" charset="0"/>
              <a:buChar char="•"/>
            </a:pPr>
            <a:r>
              <a:rPr lang="en-US" dirty="0" err="1">
                <a:latin typeface="Arial" panose="020B0604020202020204" pitchFamily="34" charset="0"/>
                <a:cs typeface="Arial" panose="020B0604020202020204" pitchFamily="34" charset="0"/>
              </a:rPr>
              <a:t>Zakon</a:t>
            </a:r>
            <a:r>
              <a:rPr lang="en-US" dirty="0">
                <a:latin typeface="Arial" panose="020B0604020202020204" pitchFamily="34" charset="0"/>
                <a:cs typeface="Arial" panose="020B0604020202020204" pitchFamily="34" charset="0"/>
              </a:rPr>
              <a:t> o </a:t>
            </a:r>
            <a:r>
              <a:rPr lang="en-US" dirty="0" err="1">
                <a:latin typeface="Arial" panose="020B0604020202020204" pitchFamily="34" charset="0"/>
                <a:cs typeface="Arial" panose="020B0604020202020204" pitchFamily="34" charset="0"/>
              </a:rPr>
              <a:t>trošarinah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Ztro</a:t>
            </a:r>
            <a:r>
              <a:rPr lang="en-US" dirty="0">
                <a:latin typeface="Arial" panose="020B0604020202020204" pitchFamily="34" charset="0"/>
                <a:cs typeface="Arial" panose="020B0604020202020204" pitchFamily="34" charset="0"/>
              </a:rPr>
              <a:t>).</a:t>
            </a:r>
          </a:p>
          <a:p>
            <a:pPr marL="0" indent="0">
              <a:buNone/>
            </a:pPr>
            <a:endParaRPr lang="en-US" dirty="0"/>
          </a:p>
        </p:txBody>
      </p:sp>
    </p:spTree>
    <p:extLst>
      <p:ext uri="{BB962C8B-B14F-4D97-AF65-F5344CB8AC3E}">
        <p14:creationId xmlns:p14="http://schemas.microsoft.com/office/powerpoint/2010/main" val="22805233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93C59-1B15-A8B2-1A0C-EA3F84B8B1FD}"/>
              </a:ext>
            </a:extLst>
          </p:cNvPr>
          <p:cNvSpPr>
            <a:spLocks noGrp="1"/>
          </p:cNvSpPr>
          <p:nvPr>
            <p:ph type="title"/>
          </p:nvPr>
        </p:nvSpPr>
        <p:spPr>
          <a:xfrm>
            <a:off x="1484311" y="685801"/>
            <a:ext cx="10018713" cy="614189"/>
          </a:xfrm>
        </p:spPr>
        <p:txBody>
          <a:bodyPr>
            <a:normAutofit fontScale="90000"/>
          </a:bodyPr>
          <a:lstStyle/>
          <a:p>
            <a:pPr marL="0" marR="0" lvl="0" indent="0" defTabSz="457200" rtl="0" eaLnBrk="1" fontAlgn="auto" latinLnBrk="0" hangingPunct="1">
              <a:lnSpc>
                <a:spcPct val="100000"/>
              </a:lnSpc>
              <a:spcBef>
                <a:spcPct val="20000"/>
              </a:spcBef>
              <a:spcAft>
                <a:spcPts val="600"/>
              </a:spcAft>
              <a:tabLst/>
              <a:defRPr/>
            </a:pPr>
            <a:r>
              <a:rPr kumimoji="0" lang="sl-SI"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OPREDELITEV DAVKOV IN </a:t>
            </a: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VRSTE DAVKOV</a:t>
            </a:r>
            <a:r>
              <a:rPr kumimoji="0" lang="sl-SI"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V REPUBLIKI SLOVENIJI</a:t>
            </a:r>
            <a:b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3CE7DEBA-F4C0-6B5C-FCE1-8F6DCE078554}"/>
              </a:ext>
            </a:extLst>
          </p:cNvPr>
          <p:cNvSpPr>
            <a:spLocks noGrp="1"/>
          </p:cNvSpPr>
          <p:nvPr>
            <p:ph idx="1"/>
          </p:nvPr>
        </p:nvSpPr>
        <p:spPr>
          <a:xfrm>
            <a:off x="1484310" y="1299991"/>
            <a:ext cx="10018713" cy="4491210"/>
          </a:xfrm>
        </p:spPr>
        <p:txBody>
          <a:bodyPr/>
          <a:lstStyle/>
          <a:p>
            <a:pPr marL="457200" marR="0" lvl="0" indent="0" algn="just" defTabSz="914400" rtl="0" eaLnBrk="1" fontAlgn="auto" latinLnBrk="0" hangingPunct="0">
              <a:lnSpc>
                <a:spcPct val="110000"/>
              </a:lnSpc>
              <a:spcBef>
                <a:spcPts val="1200"/>
              </a:spcBef>
              <a:spcAft>
                <a:spcPts val="0"/>
              </a:spcAft>
              <a:buClr>
                <a:srgbClr val="2A1A00"/>
              </a:buClr>
              <a:buSzPts val="1800"/>
              <a:buFont typeface="Arial"/>
              <a:buNone/>
              <a:tabLst/>
              <a:defRPr/>
            </a:pPr>
            <a:r>
              <a:rPr kumimoji="0" lang="sl-SI" b="0" i="0" u="none" strike="noStrike" kern="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sym typeface="Overlock"/>
              </a:rPr>
              <a:t>Davek v skladu z ZDavP-2 je vsak denarni prihodek državnega proračuna, proračuna Evropske unije ali proračuna samoupravne lokalne skupnosti, ki ne predstavlja plačila za opravljeno storitev ali dobavljeno blago in se plača izključno na podlagi zakonov o obdavčenju oziroma predpisov samoupravnih lokalnih skupnosti, izdanih na podlagi zakonov o obdavčenju.</a:t>
            </a:r>
          </a:p>
          <a:p>
            <a:pPr marL="0" indent="0">
              <a:buNone/>
            </a:pPr>
            <a:endParaRPr lang="en-US" dirty="0"/>
          </a:p>
        </p:txBody>
      </p:sp>
    </p:spTree>
    <p:extLst>
      <p:ext uri="{BB962C8B-B14F-4D97-AF65-F5344CB8AC3E}">
        <p14:creationId xmlns:p14="http://schemas.microsoft.com/office/powerpoint/2010/main" val="18752463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ECD55-8732-09B9-5CC4-DC6762049407}"/>
              </a:ext>
            </a:extLst>
          </p:cNvPr>
          <p:cNvSpPr>
            <a:spLocks noGrp="1"/>
          </p:cNvSpPr>
          <p:nvPr>
            <p:ph type="title"/>
          </p:nvPr>
        </p:nvSpPr>
        <p:spPr>
          <a:xfrm>
            <a:off x="1484311" y="685800"/>
            <a:ext cx="10018713" cy="823511"/>
          </a:xfrm>
        </p:spPr>
        <p:txBody>
          <a:bodyPr/>
          <a:lstStyle/>
          <a:p>
            <a:r>
              <a:rPr kumimoji="0" lang="sl-SI" sz="20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OPREDELITEV DAVKOV IN </a:t>
            </a: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VRSTE DAVKOV</a:t>
            </a:r>
            <a:r>
              <a:rPr kumimoji="0" lang="sl-SI" sz="20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V REPUBLIKI SLOVENIJI</a:t>
            </a:r>
            <a:endParaRPr lang="en-US" dirty="0"/>
          </a:p>
        </p:txBody>
      </p:sp>
      <p:sp>
        <p:nvSpPr>
          <p:cNvPr id="3" name="Content Placeholder 2">
            <a:extLst>
              <a:ext uri="{FF2B5EF4-FFF2-40B4-BE49-F238E27FC236}">
                <a16:creationId xmlns:a16="http://schemas.microsoft.com/office/drawing/2014/main" id="{C55BB337-0D0C-1998-906B-B4487292D376}"/>
              </a:ext>
            </a:extLst>
          </p:cNvPr>
          <p:cNvSpPr>
            <a:spLocks noGrp="1"/>
          </p:cNvSpPr>
          <p:nvPr>
            <p:ph idx="1"/>
          </p:nvPr>
        </p:nvSpPr>
        <p:spPr/>
        <p:txBody>
          <a:bodyPr>
            <a:normAutofit fontScale="85000" lnSpcReduction="20000"/>
          </a:bodyPr>
          <a:lstStyle/>
          <a:p>
            <a:pPr lvl="0"/>
            <a:r>
              <a:rPr lang="sl-SI" noProof="0" dirty="0">
                <a:sym typeface="Overlock"/>
              </a:rPr>
              <a:t>Načela davčnega postopka</a:t>
            </a:r>
          </a:p>
          <a:p>
            <a:pPr lvl="0"/>
            <a:r>
              <a:rPr lang="sl-SI" noProof="0" dirty="0">
                <a:sym typeface="Overlock"/>
              </a:rPr>
              <a:t>načelo zakonitosti v davčnih zadevah,</a:t>
            </a:r>
          </a:p>
          <a:p>
            <a:pPr lvl="0"/>
            <a:r>
              <a:rPr lang="sl-SI" noProof="0" dirty="0">
                <a:sym typeface="Overlock"/>
              </a:rPr>
              <a:t>načelo materialne resnice v davčnih zadevah,</a:t>
            </a:r>
          </a:p>
          <a:p>
            <a:pPr lvl="0"/>
            <a:r>
              <a:rPr lang="sl-SI" noProof="0" dirty="0">
                <a:sym typeface="Overlock"/>
              </a:rPr>
              <a:t>načelo sorazmernosti,</a:t>
            </a:r>
          </a:p>
          <a:p>
            <a:pPr lvl="0"/>
            <a:r>
              <a:rPr lang="sl-SI" noProof="0" dirty="0">
                <a:sym typeface="Overlock"/>
              </a:rPr>
              <a:t>načelo gotovosti seznanjenosti in pomoči,</a:t>
            </a:r>
          </a:p>
          <a:p>
            <a:pPr lvl="0"/>
            <a:r>
              <a:rPr lang="sl-SI" noProof="0" dirty="0">
                <a:sym typeface="Overlock"/>
              </a:rPr>
              <a:t>načelo tajnosti podatkov,</a:t>
            </a:r>
          </a:p>
          <a:p>
            <a:pPr lvl="0"/>
            <a:r>
              <a:rPr lang="sl-SI" noProof="0" dirty="0">
                <a:sym typeface="Overlock"/>
              </a:rPr>
              <a:t>načelo zakonitega in pravočasnega izpolnjevanja in plačevanja davčnih obveznosti,</a:t>
            </a:r>
          </a:p>
          <a:p>
            <a:pPr lvl="0"/>
            <a:r>
              <a:rPr lang="sl-SI" noProof="0" dirty="0">
                <a:sym typeface="Overlock"/>
              </a:rPr>
              <a:t>načelo dolžnosti dajanja podatkov.</a:t>
            </a:r>
          </a:p>
          <a:p>
            <a:pPr lvl="0"/>
            <a:endParaRPr lang="sl-SI" noProof="0" dirty="0">
              <a:sym typeface="Overlock"/>
            </a:endParaRPr>
          </a:p>
          <a:p>
            <a:endParaRPr lang="en-US" dirty="0"/>
          </a:p>
        </p:txBody>
      </p:sp>
    </p:spTree>
    <p:extLst>
      <p:ext uri="{BB962C8B-B14F-4D97-AF65-F5344CB8AC3E}">
        <p14:creationId xmlns:p14="http://schemas.microsoft.com/office/powerpoint/2010/main" val="28081036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0FA2F0-27D7-8F1A-7397-78D75314224E}"/>
              </a:ext>
            </a:extLst>
          </p:cNvPr>
          <p:cNvSpPr>
            <a:spLocks noGrp="1"/>
          </p:cNvSpPr>
          <p:nvPr>
            <p:ph type="title"/>
          </p:nvPr>
        </p:nvSpPr>
        <p:spPr>
          <a:xfrm>
            <a:off x="1484311" y="685801"/>
            <a:ext cx="10018713" cy="381000"/>
          </a:xfrm>
        </p:spPr>
        <p:txBody>
          <a:bodyPr>
            <a:normAutofit fontScale="90000"/>
          </a:bodyPr>
          <a:lstStyle/>
          <a:p>
            <a:r>
              <a:rPr kumimoji="0" lang="sl-SI" sz="22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OPREDELITEV DAVKOV IN </a:t>
            </a:r>
            <a:r>
              <a:rPr kumimoji="0" lang="en-US" sz="22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VRSTE DAVKOV</a:t>
            </a:r>
            <a:r>
              <a:rPr kumimoji="0" lang="sl-SI" sz="22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V REPUBLIKI SLOVENIJI</a:t>
            </a:r>
            <a:endParaRPr lang="en-US" dirty="0"/>
          </a:p>
        </p:txBody>
      </p:sp>
      <p:sp>
        <p:nvSpPr>
          <p:cNvPr id="3" name="Content Placeholder 2">
            <a:extLst>
              <a:ext uri="{FF2B5EF4-FFF2-40B4-BE49-F238E27FC236}">
                <a16:creationId xmlns:a16="http://schemas.microsoft.com/office/drawing/2014/main" id="{D4693CF2-DFA9-976C-CAB0-DC63551388C6}"/>
              </a:ext>
            </a:extLst>
          </p:cNvPr>
          <p:cNvSpPr>
            <a:spLocks noGrp="1"/>
          </p:cNvSpPr>
          <p:nvPr>
            <p:ph idx="1"/>
          </p:nvPr>
        </p:nvSpPr>
        <p:spPr>
          <a:xfrm>
            <a:off x="1484310" y="1311007"/>
            <a:ext cx="10018713" cy="4480193"/>
          </a:xfrm>
        </p:spPr>
        <p:txBody>
          <a:bodyPr/>
          <a:lstStyle/>
          <a:p>
            <a:pPr marL="114300" marR="0" lvl="0" indent="0" algn="just" defTabSz="914400" rtl="0" eaLnBrk="1" fontAlgn="auto" latinLnBrk="0" hangingPunct="1">
              <a:lnSpc>
                <a:spcPct val="110000"/>
              </a:lnSpc>
              <a:spcBef>
                <a:spcPts val="700"/>
              </a:spcBef>
              <a:spcAft>
                <a:spcPts val="0"/>
              </a:spcAft>
              <a:buClr>
                <a:srgbClr val="2A1A00"/>
              </a:buClr>
              <a:buSzPts val="1800"/>
              <a:buFont typeface="Arial"/>
              <a:buNone/>
              <a:tabLst/>
              <a:defRPr/>
            </a:pPr>
            <a:r>
              <a:rPr kumimoji="0" lang="sl-SI" sz="2000" b="0" i="0"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rPr>
              <a:t>Državni organi, pristojni za pobiranje davkov (v nadaljnjem besedilu: davčni organ), so po tem ZDavP-2: </a:t>
            </a:r>
          </a:p>
          <a:p>
            <a:pPr marL="457200" marR="0" lvl="0" indent="-342900" algn="just" defTabSz="914400" rtl="0" eaLnBrk="1" fontAlgn="auto" latinLnBrk="0" hangingPunct="1">
              <a:lnSpc>
                <a:spcPct val="110000"/>
              </a:lnSpc>
              <a:spcBef>
                <a:spcPts val="700"/>
              </a:spcBef>
              <a:spcAft>
                <a:spcPts val="0"/>
              </a:spcAft>
              <a:buClr>
                <a:srgbClr val="2A1A00"/>
              </a:buClr>
              <a:buSzPts val="1800"/>
              <a:buFont typeface="Arial" panose="020B0604020202020204" pitchFamily="34" charset="0"/>
              <a:buChar char="•"/>
              <a:tabLst/>
              <a:defRPr/>
            </a:pPr>
            <a:r>
              <a:rPr kumimoji="0" lang="sl-SI" sz="2000" b="0" i="0"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rPr>
              <a:t>Ministrstvo za finance; </a:t>
            </a:r>
          </a:p>
          <a:p>
            <a:pPr marL="457200" marR="0" lvl="0" indent="-342900" algn="just" defTabSz="914400" rtl="0" eaLnBrk="1" fontAlgn="auto" latinLnBrk="0" hangingPunct="1">
              <a:lnSpc>
                <a:spcPct val="110000"/>
              </a:lnSpc>
              <a:spcBef>
                <a:spcPts val="700"/>
              </a:spcBef>
              <a:spcAft>
                <a:spcPts val="0"/>
              </a:spcAft>
              <a:buClr>
                <a:srgbClr val="2A1A00"/>
              </a:buClr>
              <a:buSzPts val="1800"/>
              <a:buFont typeface="Arial" panose="020B0604020202020204" pitchFamily="34" charset="0"/>
              <a:buChar char="•"/>
              <a:tabLst/>
              <a:defRPr/>
            </a:pPr>
            <a:r>
              <a:rPr kumimoji="0" lang="sl-SI" sz="2000" b="0" i="0"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rPr>
              <a:t>Finančna uprava Republike Slovenije in </a:t>
            </a:r>
          </a:p>
          <a:p>
            <a:pPr marL="457200" marR="0" lvl="0" indent="-342900" algn="just" defTabSz="914400" rtl="0" eaLnBrk="1" fontAlgn="auto" latinLnBrk="0" hangingPunct="1">
              <a:lnSpc>
                <a:spcPct val="110000"/>
              </a:lnSpc>
              <a:spcBef>
                <a:spcPts val="700"/>
              </a:spcBef>
              <a:spcAft>
                <a:spcPts val="0"/>
              </a:spcAft>
              <a:buClr>
                <a:srgbClr val="2A1A00"/>
              </a:buClr>
              <a:buSzPts val="1800"/>
              <a:buFont typeface="Arial" panose="020B0604020202020204" pitchFamily="34" charset="0"/>
              <a:buChar char="•"/>
              <a:tabLst/>
              <a:defRPr/>
            </a:pPr>
            <a:r>
              <a:rPr kumimoji="0" lang="sl-SI" sz="2000" b="0" i="0"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rPr>
              <a:t>drugi državni organi, </a:t>
            </a:r>
          </a:p>
          <a:p>
            <a:pPr marL="114300" marR="0" lvl="0" indent="0" algn="just" defTabSz="914400" rtl="0" eaLnBrk="1" fontAlgn="auto" latinLnBrk="0" hangingPunct="1">
              <a:lnSpc>
                <a:spcPct val="110000"/>
              </a:lnSpc>
              <a:spcBef>
                <a:spcPts val="700"/>
              </a:spcBef>
              <a:spcAft>
                <a:spcPts val="0"/>
              </a:spcAft>
              <a:buClr>
                <a:srgbClr val="2A1A00"/>
              </a:buClr>
              <a:buSzPts val="1800"/>
              <a:buFont typeface="Arial"/>
              <a:buNone/>
              <a:tabLst/>
              <a:defRPr/>
            </a:pPr>
            <a:r>
              <a:rPr kumimoji="0" lang="sl-SI" sz="2000" b="0" i="0" u="none" strike="noStrike" kern="0" cap="none" spc="0" normalizeH="0" baseline="0" noProof="0" dirty="0">
                <a:ln>
                  <a:noFill/>
                </a:ln>
                <a:solidFill>
                  <a:srgbClr val="595959"/>
                </a:solidFill>
                <a:effectLst/>
                <a:uLnTx/>
                <a:uFillTx/>
                <a:latin typeface="Arial" panose="020B0604020202020204" pitchFamily="34" charset="0"/>
                <a:cs typeface="Arial" panose="020B0604020202020204" pitchFamily="34" charset="0"/>
                <a:sym typeface="Overlock"/>
              </a:rPr>
              <a:t>kadar v davčnih in drugih stvareh odločajo o davkih.</a:t>
            </a:r>
          </a:p>
          <a:p>
            <a:pPr marL="0" indent="0">
              <a:buNone/>
            </a:pPr>
            <a:endParaRPr lang="en-US" dirty="0"/>
          </a:p>
        </p:txBody>
      </p:sp>
    </p:spTree>
    <p:extLst>
      <p:ext uri="{BB962C8B-B14F-4D97-AF65-F5344CB8AC3E}">
        <p14:creationId xmlns:p14="http://schemas.microsoft.com/office/powerpoint/2010/main" val="4750000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EB8F22"/>
      </a:accent1>
      <a:accent2>
        <a:srgbClr val="CD4223"/>
      </a:accent2>
      <a:accent3>
        <a:srgbClr val="A89374"/>
      </a:accent3>
      <a:accent4>
        <a:srgbClr val="83AA67"/>
      </a:accent4>
      <a:accent5>
        <a:srgbClr val="4FA9C1"/>
      </a:accent5>
      <a:accent6>
        <a:srgbClr val="9390AF"/>
      </a:accent6>
      <a:hlink>
        <a:srgbClr val="EC7220"/>
      </a:hlink>
      <a:folHlink>
        <a:srgbClr val="F09355"/>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EBEC8F79-A447-43FC-8E81-85E8468AF3F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f42aa342-8706-4288-bd11-ebb85995028c}"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DAVKI_2022</Template>
  <TotalTime>363</TotalTime>
  <Words>1865</Words>
  <Application>Microsoft Office PowerPoint</Application>
  <PresentationFormat>Widescreen</PresentationFormat>
  <Paragraphs>159</Paragraphs>
  <Slides>28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Arial</vt:lpstr>
      <vt:lpstr>Calibri</vt:lpstr>
      <vt:lpstr>Corbel</vt:lpstr>
      <vt:lpstr>Parallax</vt:lpstr>
      <vt:lpstr>DAVČNI IZZIVI NA PODROČJU POSLOVANJA S KRIPTOVALUTAMI</vt:lpstr>
      <vt:lpstr>DAVČNI IZZIVI NA PODROČJU POSLOVANJA S KRIPTOVALUTAMI</vt:lpstr>
      <vt:lpstr>METODOLOGIJA</vt:lpstr>
      <vt:lpstr>VSEBINA</vt:lpstr>
      <vt:lpstr>PRAVNA PODLAGA </vt:lpstr>
      <vt:lpstr>PRAVNA PODLAGA</vt:lpstr>
      <vt:lpstr>OPREDELITEV DAVKOV IN VRSTE DAVKOV V REPUBLIKI SLOVENIJI </vt:lpstr>
      <vt:lpstr>OPREDELITEV DAVKOV IN VRSTE DAVKOV V REPUBLIKI SLOVENIJI</vt:lpstr>
      <vt:lpstr>OPREDELITEV DAVKOV IN VRSTE DAVKOV V REPUBLIKI SLOVENIJI</vt:lpstr>
      <vt:lpstr>OPREDELITEV DAVKOV IN VRSTE DAVKOV V REPUBLIKI SLOVENIJI</vt:lpstr>
      <vt:lpstr>OPREDELITEV DAVKOV IN VRSTE DAVKOV V REPUBLIKI SLOVENIJI</vt:lpstr>
      <vt:lpstr>OPREDELITEV DAVKOV IN VRSTE DAVKOV V REPUBLIKI SLOVENIJI</vt:lpstr>
      <vt:lpstr>OPREDELITEV DAVKOV IN VRSTE DAVKOV V REPUBLIKI SLOVENIJI</vt:lpstr>
      <vt:lpstr>OPREDELITEV DAVKOV IN VRSTE DAVKOV V REPUBLIKI SLOVENIJI</vt:lpstr>
      <vt:lpstr>OPREDELITEV DAVKOV IN VRSTE DAVKOV V REPUBLIKI SLOVENIJI</vt:lpstr>
      <vt:lpstr>OPREDELITEV KRIPTOVALUT IN PREGLED NAJPOMEMBNEJŠIH KRIPTOVALUT </vt:lpstr>
      <vt:lpstr> OPREDELITEV KRIPTOVALUT IN PREGLED NAJPOMEMBNEJŠIH KRIPTOVALUT </vt:lpstr>
      <vt:lpstr>OPREDELITEV KRIPTOVALUT IN PREGLED NAJPOMEMBNEJŠIH KRIPTOVALUT  </vt:lpstr>
      <vt:lpstr>OPREDELITEV KRIPTOVALUT IN PREGLED NAJPOMEMBNEJŠIH KRIPTOVALUT </vt:lpstr>
      <vt:lpstr>OPREDELITEV KRIPTOVALUT IN PREGLED NAJPOMEMBNEJŠIH KRIPTOVALUT</vt:lpstr>
      <vt:lpstr>OPREDELITEV KRIPTOVALUT IN PREGLED NAJPOMEMBNEJŠIH KRIPTOVALUT</vt:lpstr>
      <vt:lpstr>OPREDELITEV KRIPTOVALUT IN PREGLED NAJPOMEMBNEJŠIH KRIPTOVALUT</vt:lpstr>
      <vt:lpstr>OPREDELITEV KRIPTOVALUT IN PREGLED NAJPOMEMBNEJŠIH KRIPTOVALUT</vt:lpstr>
      <vt:lpstr>OPREDELITEV KRIPTOVALUT IN PREGLED NAJPOMEMBNEJŠIH KRIPTOVALUT</vt:lpstr>
      <vt:lpstr>OBDAVČITEV KRIPTOVALUT </vt:lpstr>
      <vt:lpstr>OBDAVČITEV KRIPTOVALUT </vt:lpstr>
      <vt:lpstr>RAZPRAVA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Jelena Potokar</dc:creator>
  <cp:lastModifiedBy>Svit Koren (Accenture Solutions Private Li)</cp:lastModifiedBy>
  <cp:revision>5</cp:revision>
  <dcterms:created xsi:type="dcterms:W3CDTF">2022-09-02T11:01:39Z</dcterms:created>
  <dcterms:modified xsi:type="dcterms:W3CDTF">2023-03-12T21:58:51Z</dcterms:modified>
</cp:coreProperties>
</file>