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sldIdLst>
    <p:sldId id="256" r:id="rId2"/>
    <p:sldId id="277" r:id="rId3"/>
    <p:sldId id="276" r:id="rId4"/>
    <p:sldId id="259" r:id="rId5"/>
    <p:sldId id="273" r:id="rId6"/>
    <p:sldId id="257" r:id="rId7"/>
    <p:sldId id="270" r:id="rId8"/>
    <p:sldId id="262" r:id="rId9"/>
    <p:sldId id="278" r:id="rId10"/>
    <p:sldId id="279" r:id="rId11"/>
    <p:sldId id="280" r:id="rId12"/>
    <p:sldId id="281" r:id="rId13"/>
    <p:sldId id="275" r:id="rId14"/>
    <p:sldId id="271" r:id="rId15"/>
    <p:sldId id="272" r:id="rId16"/>
    <p:sldId id="260" r:id="rId17"/>
    <p:sldId id="263" r:id="rId18"/>
    <p:sldId id="282" r:id="rId19"/>
    <p:sldId id="284" r:id="rId20"/>
    <p:sldId id="285" r:id="rId21"/>
    <p:sldId id="286" r:id="rId22"/>
    <p:sldId id="288" r:id="rId23"/>
    <p:sldId id="283" r:id="rId24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0021"/>
    <a:srgbClr val="FF3300"/>
    <a:srgbClr val="FF505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13F7A2-052D-4A0B-B253-93A36AC31F3B}" v="7" dt="2025-11-10T03:55:58.6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1042" y="2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28808-26D1-4F4B-96F4-F3082078DD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7008" y="1122362"/>
            <a:ext cx="8816632" cy="357155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E0C639-B0CD-4365-98A9-C1E5FF6CF4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7008" y="5521960"/>
            <a:ext cx="8816632" cy="944879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780C52-E6BB-4B27-B5D8-2D33B2497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11/14/2025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77C649-4A0C-4EF2-8FC1-2BCF0BF95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0E03F2-D0FE-49BB-8AEC-E99C4DB2D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4A7CC8F-56A6-423D-B67A-8BA89D3EC911}"/>
              </a:ext>
            </a:extLst>
          </p:cNvPr>
          <p:cNvCxnSpPr>
            <a:cxnSpLocks/>
          </p:cNvCxnSpPr>
          <p:nvPr/>
        </p:nvCxnSpPr>
        <p:spPr>
          <a:xfrm flipH="1">
            <a:off x="4" y="514350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77216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05B5E-C545-4763-BA47-4C2C0FCA5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A263F8-8E34-4910-BF7A-F1C5A99689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6E74E5-D20D-4AB7-8D98-F336CE0EC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11/14/2025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9D23AA-8F22-4B09-8FAA-CD16E5D66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E8A028-A0C8-45E7-915E-B83FF59C9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3348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9F01F-198D-4AAD-B4FB-AD3B44981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8200"/>
            <a:ext cx="9438640" cy="4114800"/>
          </a:xfrm>
        </p:spPr>
        <p:txBody>
          <a:bodyPr anchor="t">
            <a:normAutofit/>
          </a:bodyPr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0BCC2B-311B-4FB6-B3A5-26F68055AE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5217160"/>
            <a:ext cx="9438640" cy="802640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9CB73D-2D6B-4FA6-89A4-DCC89F80E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11/14/2025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A0C188-FF43-44C1-A005-679168D5F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D1188-DA27-47B2-8176-31193EEC4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0647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B5A25-7E99-42A8-8D6D-648EFE203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0501DC-62B7-42BD-A941-D34E92719C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11679"/>
            <a:ext cx="5181600" cy="41652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65C5C1-4FD4-4958-99A0-BDADECA336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011679"/>
            <a:ext cx="5181600" cy="41652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D1B234-5D54-44E5-B41D-B205AAF50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11/14/2025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67BCDB-6B96-45D6-B5E9-823A96EBD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239C5F-F16F-4AFD-98D1-FA3BB96AF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7640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44C1F-0040-4BBF-81A6-FD2E30637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7978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2894A7-1DA1-44C1-8ED0-7162794306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824035"/>
            <a:ext cx="4997132" cy="681040"/>
          </a:xfrm>
        </p:spPr>
        <p:txBody>
          <a:bodyPr anchor="b"/>
          <a:lstStyle>
            <a:lvl1pPr marL="0" indent="0">
              <a:buNone/>
              <a:defRPr sz="2400" b="1" i="0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9AB945-31E2-4B60-9076-CBB8F85949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499713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71B3EA-2E84-4B8B-A104-81BD577424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55080" y="1824035"/>
            <a:ext cx="5000308" cy="681040"/>
          </a:xfrm>
        </p:spPr>
        <p:txBody>
          <a:bodyPr anchor="b"/>
          <a:lstStyle>
            <a:lvl1pPr marL="0" indent="0">
              <a:buNone/>
              <a:defRPr sz="2400" b="1" i="0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511AB8-302C-476E-B80A-AA739911E3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55080" y="2505075"/>
            <a:ext cx="500030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8B47C29-FE34-4E6E-9921-78C54673A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11/14/2025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F6B420-A9CE-4BB6-A653-5C3ABC7D6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21DF8FE-1179-4798-B16D-AF1DFA266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0677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66F1A-0A68-4048-808F-CD7A9F3B0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99592"/>
            <a:ext cx="10515600" cy="1573223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ACB3E6-5365-48F5-8D2A-0B002BA35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11/14/2025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7D8EE9-4D97-4B2F-8D38-41CB9EE77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2C5952-0A27-4FAB-A3FD-120037876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1304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3D08427-909D-4679-9192-BC99557A7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11/14/2025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8E39A6-1E09-42B5-85B4-7E8B5AB2A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938940-01DD-4C97-8649-E01C3B0ED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6886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93B3D-D568-40B4-A73A-1C8EA9ABB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691818" cy="17018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586EB3-917A-43B7-85BB-D00B5D2F07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4798" y="987425"/>
            <a:ext cx="5840589" cy="50323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7AC029-3BC1-4637-A7F9-BC786DC26A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372360"/>
            <a:ext cx="3691817" cy="349662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90B948-89C5-4AC5-B7A0-17136F5C5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11/14/2025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A6C8C5-652F-46CB-BD26-E262B057F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FB50CB-E91F-4B71-81F0-800F2B51A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B69B885-FDB8-4C62-A285-A0CDC49A6B0C}"/>
              </a:ext>
            </a:extLst>
          </p:cNvPr>
          <p:cNvCxnSpPr>
            <a:cxnSpLocks/>
          </p:cNvCxnSpPr>
          <p:nvPr/>
        </p:nvCxnSpPr>
        <p:spPr>
          <a:xfrm>
            <a:off x="5023202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73521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F941E-6445-4840-81AE-104EF7A4F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696652" cy="17018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3F8B866-E32B-4AE7-AEF3-6974AE3288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786120" y="838200"/>
            <a:ext cx="5603238" cy="51815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2ABB7A-E157-499A-B224-C2313181F5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367280"/>
            <a:ext cx="3696652" cy="35017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C77283-E2B8-405E-BB6E-9F121140E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11/14/2025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F21F05-EB94-417F-B19B-96FF3D9EC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B7C3C7-B6DB-4064-8E66-9FB770C88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1E233FA-220A-423F-907E-5F81526A28A0}"/>
              </a:ext>
            </a:extLst>
          </p:cNvPr>
          <p:cNvCxnSpPr>
            <a:cxnSpLocks/>
          </p:cNvCxnSpPr>
          <p:nvPr/>
        </p:nvCxnSpPr>
        <p:spPr>
          <a:xfrm>
            <a:off x="5023202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9126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56D52-667C-4E67-9038-A0BDFD8CC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3E72AC-0272-475A-BD25-2AB7AC1DEF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CFBFF2-9ECB-4CDD-87FA-9DD1F87BF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11/14/2025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AC12B3-DAF5-4BA7-A3A6-D0284716D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F171AE-4A11-4035-A072-9AC4053FF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9632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3A52E95-2F50-48D3-B00E-4C259644E7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050174" y="838199"/>
            <a:ext cx="2303626" cy="5338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617C9B-4E02-49C8-B6DF-65ED3C9903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838199"/>
            <a:ext cx="7734300" cy="5338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ECA10C-AC31-4D80-B78F-08E48CDCB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11/14/2025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AAB5B7-F312-4BC9-A5D3-72E065D1B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C2E489-5442-4698-B6E3-3421A97C2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1F3A7E1-F157-4338-B7F7-9C0A2D60B7FF}"/>
              </a:ext>
            </a:extLst>
          </p:cNvPr>
          <p:cNvCxnSpPr>
            <a:cxnSpLocks/>
          </p:cNvCxnSpPr>
          <p:nvPr/>
        </p:nvCxnSpPr>
        <p:spPr>
          <a:xfrm>
            <a:off x="8811337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98284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476A66-BE83-43F9-A28B-02DF7879A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4990"/>
            <a:ext cx="10515600" cy="11168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D76E94-F276-4F0F-8DD9-B1F8A3198A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61469"/>
            <a:ext cx="10515600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AD964E-3A2E-4DB9-B96A-EDE144A47B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425981" y="4687095"/>
            <a:ext cx="270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F6CCBF3A-D7FB-4B97-8FD5-6FFB20CB1E84}" type="datetimeFigureOut">
              <a:rPr lang="en-US" smtClean="0"/>
              <a:t>11/14/2025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ACB382-EE11-430D-941A-DB76EEB7F2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131161" y="1592957"/>
            <a:ext cx="29735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562FE-ACD1-43F2-A3DE-5B11E10B7E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5746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EB34A3B-1FD5-48FF-9982-1E64C864C01D}"/>
              </a:ext>
            </a:extLst>
          </p:cNvPr>
          <p:cNvCxnSpPr>
            <a:cxnSpLocks/>
          </p:cNvCxnSpPr>
          <p:nvPr/>
        </p:nvCxnSpPr>
        <p:spPr>
          <a:xfrm flipH="1">
            <a:off x="4" y="1824111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661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SzPct val="8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Goudy Old Style" panose="02020502050305020303" pitchFamily="18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Goudy Old Style" panose="02020502050305020303" pitchFamily="18" charset="0"/>
        <a:buChar char="–"/>
        <a:defRPr sz="14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F626F98-F213-4034-8836-88A71501D0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urful liquid art">
            <a:extLst>
              <a:ext uri="{FF2B5EF4-FFF2-40B4-BE49-F238E27FC236}">
                <a16:creationId xmlns:a16="http://schemas.microsoft.com/office/drawing/2014/main" id="{11F57BB3-312E-A8E7-AD08-45739F02E7F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t="10152" b="9490"/>
          <a:stretch/>
        </p:blipFill>
        <p:spPr>
          <a:xfrm>
            <a:off x="149310" y="93307"/>
            <a:ext cx="12191980" cy="6857999"/>
          </a:xfrm>
          <a:prstGeom prst="rect">
            <a:avLst/>
          </a:prstGeom>
        </p:spPr>
      </p:pic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6B3DAACF-D844-4480-94BE-2DE00ABEEB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75199" y="726177"/>
            <a:ext cx="5241603" cy="5343721"/>
          </a:xfrm>
          <a:custGeom>
            <a:avLst/>
            <a:gdLst>
              <a:gd name="connsiteX0" fmla="*/ 5325805 w 5325805"/>
              <a:gd name="connsiteY0" fmla="*/ 2714782 h 5429563"/>
              <a:gd name="connsiteX1" fmla="*/ 2611024 w 5325805"/>
              <a:gd name="connsiteY1" fmla="*/ 5429563 h 5429563"/>
              <a:gd name="connsiteX2" fmla="*/ 1942188 w 5325805"/>
              <a:gd name="connsiteY2" fmla="*/ 5429563 h 5429563"/>
              <a:gd name="connsiteX3" fmla="*/ 668836 w 5325805"/>
              <a:gd name="connsiteY3" fmla="*/ 5429563 h 5429563"/>
              <a:gd name="connsiteX4" fmla="*/ 0 w 5325805"/>
              <a:gd name="connsiteY4" fmla="*/ 5429563 h 5429563"/>
              <a:gd name="connsiteX5" fmla="*/ 0 w 5325805"/>
              <a:gd name="connsiteY5" fmla="*/ 0 h 5429563"/>
              <a:gd name="connsiteX6" fmla="*/ 668836 w 5325805"/>
              <a:gd name="connsiteY6" fmla="*/ 0 h 5429563"/>
              <a:gd name="connsiteX7" fmla="*/ 1942188 w 5325805"/>
              <a:gd name="connsiteY7" fmla="*/ 0 h 5429563"/>
              <a:gd name="connsiteX8" fmla="*/ 2611024 w 5325805"/>
              <a:gd name="connsiteY8" fmla="*/ 0 h 5429563"/>
              <a:gd name="connsiteX9" fmla="*/ 5325805 w 5325805"/>
              <a:gd name="connsiteY9" fmla="*/ 2714782 h 542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325805" h="5429563">
                <a:moveTo>
                  <a:pt x="5325805" y="2714782"/>
                </a:moveTo>
                <a:cubicBezTo>
                  <a:pt x="5325805" y="4214114"/>
                  <a:pt x="4110356" y="5429563"/>
                  <a:pt x="2611024" y="5429563"/>
                </a:cubicBezTo>
                <a:lnTo>
                  <a:pt x="1942188" y="5429563"/>
                </a:lnTo>
                <a:lnTo>
                  <a:pt x="668836" y="5429563"/>
                </a:lnTo>
                <a:lnTo>
                  <a:pt x="0" y="5429563"/>
                </a:lnTo>
                <a:lnTo>
                  <a:pt x="0" y="0"/>
                </a:lnTo>
                <a:lnTo>
                  <a:pt x="668836" y="0"/>
                </a:lnTo>
                <a:lnTo>
                  <a:pt x="1942188" y="0"/>
                </a:lnTo>
                <a:lnTo>
                  <a:pt x="2611024" y="0"/>
                </a:lnTo>
                <a:cubicBezTo>
                  <a:pt x="4110356" y="0"/>
                  <a:pt x="5325805" y="1215450"/>
                  <a:pt x="5325805" y="2714782"/>
                </a:cubicBezTo>
                <a:close/>
              </a:path>
            </a:pathLst>
          </a:custGeom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CE0FE997-0404-E560-C358-9FC1C259EE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83930"/>
            <a:ext cx="9144000" cy="3473074"/>
          </a:xfrm>
        </p:spPr>
        <p:txBody>
          <a:bodyPr>
            <a:normAutofit fontScale="90000"/>
          </a:bodyPr>
          <a:lstStyle/>
          <a:p>
            <a:pPr algn="ctr"/>
            <a:br>
              <a:rPr lang="sl-SI" sz="4400" b="1" dirty="0">
                <a:latin typeface="Aptos" panose="020B0004020202020204" pitchFamily="34" charset="0"/>
              </a:rPr>
            </a:br>
            <a:br>
              <a:rPr lang="sl-SI" sz="4400" b="1" dirty="0">
                <a:latin typeface="Aptos" panose="020B0004020202020204" pitchFamily="34" charset="0"/>
              </a:rPr>
            </a:br>
            <a:r>
              <a:rPr lang="sl-SI" sz="4400" b="1" dirty="0">
                <a:latin typeface="Aptos" panose="020B0004020202020204" pitchFamily="34" charset="0"/>
              </a:rPr>
              <a:t> </a:t>
            </a:r>
            <a:br>
              <a:rPr lang="sl-SI" sz="4400" b="1" dirty="0">
                <a:latin typeface="Aptos" panose="020B0004020202020204" pitchFamily="34" charset="0"/>
              </a:rPr>
            </a:br>
            <a:br>
              <a:rPr lang="sl-SI" sz="4400" b="1" dirty="0">
                <a:latin typeface="Aptos" panose="020B0004020202020204" pitchFamily="34" charset="0"/>
              </a:rPr>
            </a:br>
            <a:br>
              <a:rPr lang="sl-SI" sz="4400" b="1" dirty="0">
                <a:latin typeface="Aptos" panose="020B0004020202020204" pitchFamily="34" charset="0"/>
              </a:rPr>
            </a:br>
            <a:r>
              <a:rPr lang="sl-SI" sz="4400" b="1" dirty="0">
                <a:latin typeface="Aptos" panose="020B0004020202020204" pitchFamily="34" charset="0"/>
              </a:rPr>
              <a:t>UČINKOVITA IN ASERTIVNA KOMUNIKACIJA V ZAHTEVNIH POGOVORIH – 1.,2. del (odnosi, zahtevni sogovorniki)</a:t>
            </a:r>
            <a:br>
              <a:rPr lang="sl-SI" sz="4400" b="1" dirty="0">
                <a:latin typeface="Aptos" panose="020B0004020202020204" pitchFamily="34" charset="0"/>
              </a:rPr>
            </a:br>
            <a:br>
              <a:rPr lang="sl-SI" sz="4800" b="1" dirty="0">
                <a:latin typeface="Aptos" panose="020B0004020202020204" pitchFamily="34" charset="0"/>
              </a:rPr>
            </a:br>
            <a:br>
              <a:rPr lang="sl-SI" sz="4800" b="1" dirty="0">
                <a:latin typeface="Aptos" panose="020B0004020202020204" pitchFamily="34" charset="0"/>
              </a:rPr>
            </a:br>
            <a:endParaRPr lang="sl-SI" sz="4800" b="1" dirty="0">
              <a:latin typeface="Aptos" panose="020B0004020202020204" pitchFamily="34" charset="0"/>
            </a:endParaRP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D641DC4A-3B28-E5FE-BD45-57F7CC1A40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68856" y="4628271"/>
            <a:ext cx="4054288" cy="1069144"/>
          </a:xfrm>
        </p:spPr>
        <p:txBody>
          <a:bodyPr>
            <a:normAutofit/>
          </a:bodyPr>
          <a:lstStyle/>
          <a:p>
            <a:pPr algn="ctr"/>
            <a:endParaRPr lang="sl-SI" b="1" dirty="0">
              <a:latin typeface="Aptos" panose="020B0004020202020204" pitchFamily="34" charset="0"/>
            </a:endParaRPr>
          </a:p>
          <a:p>
            <a:pPr algn="ctr"/>
            <a:r>
              <a:rPr lang="sl-SI" b="1" dirty="0">
                <a:latin typeface="Aptos" panose="020B0004020202020204" pitchFamily="34" charset="0"/>
              </a:rPr>
              <a:t>Nevenka JANEŽ, univ.  dipl. psih.</a:t>
            </a: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B5F4CAB6-BAC7-788A-A968-032810FC1B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141" y="2660074"/>
            <a:ext cx="4971717" cy="2504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3271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F87920-4ED2-E821-307D-DA039B251B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id="{9A10F035-F28C-2584-CC4B-C457613849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D86B3B73-6175-83D8-D8E4-B3514D2DC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sz="4000" dirty="0"/>
              <a:t>MEDSEBOJNI ODNOSI NA DELOVNEM MESTU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98421169-3A03-9F2E-0FDE-D55318C881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01800"/>
            <a:ext cx="10515600" cy="447446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l-SI" b="1" dirty="0"/>
              <a:t>Odnosi na delovnem mestu – ključen dejavnik, ki pogojuje sodobno in varno delovno okolje</a:t>
            </a:r>
          </a:p>
          <a:p>
            <a:pPr marL="0" indent="0">
              <a:buNone/>
            </a:pPr>
            <a:r>
              <a:rPr lang="sl-SI" b="1" dirty="0"/>
              <a:t>                                                                                                                                                                                         </a:t>
            </a:r>
          </a:p>
          <a:p>
            <a:pPr marL="0" indent="0">
              <a:buNone/>
            </a:pPr>
            <a:r>
              <a:rPr lang="sl-SI" b="1" dirty="0"/>
              <a:t>Interakcije: - odnosi med sodelavci</a:t>
            </a:r>
          </a:p>
          <a:p>
            <a:pPr marL="0" indent="0">
              <a:buNone/>
            </a:pPr>
            <a:r>
              <a:rPr lang="sl-SI" b="1" dirty="0"/>
              <a:t>                   -  odnosi med nadrejenimi in podrejenimi</a:t>
            </a:r>
          </a:p>
          <a:p>
            <a:pPr marL="0" indent="0">
              <a:buNone/>
            </a:pPr>
            <a:r>
              <a:rPr lang="sl-SI" b="1" dirty="0"/>
              <a:t>                   -  odnosi z vodstvom podjetja/organizacije</a:t>
            </a:r>
          </a:p>
          <a:p>
            <a:pPr marL="0" indent="0">
              <a:buNone/>
            </a:pPr>
            <a:endParaRPr lang="sl-SI" b="1" dirty="0"/>
          </a:p>
          <a:p>
            <a:pPr marL="0" indent="0">
              <a:buNone/>
            </a:pPr>
            <a:r>
              <a:rPr lang="sl-SI" b="1" dirty="0"/>
              <a:t>Vpliv na dobro počutje zaposlenih: *zaznavanje lastnega delovnega mesta in delovnega okolja </a:t>
            </a:r>
          </a:p>
          <a:p>
            <a:pPr marL="0" indent="0">
              <a:buNone/>
            </a:pPr>
            <a:r>
              <a:rPr lang="sl-SI" b="1" dirty="0"/>
              <a:t>                                                          *premagovanje problemskih situacij</a:t>
            </a:r>
          </a:p>
          <a:p>
            <a:pPr marL="0" indent="0">
              <a:buNone/>
            </a:pPr>
            <a:r>
              <a:rPr lang="sl-SI" b="1" dirty="0"/>
              <a:t>                                                          *razvoj osebnosti (intelektualni, čustveni, socialni) </a:t>
            </a:r>
          </a:p>
          <a:p>
            <a:pPr marL="0" indent="0">
              <a:buNone/>
            </a:pPr>
            <a:r>
              <a:rPr lang="sl-SI" b="1" dirty="0"/>
              <a:t>                                                          *razvoj identitete </a:t>
            </a: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E58A1BE9-16A8-AE09-DD73-F546F69988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4749" y="2147582"/>
            <a:ext cx="4026715" cy="2155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9308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A82F81-89DA-3511-BC8F-1595A54AFD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id="{0E3858C9-C421-BF29-9970-A386262C91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E0DF05B7-71C8-102D-FCE9-59890D5A8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sz="4000" dirty="0"/>
              <a:t>VZPOSTAVITEV USPEŠNIH ODNOSOV  </a:t>
            </a:r>
            <a:br>
              <a:rPr lang="sl-SI" sz="4000" dirty="0"/>
            </a:br>
            <a:r>
              <a:rPr lang="sl-SI" sz="4000" dirty="0"/>
              <a:t>                                                      V KOLEKTIVU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8442E2F5-E41C-E784-D8C2-D575C7F210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01800"/>
            <a:ext cx="10515600" cy="447446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sl-SI" b="1" dirty="0"/>
          </a:p>
          <a:p>
            <a:pPr marL="457200" indent="-457200">
              <a:buAutoNum type="arabicPeriod"/>
            </a:pPr>
            <a:r>
              <a:rPr lang="sl-SI" b="1" dirty="0"/>
              <a:t>Medsebojno sprejemanje                                                    </a:t>
            </a:r>
          </a:p>
          <a:p>
            <a:pPr marL="457200" indent="-457200">
              <a:buAutoNum type="arabicPeriod"/>
            </a:pPr>
            <a:r>
              <a:rPr lang="sl-SI" b="1" dirty="0"/>
              <a:t>Vzpostavljanje in ohranjanje zaupanja</a:t>
            </a:r>
          </a:p>
          <a:p>
            <a:pPr marL="457200" indent="-457200">
              <a:buAutoNum type="arabicPeriod"/>
            </a:pPr>
            <a:r>
              <a:rPr lang="sl-SI" b="1" dirty="0"/>
              <a:t>Medsebojno potrjevanje (izrazi pohvale, potrditve)</a:t>
            </a:r>
          </a:p>
          <a:p>
            <a:pPr marL="457200" indent="-457200">
              <a:buAutoNum type="arabicPeriod"/>
            </a:pPr>
            <a:r>
              <a:rPr lang="sl-SI" b="1" dirty="0"/>
              <a:t>Ustrezna komunikacija (toleranca, dobronamernost, </a:t>
            </a:r>
          </a:p>
          <a:p>
            <a:pPr marL="0" indent="0">
              <a:buNone/>
            </a:pPr>
            <a:r>
              <a:rPr lang="sl-SI" b="1" dirty="0"/>
              <a:t>                                               spodbujanje)</a:t>
            </a:r>
          </a:p>
          <a:p>
            <a:pPr marL="457200" indent="-457200">
              <a:buAutoNum type="arabicPeriod"/>
            </a:pPr>
            <a:r>
              <a:rPr lang="sl-SI" b="1" dirty="0"/>
              <a:t>Primeren način reševanja konfliktov</a:t>
            </a:r>
          </a:p>
          <a:p>
            <a:pPr marL="457200" indent="-457200">
              <a:buAutoNum type="arabicPeriod"/>
            </a:pPr>
            <a:r>
              <a:rPr lang="sl-SI" b="1" dirty="0"/>
              <a:t>Odprtost za sodelovanje</a:t>
            </a:r>
          </a:p>
          <a:p>
            <a:pPr marL="457200" indent="-457200">
              <a:buAutoNum type="arabicPeriod"/>
            </a:pPr>
            <a:r>
              <a:rPr lang="sl-SI" b="1" dirty="0"/>
              <a:t>Tolerantnost do drugačnosti</a:t>
            </a:r>
          </a:p>
          <a:p>
            <a:pPr marL="457200" indent="-457200">
              <a:buAutoNum type="arabicPeriod"/>
            </a:pPr>
            <a:r>
              <a:rPr lang="sl-SI" b="1" dirty="0"/>
              <a:t>Življenjski optimizem</a:t>
            </a: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D9404A7E-1ED0-5235-094A-C08833E782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8304" y="2021747"/>
            <a:ext cx="4479722" cy="3850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1618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id="{361B9DB9-C613-35AF-0067-18271CE8C9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A4A5AD6D-466C-FE42-E7EC-EC19CDCC6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sl-SI" dirty="0"/>
              <a:t>S ČIM VSTOPAMO V ODNOS ?</a:t>
            </a:r>
            <a:br>
              <a:rPr lang="sl-SI" dirty="0"/>
            </a:br>
            <a:r>
              <a:rPr lang="sl-SI" dirty="0"/>
              <a:t>vplivi na naše mišljenje in odzive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C30C6910-1027-75CB-F913-95C05A8DF7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01800"/>
            <a:ext cx="10515600" cy="447446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sl-SI" b="1" dirty="0"/>
          </a:p>
          <a:p>
            <a:pPr marL="0" indent="0">
              <a:buNone/>
            </a:pPr>
            <a:r>
              <a:rPr lang="sl-SI" b="1" dirty="0"/>
              <a:t>1.OSEBNOSTNA STRUKTURA </a:t>
            </a:r>
          </a:p>
          <a:p>
            <a:pPr>
              <a:buFontTx/>
              <a:buChar char="-"/>
            </a:pPr>
            <a:r>
              <a:rPr lang="sl-SI" b="1" dirty="0"/>
              <a:t>Temperament </a:t>
            </a:r>
            <a:r>
              <a:rPr lang="sl-SI" dirty="0"/>
              <a:t>(načini vedenja, mišljenja in čustvovanja)</a:t>
            </a:r>
          </a:p>
          <a:p>
            <a:pPr marL="0" indent="0">
              <a:buNone/>
            </a:pPr>
            <a:r>
              <a:rPr lang="sl-SI" b="1" dirty="0">
                <a:solidFill>
                  <a:srgbClr val="FF0000"/>
                </a:solidFill>
              </a:rPr>
              <a:t>       KOLERIK  („To moramo; za to smo odgovorni!“)                                                             </a:t>
            </a:r>
          </a:p>
          <a:p>
            <a:pPr marL="0" indent="0">
              <a:buNone/>
            </a:pPr>
            <a:r>
              <a:rPr lang="sl-SI" b="1" dirty="0"/>
              <a:t>           </a:t>
            </a:r>
            <a:r>
              <a:rPr lang="sl-SI" b="1" dirty="0">
                <a:solidFill>
                  <a:srgbClr val="FFC000"/>
                </a:solidFill>
              </a:rPr>
              <a:t>SANGVINIK    („Imejmo se lepo!“)</a:t>
            </a:r>
          </a:p>
          <a:p>
            <a:pPr marL="0" indent="0">
              <a:buNone/>
            </a:pPr>
            <a:r>
              <a:rPr lang="sl-SI" b="1" dirty="0"/>
              <a:t>              </a:t>
            </a:r>
            <a:r>
              <a:rPr lang="sl-SI" b="1" dirty="0">
                <a:solidFill>
                  <a:srgbClr val="00B050"/>
                </a:solidFill>
              </a:rPr>
              <a:t>MELANHOLIK   („Vse po pravilih; je dovolj dobro?“)</a:t>
            </a:r>
          </a:p>
          <a:p>
            <a:pPr marL="0" indent="0">
              <a:buNone/>
            </a:pPr>
            <a:r>
              <a:rPr lang="sl-SI" b="1" dirty="0"/>
              <a:t>                   </a:t>
            </a:r>
            <a:r>
              <a:rPr lang="sl-SI" b="1" dirty="0">
                <a:solidFill>
                  <a:srgbClr val="002060"/>
                </a:solidFill>
              </a:rPr>
              <a:t>FLEGMATIK  („Nikamor se ne mudi.“)</a:t>
            </a:r>
          </a:p>
          <a:p>
            <a:pPr marL="0" indent="0">
              <a:buNone/>
            </a:pPr>
            <a:r>
              <a:rPr lang="sl-SI" dirty="0"/>
              <a:t>                                                    </a:t>
            </a:r>
          </a:p>
          <a:p>
            <a:pPr marL="0" indent="0">
              <a:buNone/>
            </a:pPr>
            <a:endParaRPr lang="sl-SI" dirty="0"/>
          </a:p>
          <a:p>
            <a:pPr marL="0" indent="0">
              <a:buNone/>
            </a:pPr>
            <a:r>
              <a:rPr lang="sl-SI" dirty="0"/>
              <a:t> - </a:t>
            </a:r>
            <a:r>
              <a:rPr lang="sl-SI" b="1" dirty="0"/>
              <a:t>Značaj</a:t>
            </a:r>
            <a:r>
              <a:rPr lang="sl-SI" dirty="0"/>
              <a:t> (vsebina vedenja; vpliv okolja in tradicije); pošten, resnicoljuben, zaupljiv, iskren,…</a:t>
            </a:r>
          </a:p>
          <a:p>
            <a:pPr marL="0" indent="0">
              <a:buNone/>
            </a:pPr>
            <a:endParaRPr lang="sl-SI" b="1" dirty="0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589780AA-E1C9-9B90-3F0A-20B49F1C07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3017" y="2971801"/>
            <a:ext cx="4104409" cy="2691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7444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2E839-A768-85A0-2BA1-74950E6AF5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id="{DA4D1A68-E673-2F62-8069-6E8F2CA326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93030E04-86CE-25E3-B001-199AFFD17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sl-SI" dirty="0"/>
              <a:t>S ČIM VSTOPAMO V  ODNOS ?</a:t>
            </a:r>
            <a:br>
              <a:rPr lang="sl-SI" dirty="0"/>
            </a:br>
            <a:r>
              <a:rPr lang="sl-SI" dirty="0"/>
              <a:t>vplivi na naše mišljenje in odzive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804F994A-A18E-FABC-397C-89E463CFB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01800"/>
            <a:ext cx="10515600" cy="447446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l-SI" b="1" dirty="0"/>
          </a:p>
          <a:p>
            <a:pPr marL="0" indent="0">
              <a:buNone/>
            </a:pPr>
            <a:r>
              <a:rPr lang="sl-SI" b="1" dirty="0"/>
              <a:t>2.ŽIVLJENJSKI NAZOR </a:t>
            </a:r>
            <a:r>
              <a:rPr lang="sl-SI" dirty="0"/>
              <a:t>– skupek medsebojno povezanih misli, pojmov, sodb o svetu, družbi,  </a:t>
            </a:r>
          </a:p>
          <a:p>
            <a:pPr marL="0" indent="0">
              <a:buNone/>
            </a:pPr>
            <a:r>
              <a:rPr lang="sl-SI" dirty="0"/>
              <a:t>                                             človeku</a:t>
            </a:r>
          </a:p>
          <a:p>
            <a:pPr marL="0" indent="0">
              <a:buNone/>
            </a:pPr>
            <a:r>
              <a:rPr lang="sl-SI" dirty="0"/>
              <a:t>                                                                                                                                      3.</a:t>
            </a:r>
            <a:r>
              <a:rPr lang="sl-SI" b="1" dirty="0"/>
              <a:t>PRETEKLE 3.IZKUŠNJE</a:t>
            </a:r>
            <a:r>
              <a:rPr lang="sl-SI" dirty="0"/>
              <a:t>…..pozitivni/negativni izidi                                                       </a:t>
            </a:r>
          </a:p>
          <a:p>
            <a:pPr marL="0" indent="0">
              <a:buNone/>
            </a:pPr>
            <a:endParaRPr lang="sl-SI" b="1" dirty="0"/>
          </a:p>
          <a:p>
            <a:pPr marL="0" indent="0">
              <a:buNone/>
            </a:pPr>
            <a:r>
              <a:rPr lang="sl-SI" b="1" dirty="0"/>
              <a:t>4.SPOPRIJEMANJE Z NEUSPEHOM</a:t>
            </a:r>
            <a:r>
              <a:rPr lang="sl-SI" dirty="0"/>
              <a:t>…osebno dojemanje neuspeha</a:t>
            </a:r>
          </a:p>
          <a:p>
            <a:pPr marL="0" indent="0">
              <a:buNone/>
            </a:pPr>
            <a:endParaRPr lang="sl-SI" dirty="0"/>
          </a:p>
          <a:p>
            <a:pPr marL="0" indent="0">
              <a:buNone/>
            </a:pPr>
            <a:r>
              <a:rPr lang="sl-SI" b="1" dirty="0"/>
              <a:t>5.KOMUNIKACIJSKE VEŠČINE </a:t>
            </a:r>
            <a:r>
              <a:rPr lang="sl-SI" dirty="0"/>
              <a:t>(bonton, izbira terminologije, reševanje konfliktov, spodbudna</a:t>
            </a:r>
          </a:p>
          <a:p>
            <a:pPr marL="0" indent="0">
              <a:buNone/>
            </a:pPr>
            <a:r>
              <a:rPr lang="sl-SI" dirty="0"/>
              <a:t>                                                         komunikacija)</a:t>
            </a:r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B6EE883B-148A-E160-89A3-8CF037B342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8932" y="2592199"/>
            <a:ext cx="3822997" cy="2374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484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id="{361B9DB9-C613-35AF-0067-18271CE8C9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A4A5AD6D-466C-FE42-E7EC-EC19CDCC6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/>
              <a:t>VZORCI V OTROŠTVU – VPLIVI IN POSLEDICE NA ODNOSIH V ODRASLOSTI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C30C6910-1027-75CB-F913-95C05A8DF7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61469"/>
            <a:ext cx="5030755" cy="421154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sl-SI" b="1" u="sng" dirty="0"/>
              <a:t>TIPI NAVEZANOSTI</a:t>
            </a:r>
            <a:r>
              <a:rPr lang="sl-SI" b="1" dirty="0"/>
              <a:t>: </a:t>
            </a:r>
          </a:p>
          <a:p>
            <a:pPr marL="0" indent="0">
              <a:buNone/>
            </a:pPr>
            <a:endParaRPr lang="sl-SI" b="1" dirty="0"/>
          </a:p>
          <a:p>
            <a:pPr marL="0" indent="0">
              <a:buNone/>
            </a:pPr>
            <a:r>
              <a:rPr lang="sl-SI" b="1" dirty="0"/>
              <a:t>a) </a:t>
            </a:r>
            <a:r>
              <a:rPr lang="sl-SI" b="1" dirty="0">
                <a:solidFill>
                  <a:schemeClr val="accent4">
                    <a:lumMod val="75000"/>
                  </a:schemeClr>
                </a:solidFill>
              </a:rPr>
              <a:t>VARNA </a:t>
            </a:r>
            <a:r>
              <a:rPr lang="sl-SI" b="1" dirty="0"/>
              <a:t>navezanost</a:t>
            </a:r>
            <a:endParaRPr lang="sl-SI" b="1" dirty="0">
              <a:solidFill>
                <a:schemeClr val="accent4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sl-SI" b="1" dirty="0"/>
              <a:t>                       </a:t>
            </a:r>
          </a:p>
          <a:p>
            <a:pPr marL="0" indent="0">
              <a:buNone/>
            </a:pPr>
            <a:r>
              <a:rPr lang="sl-SI" b="1" dirty="0"/>
              <a:t>b) </a:t>
            </a:r>
            <a:r>
              <a:rPr lang="sl-SI" b="1" dirty="0">
                <a:solidFill>
                  <a:schemeClr val="accent1">
                    <a:lumMod val="75000"/>
                  </a:schemeClr>
                </a:solidFill>
              </a:rPr>
              <a:t>IZOGIBAJOČA </a:t>
            </a:r>
            <a:r>
              <a:rPr lang="sl-SI" b="1" dirty="0"/>
              <a:t>navezanost</a:t>
            </a:r>
          </a:p>
          <a:p>
            <a:pPr marL="0" indent="0">
              <a:buNone/>
            </a:pPr>
            <a:r>
              <a:rPr lang="sl-SI" b="1" dirty="0"/>
              <a:t> </a:t>
            </a:r>
          </a:p>
          <a:p>
            <a:pPr marL="0" indent="0">
              <a:buNone/>
            </a:pPr>
            <a:r>
              <a:rPr lang="sl-SI" b="1" dirty="0"/>
              <a:t>c) </a:t>
            </a:r>
            <a:r>
              <a:rPr lang="sl-SI" b="1" dirty="0">
                <a:solidFill>
                  <a:srgbClr val="FF0000"/>
                </a:solidFill>
              </a:rPr>
              <a:t>ANKSIOZNA </a:t>
            </a:r>
            <a:r>
              <a:rPr lang="sl-SI" b="1" dirty="0"/>
              <a:t>navezanost</a:t>
            </a:r>
            <a:endParaRPr lang="sl-SI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sl-SI" b="1" dirty="0"/>
          </a:p>
          <a:p>
            <a:pPr marL="0" indent="0">
              <a:buNone/>
            </a:pPr>
            <a:r>
              <a:rPr lang="sl-SI" b="1" dirty="0"/>
              <a:t>d) </a:t>
            </a:r>
            <a:r>
              <a:rPr lang="sl-SI" b="1" dirty="0">
                <a:solidFill>
                  <a:srgbClr val="002060"/>
                </a:solidFill>
              </a:rPr>
              <a:t>KOMBINIRANA </a:t>
            </a:r>
            <a:r>
              <a:rPr lang="sl-SI" b="1" dirty="0"/>
              <a:t>navezanost</a:t>
            </a:r>
            <a:endParaRPr lang="sl-SI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sl-SI" b="1" dirty="0">
                <a:solidFill>
                  <a:srgbClr val="002060"/>
                </a:solidFill>
              </a:rPr>
              <a:t>                                     </a:t>
            </a:r>
          </a:p>
          <a:p>
            <a:pPr marL="0" indent="0">
              <a:buNone/>
            </a:pPr>
            <a:endParaRPr lang="sl-SI" b="1" dirty="0"/>
          </a:p>
          <a:p>
            <a:pPr marL="0" indent="0">
              <a:buNone/>
            </a:pPr>
            <a:endParaRPr lang="sl-SI" b="1" dirty="0"/>
          </a:p>
          <a:p>
            <a:pPr marL="0" indent="0">
              <a:buNone/>
            </a:pPr>
            <a:endParaRPr lang="sl-SI" b="1" dirty="0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CF22C7A1-2718-CF2F-6FB4-712C14C7CD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1991" y="1712192"/>
            <a:ext cx="3058391" cy="2007753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7F26CF00-AED8-31B6-AB3A-84F759CD98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7935" y="3730337"/>
            <a:ext cx="3844637" cy="2254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6797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D0496C-A3ED-1EC9-A5E1-725E8F0F0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id="{8A3D3AD0-E9BE-A9E7-5CFD-1C5E392608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755E4A92-CDCF-C005-D6D2-580FA3D1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/>
              <a:t>MENTALNA SIDRA – </a:t>
            </a:r>
            <a:br>
              <a:rPr lang="sl-SI" dirty="0">
                <a:latin typeface="Aptos" panose="020B0004020202020204" pitchFamily="34" charset="0"/>
              </a:rPr>
            </a:br>
            <a:r>
              <a:rPr lang="sl-SI" dirty="0">
                <a:latin typeface="Aptos" panose="020B0004020202020204" pitchFamily="34" charset="0"/>
              </a:rPr>
              <a:t>kako izboljšati svoje počutje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263CDA33-13FE-86D8-ED5B-F73ECA7A26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03446"/>
            <a:ext cx="10515600" cy="42728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l-SI" dirty="0"/>
              <a:t> </a:t>
            </a:r>
            <a:r>
              <a:rPr lang="sl-SI" b="1" dirty="0"/>
              <a:t>SIDRO (zvok, vonj, dotik, situacija/dogodek, fotografija,..), ki večinoma nastane naključno, </a:t>
            </a:r>
          </a:p>
          <a:p>
            <a:pPr marL="0" indent="0">
              <a:buNone/>
            </a:pPr>
            <a:r>
              <a:rPr lang="sl-SI" b="1" dirty="0"/>
              <a:t>je vsak dražljaj, ki sproži ter spremeni naše čustveno in mentalno stanje, kar vpliva na naš odziv.</a:t>
            </a:r>
          </a:p>
          <a:p>
            <a:pPr marL="0" indent="0">
              <a:buNone/>
            </a:pPr>
            <a:r>
              <a:rPr lang="sl-SI" b="1" dirty="0"/>
              <a:t>                        </a:t>
            </a:r>
          </a:p>
          <a:p>
            <a:pPr marL="0" indent="0">
              <a:buNone/>
            </a:pPr>
            <a:r>
              <a:rPr lang="sl-SI" b="1" dirty="0"/>
              <a:t>SAMOPOMOČ:                                                                                  </a:t>
            </a:r>
          </a:p>
          <a:p>
            <a:pPr marL="0" indent="0">
              <a:buNone/>
            </a:pPr>
            <a:r>
              <a:rPr lang="sl-SI" b="1" dirty="0"/>
              <a:t>1. korak: ZAVEDANJE IN OPAZOVANJE</a:t>
            </a:r>
          </a:p>
          <a:p>
            <a:pPr marL="0" indent="0">
              <a:buNone/>
            </a:pPr>
            <a:r>
              <a:rPr lang="sl-SI" b="1" dirty="0"/>
              <a:t>2.korak: SPREMENITI TRENUTNO fizično/fiziološko STANJE </a:t>
            </a:r>
          </a:p>
          <a:p>
            <a:pPr marL="0" indent="0">
              <a:buNone/>
            </a:pPr>
            <a:r>
              <a:rPr lang="sl-SI" b="1" dirty="0"/>
              <a:t>                (drža, način dihanja)</a:t>
            </a:r>
          </a:p>
          <a:p>
            <a:pPr marL="0" indent="0">
              <a:buNone/>
            </a:pPr>
            <a:r>
              <a:rPr lang="sl-SI" b="1" dirty="0"/>
              <a:t>3.korak: MISELNA PREUSMERITEV (nemoč </a:t>
            </a:r>
            <a:r>
              <a:rPr lang="sl-SI" b="1" dirty="0">
                <a:sym typeface="Wingdings" panose="05000000000000000000" pitchFamily="2" charset="2"/>
              </a:rPr>
              <a:t> moč)</a:t>
            </a:r>
          </a:p>
          <a:p>
            <a:pPr marL="0" indent="0">
              <a:buNone/>
            </a:pPr>
            <a:r>
              <a:rPr lang="sl-SI" b="1" dirty="0">
                <a:sym typeface="Wingdings" panose="05000000000000000000" pitchFamily="2" charset="2"/>
              </a:rPr>
              <a:t> 4. korak: STIK S ČUSTVI (kakšno čustvo doživljam ta trenutek?)</a:t>
            </a:r>
            <a:endParaRPr lang="sl-SI" b="1" dirty="0"/>
          </a:p>
          <a:p>
            <a:pPr marL="0" indent="0">
              <a:buNone/>
            </a:pPr>
            <a:endParaRPr lang="sl-SI" u="sng" dirty="0"/>
          </a:p>
          <a:p>
            <a:pPr marL="0" indent="0">
              <a:buNone/>
            </a:pPr>
            <a:endParaRPr lang="sl-SI" dirty="0"/>
          </a:p>
          <a:p>
            <a:pPr marL="457200" indent="-457200">
              <a:buAutoNum type="alphaLcParenR"/>
            </a:pPr>
            <a:endParaRPr lang="sl-SI" dirty="0"/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DFB6B598-D9CC-EABA-FC03-879E4DCCDD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0" y="2803383"/>
            <a:ext cx="3273136" cy="3469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6267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id="{361B9DB9-C613-35AF-0067-18271CE8C9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A4A5AD6D-466C-FE42-E7EC-EC19CDCC6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/>
              <a:t>KOLO ŽIVLJENJA – </a:t>
            </a:r>
            <a:r>
              <a:rPr lang="sl-SI" sz="3600" dirty="0">
                <a:latin typeface="Aptos" panose="020B0004020202020204" pitchFamily="34" charset="0"/>
              </a:rPr>
              <a:t>kje in kako sem ta trenutek?</a:t>
            </a:r>
            <a:endParaRPr lang="sl-SI" sz="3600" dirty="0"/>
          </a:p>
        </p:txBody>
      </p:sp>
      <p:pic>
        <p:nvPicPr>
          <p:cNvPr id="5" name="Označba mesta vsebine 4">
            <a:extLst>
              <a:ext uri="{FF2B5EF4-FFF2-40B4-BE49-F238E27FC236}">
                <a16:creationId xmlns:a16="http://schemas.microsoft.com/office/drawing/2014/main" id="{53517F33-ADAE-72D0-B445-D4BCFF3324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960914" y="2062163"/>
            <a:ext cx="6270171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0508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B8015-8CAB-27B0-2B00-C0459BF75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id="{3A352FBB-E7AD-4FC3-2B65-065755B30B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EDF188B1-DA32-8228-32D4-366639DBE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l-SI" sz="4000" dirty="0"/>
              <a:t>medsebojni odnosi v  timu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E32F62D7-30FB-A854-28FF-11C657374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None/>
              <a:tabLst/>
              <a:defRPr/>
            </a:pPr>
            <a:r>
              <a:rPr kumimoji="0" lang="sl-SI" sz="1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TIMSKA ORGANIZACIJA  </a:t>
            </a:r>
            <a:r>
              <a:rPr kumimoji="0" lang="sl-SI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= osnova za učinkovito delovanje podjetja ali organizacije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None/>
              <a:tabLst/>
              <a:defRPr/>
            </a:pPr>
            <a:r>
              <a:rPr kumimoji="0" lang="sl-SI" sz="1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SKUPINA ali TIM 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None/>
              <a:tabLst/>
              <a:defRPr/>
            </a:pPr>
            <a:r>
              <a:rPr kumimoji="0" lang="sl-SI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predstavlja obliko organiziranosti dveh ali več oseb, katerih rezultat medsebojnega sodelovanja v interesu slediti skupnemu cilju, je neka nova dodana vrednost (ODLOČITEV, SKLEP, STORITEV, IZDELEK).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None/>
              <a:tabLst/>
              <a:defRPr/>
            </a:pPr>
            <a:r>
              <a:rPr kumimoji="0" lang="sl-SI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None/>
              <a:tabLst/>
              <a:defRPr/>
            </a:pPr>
            <a:r>
              <a:rPr kumimoji="0" lang="sl-SI" sz="1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Izhodišč</a:t>
            </a:r>
            <a:r>
              <a:rPr lang="sl-SI" sz="1700" b="1">
                <a:solidFill>
                  <a:srgbClr val="000000"/>
                </a:solidFill>
                <a:latin typeface="Aptos" panose="020B0004020202020204" pitchFamily="34" charset="0"/>
              </a:rPr>
              <a:t>a</a:t>
            </a:r>
            <a:r>
              <a:rPr kumimoji="0" lang="sl-SI" sz="17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: </a:t>
            </a:r>
            <a:endParaRPr kumimoji="0" lang="sl-SI" sz="17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None/>
              <a:tabLst/>
              <a:defRPr/>
            </a:pPr>
            <a:r>
              <a:rPr kumimoji="0" lang="sl-SI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- </a:t>
            </a:r>
            <a:r>
              <a:rPr kumimoji="0" lang="sl-SI" sz="1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nehierarhična</a:t>
            </a:r>
            <a:r>
              <a:rPr kumimoji="0" lang="sl-SI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, decentralizirana, dinamična in fleksibilna struktura delovanja,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None/>
              <a:tabLst/>
              <a:defRPr/>
            </a:pPr>
            <a:r>
              <a:rPr kumimoji="0" lang="sl-SI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                      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None/>
              <a:tabLst/>
              <a:defRPr/>
            </a:pPr>
            <a:r>
              <a:rPr kumimoji="0" lang="sl-SI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 - ustrezna (demokratična) kultura odnosov,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None/>
              <a:tabLst/>
              <a:defRPr/>
            </a:pPr>
            <a:r>
              <a:rPr kumimoji="0" lang="sl-SI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                      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None/>
              <a:tabLst/>
              <a:defRPr/>
            </a:pPr>
            <a:r>
              <a:rPr kumimoji="0" lang="sl-SI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 - osnovne vrednote (spoštovanje, sodelovanje, toleranca, upoštevanje)</a:t>
            </a:r>
          </a:p>
          <a:p>
            <a:pPr marL="0" indent="0">
              <a:buNone/>
            </a:pPr>
            <a:endParaRPr lang="sl-SI" dirty="0"/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88CE1852-D863-0214-51BF-169EAC40F9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5466" y="3561202"/>
            <a:ext cx="3627434" cy="2499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5104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A3BE34-766D-9C03-357F-9CACEFA8D2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id="{13CEAECA-83C2-8CA9-8B8D-7FFED926F3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3FEC95A4-0CC9-4EFF-FD44-94FFA1BD0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sz="3600" dirty="0"/>
              <a:t>MOTIVIRANJE ČLANOV TIMA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1947695C-7908-8C81-1595-7D7D2C75BA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None/>
              <a:tabLst/>
              <a:defRPr/>
            </a:pPr>
            <a:r>
              <a:rPr kumimoji="0" lang="sl-S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a) AKTIVNA PARTICIPACIJA                                                                                                                                                                  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None/>
              <a:tabLst/>
              <a:defRPr/>
            </a:pPr>
            <a:endParaRPr kumimoji="0" lang="sl-SI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None/>
              <a:tabLst/>
              <a:defRPr/>
            </a:pPr>
            <a:r>
              <a:rPr kumimoji="0" lang="sl-S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b) MEDSEBOJNO DOPOLNJEVANJE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None/>
              <a:tabLst/>
              <a:defRPr/>
            </a:pPr>
            <a:endParaRPr kumimoji="0" lang="sl-SI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None/>
              <a:tabLst/>
              <a:defRPr/>
            </a:pPr>
            <a:r>
              <a:rPr kumimoji="0" lang="sl-S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c) USTREZNA KOMUNIKACIJA (dvostranska, demokratična, (pol)formalna)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None/>
              <a:tabLst/>
              <a:defRPr/>
            </a:pPr>
            <a:endParaRPr kumimoji="0" lang="sl-SI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None/>
              <a:tabLst/>
              <a:defRPr/>
            </a:pPr>
            <a:r>
              <a:rPr kumimoji="0" lang="sl-S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d) STRATEGIJE SPODBUJANJA: podpiranje, navduševanje, opogumljanje, nagrajevanje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None/>
              <a:tabLst/>
              <a:defRPr/>
            </a:pPr>
            <a:endParaRPr kumimoji="0" lang="sl-SI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None/>
              <a:tabLst/>
              <a:defRPr/>
            </a:pPr>
            <a:r>
              <a:rPr kumimoji="0" lang="sl-S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Biti BOLJŠI“ sodelavec – vedno pričnemo PRI SEBI!</a:t>
            </a:r>
          </a:p>
          <a:p>
            <a:pPr marL="0" indent="0">
              <a:buNone/>
            </a:pPr>
            <a:endParaRPr lang="sl-SI" dirty="0"/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EA962269-AF58-61E1-DD2B-7836FF96AE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6161" y="1599410"/>
            <a:ext cx="3420152" cy="2225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2078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C545CE-7F9D-D331-E323-FE0BCD1850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id="{7B8D936D-D244-DFE5-9E89-D81B0BF0A6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4B0760AD-DBFE-3613-ED3C-829A2F3F6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sz="3600" dirty="0"/>
              <a:t>VLOGE V TIMU – DE BONO (L. 1990)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F1812D7A-B547-D0CA-BDCC-43E41C03D4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None/>
              <a:tabLst/>
              <a:defRPr/>
            </a:pPr>
            <a:r>
              <a:rPr kumimoji="0" lang="sl-SI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BELA – dejstva, jasnost, znanje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None/>
              <a:tabLst/>
              <a:defRPr/>
            </a:pPr>
            <a:endParaRPr kumimoji="0" lang="sl-SI" sz="24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None/>
              <a:tabLst/>
              <a:defRPr/>
            </a:pPr>
            <a:r>
              <a:rPr kumimoji="0" lang="sl-SI" sz="24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RUMENA</a:t>
            </a:r>
            <a:r>
              <a:rPr kumimoji="0" lang="sl-SI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 – prednosti, priložnosti                                   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None/>
              <a:tabLst/>
              <a:defRPr/>
            </a:pPr>
            <a:r>
              <a:rPr kumimoji="0" lang="sl-SI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RDEČA </a:t>
            </a:r>
            <a:r>
              <a:rPr kumimoji="0" lang="sl-SI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–čustva, intuicija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None/>
              <a:tabLst/>
              <a:defRPr/>
            </a:pPr>
            <a:r>
              <a:rPr kumimoji="0" lang="sl-SI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MODRA</a:t>
            </a:r>
            <a:r>
              <a:rPr kumimoji="0" lang="sl-SI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 – koordinacija, premišljenost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None/>
              <a:tabLst/>
              <a:defRPr/>
            </a:pPr>
            <a:r>
              <a:rPr kumimoji="0" lang="sl-SI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ZELENA</a:t>
            </a:r>
            <a:r>
              <a:rPr kumimoji="0" lang="sl-SI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 - ustvarjalnost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None/>
              <a:tabLst/>
              <a:defRPr/>
            </a:pPr>
            <a:endParaRPr kumimoji="0" lang="sl-SI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None/>
              <a:tabLst/>
              <a:defRPr/>
            </a:pPr>
            <a:r>
              <a:rPr kumimoji="0" lang="sl-SI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ČRNA - presojanje</a:t>
            </a:r>
          </a:p>
          <a:p>
            <a:pPr marL="0" indent="0">
              <a:buNone/>
            </a:pPr>
            <a:endParaRPr lang="sl-SI" dirty="0"/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F08B61F7-612E-CDC1-40E4-014CE71D14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4038" y="2400851"/>
            <a:ext cx="5182049" cy="3261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180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96FB1-74CA-F36E-74D3-191B29C24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id="{5DC302D7-27F0-643C-AE06-5BE2D5E85F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26450650-3803-C73F-A1F7-EA08D365C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4990"/>
            <a:ext cx="10515600" cy="1476479"/>
          </a:xfrm>
        </p:spPr>
        <p:txBody>
          <a:bodyPr>
            <a:noAutofit/>
          </a:bodyPr>
          <a:lstStyle/>
          <a:p>
            <a:r>
              <a:rPr lang="sl-SI" sz="3600" b="1" dirty="0"/>
              <a:t>VLOGE V TIMU – BELBIN (l. 1981);</a:t>
            </a:r>
            <a:br>
              <a:rPr lang="sl-SI" sz="3600" dirty="0"/>
            </a:br>
            <a:r>
              <a:rPr lang="sl-SI" sz="3600" dirty="0"/>
              <a:t>                    </a:t>
            </a:r>
            <a:br>
              <a:rPr lang="sl-SI" sz="3600" dirty="0"/>
            </a:br>
            <a:r>
              <a:rPr lang="sl-SI" sz="3600" b="1" dirty="0">
                <a:cs typeface="Aldhabi" panose="01000000000000000000" pitchFamily="2" charset="-78"/>
              </a:rPr>
              <a:t>TIMSKE IN FUNKCIONALNE VLOGE 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807F77F6-70D5-70A2-6788-D77D53CC4C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None/>
              <a:tabLst/>
              <a:defRPr/>
            </a:pPr>
            <a:r>
              <a:rPr kumimoji="0" lang="sl-S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RAZISKOVALEC                                                                                                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None/>
              <a:tabLst/>
              <a:defRPr/>
            </a:pPr>
            <a:r>
              <a:rPr kumimoji="0" lang="sl-S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                                                                           KRITIK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None/>
              <a:tabLst/>
              <a:defRPr/>
            </a:pPr>
            <a:r>
              <a:rPr kumimoji="0" lang="sl-S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TIMSKI DELAVEC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None/>
              <a:tabLst/>
              <a:defRPr/>
            </a:pPr>
            <a:r>
              <a:rPr kumimoji="0" lang="sl-S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                                                                   DOVRŠEVALEC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None/>
              <a:tabLst/>
              <a:defRPr/>
            </a:pPr>
            <a:r>
              <a:rPr kumimoji="0" lang="sl-S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IZVAJALEC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None/>
              <a:tabLst/>
              <a:defRPr/>
            </a:pPr>
            <a:r>
              <a:rPr kumimoji="0" lang="sl-S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                                                                    KOORDINATOR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None/>
              <a:tabLst/>
              <a:defRPr/>
            </a:pPr>
            <a:r>
              <a:rPr kumimoji="0" lang="sl-S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SPODBUJEVALEC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None/>
              <a:tabLst/>
              <a:defRPr/>
            </a:pPr>
            <a:r>
              <a:rPr kumimoji="0" lang="sl-S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                                                                       INOVATOR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None/>
              <a:tabLst/>
              <a:defRPr/>
            </a:pPr>
            <a:r>
              <a:rPr kumimoji="0" lang="sl-S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STROKOVNJAK</a:t>
            </a:r>
          </a:p>
          <a:p>
            <a:pPr marL="0" indent="0">
              <a:buNone/>
            </a:pPr>
            <a:endParaRPr lang="sl-SI" dirty="0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8103C569-E342-7F46-8608-ADC5D35C93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9" y="2171700"/>
            <a:ext cx="5136573" cy="4281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6002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6F6C7E-0574-52D6-FCA2-776C4A7737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id="{61DF6967-45D4-D8B1-7ED0-37B68F0E22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7A026177-6D83-B72C-6B49-183C75C27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sz="4000" dirty="0"/>
              <a:t>Vpliv odnosov na delovnem mestu na dobro počutje zaposlenih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E18A0C62-25B9-AE26-11FA-2447460B43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01800"/>
            <a:ext cx="10515600" cy="44744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l-SI" dirty="0"/>
              <a:t>a) </a:t>
            </a:r>
            <a:r>
              <a:rPr lang="sl-SI" b="1" u="sng" dirty="0">
                <a:solidFill>
                  <a:srgbClr val="002060"/>
                </a:solidFill>
              </a:rPr>
              <a:t>Dobro počutje zaposlenih </a:t>
            </a:r>
            <a:r>
              <a:rPr lang="sl-SI" dirty="0"/>
              <a:t>= „vizitka“ podjetja/organizacije; </a:t>
            </a:r>
          </a:p>
          <a:p>
            <a:pPr marL="0" indent="0">
              <a:buNone/>
            </a:pPr>
            <a:r>
              <a:rPr lang="sl-SI" b="1" dirty="0"/>
              <a:t>    </a:t>
            </a:r>
            <a:r>
              <a:rPr lang="sl-SI" dirty="0"/>
              <a:t>ključno pri tem je</a:t>
            </a:r>
            <a:r>
              <a:rPr lang="sl-SI" b="1" dirty="0"/>
              <a:t>: </a:t>
            </a:r>
            <a:r>
              <a:rPr lang="sl-SI" b="1" dirty="0">
                <a:latin typeface="Aharoni" panose="02010803020104030203" pitchFamily="2" charset="-79"/>
                <a:cs typeface="Aharoni" panose="02010803020104030203" pitchFamily="2" charset="-79"/>
              </a:rPr>
              <a:t>avtonomija</a:t>
            </a:r>
          </a:p>
          <a:p>
            <a:pPr marL="0" indent="0">
              <a:buNone/>
            </a:pPr>
            <a:r>
              <a:rPr lang="sl-SI" b="1" dirty="0">
                <a:latin typeface="Aharoni" panose="02010803020104030203" pitchFamily="2" charset="-79"/>
                <a:cs typeface="Aharoni" panose="02010803020104030203" pitchFamily="2" charset="-79"/>
              </a:rPr>
              <a:t>                               socialna podpora</a:t>
            </a:r>
          </a:p>
          <a:p>
            <a:pPr marL="0" indent="0">
              <a:buNone/>
            </a:pPr>
            <a:endParaRPr lang="sl-SI" b="1" dirty="0">
              <a:cs typeface="Aharoni" panose="02010803020104030203" pitchFamily="2" charset="-79"/>
            </a:endParaRPr>
          </a:p>
          <a:p>
            <a:pPr marL="0" indent="0">
              <a:buNone/>
            </a:pPr>
            <a:r>
              <a:rPr lang="sl-SI" b="1" dirty="0">
                <a:cs typeface="Aharoni" panose="02010803020104030203" pitchFamily="2" charset="-79"/>
              </a:rPr>
              <a:t>b) </a:t>
            </a:r>
            <a:r>
              <a:rPr lang="sl-SI" b="1" u="sng" dirty="0">
                <a:solidFill>
                  <a:srgbClr val="002060"/>
                </a:solidFill>
                <a:cs typeface="Aharoni" panose="02010803020104030203" pitchFamily="2" charset="-79"/>
              </a:rPr>
              <a:t>Vloga vodstva pri tem</a:t>
            </a:r>
            <a:r>
              <a:rPr lang="sl-SI" b="1" dirty="0">
                <a:cs typeface="Aharoni" panose="02010803020104030203" pitchFamily="2" charset="-79"/>
              </a:rPr>
              <a:t>: navdihujoče vodenje </a:t>
            </a:r>
            <a:r>
              <a:rPr lang="sl-SI" dirty="0">
                <a:cs typeface="Aharoni" panose="02010803020104030203" pitchFamily="2" charset="-79"/>
              </a:rPr>
              <a:t>(motivacija, spodbude)</a:t>
            </a:r>
          </a:p>
          <a:p>
            <a:pPr marL="0" indent="0">
              <a:buNone/>
            </a:pPr>
            <a:r>
              <a:rPr lang="sl-SI" b="1" dirty="0">
                <a:cs typeface="Aharoni" panose="02010803020104030203" pitchFamily="2" charset="-79"/>
              </a:rPr>
              <a:t>                                         pozitivno delovno okolje (odprte in jasne komunikacijske poti,</a:t>
            </a:r>
          </a:p>
          <a:p>
            <a:pPr marL="0" indent="0">
              <a:buNone/>
            </a:pPr>
            <a:r>
              <a:rPr lang="sl-SI" b="1" dirty="0">
                <a:cs typeface="Aharoni" panose="02010803020104030203" pitchFamily="2" charset="-79"/>
              </a:rPr>
              <a:t>                                         spodbujanje sodelovanja, skupno iskanje rešitev, ne krivca za napake)</a:t>
            </a:r>
          </a:p>
          <a:p>
            <a:pPr marL="0" indent="0">
              <a:buNone/>
            </a:pPr>
            <a:r>
              <a:rPr lang="sl-SI" b="1" dirty="0">
                <a:cs typeface="Aharoni" panose="02010803020104030203" pitchFamily="2" charset="-79"/>
              </a:rPr>
              <a:t>c) </a:t>
            </a:r>
            <a:r>
              <a:rPr lang="sl-SI" b="1" u="sng" dirty="0">
                <a:solidFill>
                  <a:srgbClr val="002060"/>
                </a:solidFill>
                <a:cs typeface="Aharoni" panose="02010803020104030203" pitchFamily="2" charset="-79"/>
              </a:rPr>
              <a:t>Vrednote</a:t>
            </a:r>
            <a:r>
              <a:rPr lang="sl-SI" b="1" dirty="0">
                <a:cs typeface="Aharoni" panose="02010803020104030203" pitchFamily="2" charset="-79"/>
              </a:rPr>
              <a:t> = ponotranjena in globoko zasidrana </a:t>
            </a:r>
            <a:r>
              <a:rPr lang="sl-SI" b="1" dirty="0" err="1">
                <a:cs typeface="Aharoni" panose="02010803020104030203" pitchFamily="2" charset="-79"/>
              </a:rPr>
              <a:t>življ</a:t>
            </a:r>
            <a:r>
              <a:rPr lang="sl-SI" b="1" dirty="0">
                <a:cs typeface="Aharoni" panose="02010803020104030203" pitchFamily="2" charset="-79"/>
              </a:rPr>
              <a:t>. vodila, ki usmerjajo naše interese in vedenje.</a:t>
            </a:r>
          </a:p>
          <a:p>
            <a:pPr marL="0" indent="0">
              <a:buNone/>
            </a:pPr>
            <a:r>
              <a:rPr lang="sl-SI" b="1" dirty="0">
                <a:cs typeface="Aharoni" panose="02010803020104030203" pitchFamily="2" charset="-79"/>
              </a:rPr>
              <a:t>Vrednote poosebljajo organizacijsko klimo.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8474766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C7B67C-5BFF-B36D-FCE5-99640B43B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id="{57A05EA0-1AD4-3EE3-6BDD-0CBA750358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91FEB1B3-763B-A1E0-F4E7-B6E2288E4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sz="3600" dirty="0"/>
              <a:t>STRES - </a:t>
            </a:r>
            <a:r>
              <a:rPr lang="sl-SI" sz="3600" dirty="0">
                <a:latin typeface="Aptos" panose="020B0004020202020204" pitchFamily="34" charset="0"/>
              </a:rPr>
              <a:t>neločljiv del našega življenja</a:t>
            </a:r>
            <a:endParaRPr lang="sl-SI" sz="3600" dirty="0"/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CEB84C91-844B-B78E-AA12-F7B2C1458E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sl-SI" sz="2200" dirty="0">
                <a:latin typeface="Aptos" panose="020B0004020202020204" pitchFamily="34" charset="0"/>
              </a:rPr>
              <a:t>STRES je sklop odzivov našega organizma na delovanje in vpliv stresorjev.</a:t>
            </a:r>
          </a:p>
          <a:p>
            <a:pPr marL="0" indent="0">
              <a:buNone/>
            </a:pPr>
            <a:r>
              <a:rPr lang="sl-SI" sz="2200" dirty="0">
                <a:latin typeface="Aptos" panose="020B0004020202020204" pitchFamily="34" charset="0"/>
              </a:rPr>
              <a:t>STRES je dojemanje razmerja med pritiski/pričakovanji okolja in našimi lastnimi resursi.</a:t>
            </a:r>
          </a:p>
          <a:p>
            <a:pPr marL="0" indent="0">
              <a:buNone/>
            </a:pPr>
            <a:r>
              <a:rPr lang="sl-SI" sz="2200" dirty="0">
                <a:latin typeface="Aptos" panose="020B0004020202020204" pitchFamily="34" charset="0"/>
              </a:rPr>
              <a:t>                                                                                                                                                      </a:t>
            </a:r>
          </a:p>
          <a:p>
            <a:pPr marL="0" indent="0">
              <a:buNone/>
            </a:pPr>
            <a:endParaRPr lang="sl-SI" sz="2200" dirty="0">
              <a:latin typeface="Aptos" panose="020B0004020202020204" pitchFamily="34" charset="0"/>
            </a:endParaRPr>
          </a:p>
          <a:p>
            <a:pPr marL="0" indent="0">
              <a:buNone/>
            </a:pPr>
            <a:r>
              <a:rPr lang="sl-SI" sz="2200" dirty="0">
                <a:latin typeface="Aptos" panose="020B0004020202020204" pitchFamily="34" charset="0"/>
              </a:rPr>
              <a:t>ZNAKI, povezani s stresom:                                                                  </a:t>
            </a:r>
          </a:p>
          <a:p>
            <a:pPr marL="457200" indent="-457200">
              <a:buAutoNum type="alphaLcParenR"/>
            </a:pPr>
            <a:r>
              <a:rPr lang="sl-SI" sz="2200" dirty="0">
                <a:latin typeface="Aptos" panose="020B0004020202020204" pitchFamily="34" charset="0"/>
              </a:rPr>
              <a:t>vedenjski (agresivno/pasivno, odvisnosti, krčevito vedenje,..)</a:t>
            </a:r>
          </a:p>
          <a:p>
            <a:pPr marL="457200" indent="-457200">
              <a:buAutoNum type="alphaLcParenR"/>
            </a:pPr>
            <a:r>
              <a:rPr lang="sl-SI" sz="2200" dirty="0">
                <a:latin typeface="Aptos" panose="020B0004020202020204" pitchFamily="34" charset="0"/>
              </a:rPr>
              <a:t>psihološki (bojazen/ strah, jeza, depresija, krivda,..)</a:t>
            </a:r>
          </a:p>
          <a:p>
            <a:pPr marL="457200" indent="-457200">
              <a:buAutoNum type="alphaLcParenR"/>
            </a:pPr>
            <a:r>
              <a:rPr lang="sl-SI" sz="2200" dirty="0">
                <a:latin typeface="Aptos" panose="020B0004020202020204" pitchFamily="34" charset="0"/>
              </a:rPr>
              <a:t>f</a:t>
            </a:r>
            <a:r>
              <a:rPr lang="sl-SI" sz="2200">
                <a:latin typeface="Aptos" panose="020B0004020202020204" pitchFamily="34" charset="0"/>
              </a:rPr>
              <a:t>iziološki </a:t>
            </a:r>
            <a:r>
              <a:rPr lang="sl-SI" sz="2200" dirty="0">
                <a:latin typeface="Aptos" panose="020B0004020202020204" pitchFamily="34" charset="0"/>
              </a:rPr>
              <a:t>(alergije, preb. težave, razjede, alergije,..)</a:t>
            </a:r>
          </a:p>
          <a:p>
            <a:pPr marL="0" indent="0">
              <a:buNone/>
            </a:pPr>
            <a:r>
              <a:rPr lang="sl-SI" dirty="0"/>
              <a:t>                                                                                                  </a:t>
            </a:r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BC53D437-D150-0862-AEFC-DE4D2074EE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4964" y="3100979"/>
            <a:ext cx="3158836" cy="2624570"/>
          </a:xfrm>
          <a:prstGeom prst="rect">
            <a:avLst/>
          </a:prstGeom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8EE8BD18-9FE6-25F8-88ED-1256243E35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4445" y="2861568"/>
            <a:ext cx="2805546" cy="1194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4026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9C574E-CC92-BCB4-E4BC-1F14AB8EE7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id="{1FF201E5-1408-3C40-DD49-E6FDB545A2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7D4803AF-5F0B-08EA-0502-903F81EEB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dirty="0"/>
              <a:t>KAKO SI LAHKO POMAGAMO?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9489266F-4180-7E5D-1E17-911259D70C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l-SI" dirty="0"/>
              <a:t>                                                                                  </a:t>
            </a:r>
          </a:p>
          <a:p>
            <a:pPr>
              <a:buFontTx/>
              <a:buChar char="-"/>
            </a:pPr>
            <a:r>
              <a:rPr lang="sl-SI" dirty="0"/>
              <a:t>Tehnika VIZUALIZACIJE                                      </a:t>
            </a:r>
          </a:p>
          <a:p>
            <a:pPr>
              <a:buFontTx/>
              <a:buChar char="-"/>
            </a:pPr>
            <a:endParaRPr lang="sl-SI" dirty="0"/>
          </a:p>
          <a:p>
            <a:pPr>
              <a:buFontTx/>
              <a:buChar char="-"/>
            </a:pPr>
            <a:r>
              <a:rPr lang="sl-SI" dirty="0"/>
              <a:t>Tehnika PREOBLIKOVANJA MIŠLJENJA</a:t>
            </a:r>
          </a:p>
          <a:p>
            <a:pPr>
              <a:buFontTx/>
              <a:buChar char="-"/>
            </a:pPr>
            <a:endParaRPr lang="sl-SI" dirty="0"/>
          </a:p>
          <a:p>
            <a:pPr>
              <a:buFontTx/>
              <a:buChar char="-"/>
            </a:pPr>
            <a:r>
              <a:rPr lang="sl-SI" dirty="0"/>
              <a:t>Pozitivni SAMOGOVOR</a:t>
            </a:r>
          </a:p>
          <a:p>
            <a:pPr>
              <a:buFontTx/>
              <a:buChar char="-"/>
            </a:pPr>
            <a:endParaRPr lang="sl-SI" dirty="0"/>
          </a:p>
          <a:p>
            <a:pPr>
              <a:buFontTx/>
              <a:buChar char="-"/>
            </a:pPr>
            <a:r>
              <a:rPr lang="sl-SI" dirty="0"/>
              <a:t>Smeh, telesna aktivnost, kakovosten spanec, zdrava prehrana, druženje</a:t>
            </a:r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179751C3-537E-FB11-CC10-47AB9BEEB3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3827" y="1617518"/>
            <a:ext cx="5299364" cy="3764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8218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id="{361B9DB9-C613-35AF-0067-18271CE8C9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A4A5AD6D-466C-FE42-E7EC-EC19CDCC6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/>
              <a:t>MOTIVACIJA – </a:t>
            </a:r>
            <a:br>
              <a:rPr lang="sl-SI" dirty="0"/>
            </a:br>
            <a:r>
              <a:rPr lang="sl-SI" dirty="0"/>
              <a:t>gonilna sila za </a:t>
            </a:r>
            <a:r>
              <a:rPr lang="sl-SI" dirty="0" err="1"/>
              <a:t>spremeMBE</a:t>
            </a:r>
            <a:r>
              <a:rPr lang="sl-SI" dirty="0"/>
              <a:t> in RAZVOJ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C30C6910-1027-75CB-F913-95C05A8DF7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61469"/>
            <a:ext cx="5688435" cy="4124727"/>
          </a:xfrm>
        </p:spPr>
        <p:txBody>
          <a:bodyPr/>
          <a:lstStyle/>
          <a:p>
            <a:pPr marL="0" indent="0">
              <a:buNone/>
            </a:pPr>
            <a:r>
              <a:rPr lang="sl-SI" dirty="0"/>
              <a:t>… gre za      </a:t>
            </a:r>
          </a:p>
          <a:p>
            <a:pPr marL="0" indent="0">
              <a:buNone/>
            </a:pPr>
            <a:r>
              <a:rPr lang="sl-SI" dirty="0"/>
              <a:t>*občutek napetosti, ki usmerja k cilju</a:t>
            </a:r>
          </a:p>
          <a:p>
            <a:pPr marL="0" indent="0">
              <a:buNone/>
            </a:pPr>
            <a:r>
              <a:rPr lang="sl-SI" dirty="0"/>
              <a:t>*notranji proces, ki vpliva na vztrajnost</a:t>
            </a:r>
          </a:p>
          <a:p>
            <a:pPr marL="0" indent="0">
              <a:buNone/>
            </a:pPr>
            <a:r>
              <a:rPr lang="sl-SI" dirty="0"/>
              <a:t>*specifično potrebo, ki vzpodbudi željeno vedenje.</a:t>
            </a:r>
          </a:p>
          <a:p>
            <a:pPr marL="0" indent="0">
              <a:buNone/>
            </a:pPr>
            <a:endParaRPr lang="sl-SI" dirty="0"/>
          </a:p>
          <a:p>
            <a:pPr marL="0" indent="0">
              <a:buNone/>
            </a:pPr>
            <a:r>
              <a:rPr lang="sl-SI" dirty="0"/>
              <a:t>2 DIMENZIJI MOTIVACIJE:</a:t>
            </a:r>
          </a:p>
          <a:p>
            <a:pPr marL="0" indent="0">
              <a:buNone/>
            </a:pPr>
            <a:r>
              <a:rPr lang="sl-SI" dirty="0"/>
              <a:t>INTRINZIČNA (užitek, zadovoljstvo ob cilju)</a:t>
            </a:r>
          </a:p>
          <a:p>
            <a:pPr marL="0" indent="0">
              <a:buNone/>
            </a:pPr>
            <a:r>
              <a:rPr lang="sl-SI" dirty="0"/>
              <a:t>EKSTRINZIČNA (notranji ali zunanji pritisk; </a:t>
            </a:r>
          </a:p>
          <a:p>
            <a:pPr marL="0" indent="0">
              <a:buNone/>
            </a:pPr>
            <a:r>
              <a:rPr lang="sl-SI" dirty="0"/>
              <a:t>                              za nagrado ALI iz strahu)</a:t>
            </a: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BE6F4AF6-56C5-5796-FE76-13BB056710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5141" y="2061469"/>
            <a:ext cx="4474828" cy="3257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4171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extLst>
              <a:ext uri="{FF2B5EF4-FFF2-40B4-BE49-F238E27FC236}">
                <a16:creationId xmlns:a16="http://schemas.microsoft.com/office/drawing/2014/main" id="{8DFC5576-87FF-463E-0B5E-831FCD7233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EF12FA0F-D793-B332-75C3-783A02E8A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/>
              <a:t>KAJ LAHKO SAMI STORIMO ZA BOLJŠE ODNOSE NA DELOVNEM MESTU?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F6808FD4-C706-76DF-5DC7-B5AA8FB58A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2011679"/>
            <a:ext cx="10515600" cy="4165283"/>
          </a:xfrm>
        </p:spPr>
        <p:txBody>
          <a:bodyPr/>
          <a:lstStyle/>
          <a:p>
            <a:pPr marL="0" indent="0">
              <a:buNone/>
            </a:pPr>
            <a:r>
              <a:rPr lang="sl-SI" b="1" dirty="0"/>
              <a:t>Zdravi odnosi na delovnem mestu se TEMELJ našega</a:t>
            </a:r>
          </a:p>
          <a:p>
            <a:pPr marL="0" indent="0">
              <a:buNone/>
            </a:pPr>
            <a:r>
              <a:rPr lang="sl-SI" b="1" dirty="0"/>
              <a:t>kariernega uspeha. Namigi za gradnjo kakovostnih odnosov:</a:t>
            </a:r>
          </a:p>
          <a:p>
            <a:pPr marL="0" indent="0">
              <a:buNone/>
            </a:pPr>
            <a:r>
              <a:rPr lang="sl-SI" b="1" dirty="0"/>
              <a:t>-   Bodimo odprti za odnose – fokus na povezovanju z ljudmi</a:t>
            </a:r>
          </a:p>
          <a:p>
            <a:pPr>
              <a:buFontTx/>
              <a:buChar char="-"/>
            </a:pPr>
            <a:r>
              <a:rPr lang="sl-SI" b="1" dirty="0"/>
              <a:t>Nudimo </a:t>
            </a:r>
            <a:r>
              <a:rPr lang="sl-SI" b="1" dirty="0" err="1"/>
              <a:t>support</a:t>
            </a:r>
            <a:r>
              <a:rPr lang="sl-SI" b="1" dirty="0"/>
              <a:t>    (pomoč, nasvet)</a:t>
            </a:r>
          </a:p>
          <a:p>
            <a:pPr>
              <a:buFontTx/>
              <a:buChar char="-"/>
            </a:pPr>
            <a:r>
              <a:rPr lang="sl-SI" b="1" dirty="0"/>
              <a:t>Poslušajmo in „slišimo“ sogovornika</a:t>
            </a:r>
          </a:p>
          <a:p>
            <a:pPr>
              <a:buFontTx/>
              <a:buChar char="-"/>
            </a:pPr>
            <a:r>
              <a:rPr lang="sl-SI" b="1" dirty="0"/>
              <a:t>Krepimo osebno pozitivno naravnanost</a:t>
            </a:r>
          </a:p>
          <a:p>
            <a:pPr>
              <a:buFontTx/>
              <a:buChar char="-"/>
            </a:pPr>
            <a:r>
              <a:rPr lang="sl-SI" b="1" dirty="0"/>
              <a:t>Vzdržimo se prenosa nepreverjenih informacij (govorice,..)</a:t>
            </a:r>
          </a:p>
          <a:p>
            <a:pPr>
              <a:buFontTx/>
              <a:buChar char="-"/>
            </a:pPr>
            <a:r>
              <a:rPr lang="sl-SI" b="1" dirty="0"/>
              <a:t>V odnosu s sogovornikom izkažimo spoštovanje in zaupanje   </a:t>
            </a:r>
          </a:p>
          <a:p>
            <a:pPr marL="0" indent="0">
              <a:buNone/>
            </a:pPr>
            <a:r>
              <a:rPr lang="sl-SI" b="1" dirty="0"/>
              <a:t>REZULTATI: večje osebno zadovoljstvo, uspeh in produktivnost, zmanjšan stres na delovnem mestu                                                                     </a:t>
            </a:r>
          </a:p>
        </p:txBody>
      </p:sp>
      <p:sp>
        <p:nvSpPr>
          <p:cNvPr id="7" name="Označba mesta vsebine 6">
            <a:extLst>
              <a:ext uri="{FF2B5EF4-FFF2-40B4-BE49-F238E27FC236}">
                <a16:creationId xmlns:a16="http://schemas.microsoft.com/office/drawing/2014/main" id="{807F6BAA-E54A-A782-5D26-A539AF8682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242464" y="2011678"/>
            <a:ext cx="4111335" cy="3256513"/>
          </a:xfrm>
        </p:spPr>
        <p:txBody>
          <a:bodyPr/>
          <a:lstStyle/>
          <a:p>
            <a:endParaRPr lang="sl-SI" dirty="0"/>
          </a:p>
          <a:p>
            <a:endParaRPr lang="sl-SI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3C45468A-E550-F33A-DD01-78CD72AFDE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2463" y="2011679"/>
            <a:ext cx="4111335" cy="325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9904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A6F9D2-1883-E373-6A0E-AF4F6A163E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extLst>
              <a:ext uri="{FF2B5EF4-FFF2-40B4-BE49-F238E27FC236}">
                <a16:creationId xmlns:a16="http://schemas.microsoft.com/office/drawing/2014/main" id="{15434F91-7201-02DC-A93C-3C519A1F94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3518"/>
            <a:ext cx="12192000" cy="6858000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5BA0181F-AB25-9D8D-88CF-34057BD3C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sz="3600" dirty="0"/>
              <a:t>KOMUNIKACIJA Z </a:t>
            </a:r>
            <a:br>
              <a:rPr lang="sl-SI" sz="3600" dirty="0"/>
            </a:br>
            <a:r>
              <a:rPr lang="sl-SI" sz="3600" dirty="0"/>
              <a:t>                              ZAHTEVNIMI SOGOVORNIKI</a:t>
            </a:r>
            <a:r>
              <a:rPr lang="sl-SI" sz="3600" dirty="0">
                <a:latin typeface="+mn-lt"/>
              </a:rPr>
              <a:t> 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9CCDCFB7-4A5E-510D-0522-FDF8D832C2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11679"/>
            <a:ext cx="10515600" cy="41652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l-SI" sz="2400" dirty="0"/>
              <a:t>KDO so zahtevni sogovorniki?                    KAKO komunicirati z njimi?</a:t>
            </a:r>
          </a:p>
          <a:p>
            <a:pPr marL="0" indent="0">
              <a:buNone/>
            </a:pPr>
            <a:endParaRPr lang="sl-SI" sz="2800" dirty="0">
              <a:latin typeface="+mj-lt"/>
            </a:endParaRPr>
          </a:p>
          <a:p>
            <a:pPr marL="0" indent="0">
              <a:buNone/>
            </a:pPr>
            <a:endParaRPr lang="sl-SI" sz="2800" dirty="0">
              <a:latin typeface="+mj-lt"/>
            </a:endParaRPr>
          </a:p>
          <a:p>
            <a:pPr marL="0" indent="0">
              <a:buNone/>
            </a:pPr>
            <a:endParaRPr lang="sl-SI" sz="2800" dirty="0">
              <a:latin typeface="+mj-lt"/>
            </a:endParaRPr>
          </a:p>
          <a:p>
            <a:pPr marL="0" indent="0">
              <a:buNone/>
            </a:pPr>
            <a:endParaRPr lang="sl-SI" sz="2800" dirty="0">
              <a:latin typeface="+mj-lt"/>
            </a:endParaRPr>
          </a:p>
          <a:p>
            <a:pPr marL="0" indent="0">
              <a:buNone/>
            </a:pPr>
            <a:endParaRPr lang="sl-SI" sz="2800" dirty="0">
              <a:latin typeface="Aptos" panose="020B0004020202020204" pitchFamily="34" charset="0"/>
            </a:endParaRPr>
          </a:p>
          <a:p>
            <a:endParaRPr lang="sl-SI" dirty="0"/>
          </a:p>
          <a:p>
            <a:endParaRPr lang="sl-SI" dirty="0"/>
          </a:p>
          <a:p>
            <a:endParaRPr lang="sl-SI" dirty="0"/>
          </a:p>
          <a:p>
            <a:endParaRPr lang="sl-SI" dirty="0"/>
          </a:p>
        </p:txBody>
      </p:sp>
      <p:sp>
        <p:nvSpPr>
          <p:cNvPr id="10" name="Označba mesta vsebine 9">
            <a:extLst>
              <a:ext uri="{FF2B5EF4-FFF2-40B4-BE49-F238E27FC236}">
                <a16:creationId xmlns:a16="http://schemas.microsoft.com/office/drawing/2014/main" id="{15F950DC-BE86-7E98-E88E-76208DA37D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199" y="1845425"/>
            <a:ext cx="10515599" cy="416528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l-SI" dirty="0"/>
          </a:p>
          <a:p>
            <a:pPr marL="0" indent="0">
              <a:buNone/>
            </a:pPr>
            <a:endParaRPr lang="sl-SI" dirty="0"/>
          </a:p>
          <a:p>
            <a:pPr>
              <a:buFontTx/>
              <a:buChar char="-"/>
            </a:pPr>
            <a:r>
              <a:rPr lang="sl-SI" dirty="0"/>
              <a:t>izražajo močna čustva,                                                        * ohranjamo mirnost in samokontrolo,</a:t>
            </a:r>
          </a:p>
          <a:p>
            <a:pPr>
              <a:buFontTx/>
              <a:buChar char="-"/>
            </a:pPr>
            <a:r>
              <a:rPr lang="sl-SI" dirty="0"/>
              <a:t>nestrpni, agresivni, pasivno-agresivni,                                 * dajemo prostor in čas,</a:t>
            </a:r>
          </a:p>
          <a:p>
            <a:pPr>
              <a:buFontTx/>
              <a:buChar char="-"/>
            </a:pPr>
            <a:r>
              <a:rPr lang="sl-SI" dirty="0"/>
              <a:t>pogosto prekinjajo kritizirajo „vse vedo“,                            * aktivno poslušamo,</a:t>
            </a:r>
          </a:p>
          <a:p>
            <a:pPr>
              <a:buFontTx/>
              <a:buChar char="-"/>
            </a:pPr>
            <a:r>
              <a:rPr lang="sl-SI" dirty="0"/>
              <a:t>imajo visoka pričakovanja,                                                  * postavimo meje,</a:t>
            </a:r>
          </a:p>
          <a:p>
            <a:pPr>
              <a:buFontTx/>
              <a:buChar char="-"/>
            </a:pPr>
            <a:r>
              <a:rPr lang="sl-SI" dirty="0"/>
              <a:t>so zelo kritični,                                                                   * uporabljamo „JAZ“ sporočila,</a:t>
            </a:r>
          </a:p>
          <a:p>
            <a:pPr marL="0" indent="0">
              <a:buNone/>
            </a:pPr>
            <a:r>
              <a:rPr lang="sl-SI" dirty="0"/>
              <a:t>-  težko poslušajo druge.                                                         * prepoznamo njihov slog komunikacije.</a:t>
            </a:r>
          </a:p>
        </p:txBody>
      </p:sp>
      <p:sp>
        <p:nvSpPr>
          <p:cNvPr id="4" name="AutoShape 2" descr="emoji 😉 winking face svg">
            <a:extLst>
              <a:ext uri="{FF2B5EF4-FFF2-40B4-BE49-F238E27FC236}">
                <a16:creationId xmlns:a16="http://schemas.microsoft.com/office/drawing/2014/main" id="{1BAE9030-BCCC-DD66-1190-3B9DCAF7449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C29EBFA1-8B9B-9658-0701-2C01F5DAD7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2264" y="2929803"/>
            <a:ext cx="1143000" cy="1912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297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3BCA4-BE6F-CABA-D010-275938C1FF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extLst>
              <a:ext uri="{FF2B5EF4-FFF2-40B4-BE49-F238E27FC236}">
                <a16:creationId xmlns:a16="http://schemas.microsoft.com/office/drawing/2014/main" id="{170163A3-472A-9B46-E09E-2452A01236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886816B3-C205-36F3-1D58-A57D975B9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dirty="0"/>
              <a:t>TIPI ZAHTEVNIH SOGOVORNIKOV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5C6FEF77-9624-77C0-D56D-65E41BCB01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2011679"/>
            <a:ext cx="10515600" cy="4165283"/>
          </a:xfrm>
        </p:spPr>
        <p:txBody>
          <a:bodyPr/>
          <a:lstStyle/>
          <a:p>
            <a:pPr marL="457200" indent="-457200">
              <a:buAutoNum type="alphaLcParenR"/>
            </a:pPr>
            <a:r>
              <a:rPr lang="sl-SI" b="1" dirty="0"/>
              <a:t>MANIPULATIVEN sogovornik (prikriva namene, ne prevzema odgovornosti, sprevrača dejstva)</a:t>
            </a:r>
          </a:p>
          <a:p>
            <a:pPr marL="0" indent="0">
              <a:buNone/>
            </a:pPr>
            <a:r>
              <a:rPr lang="sl-SI" b="1" dirty="0"/>
              <a:t>                                         * ostanemo mirni, se držimo dejstev</a:t>
            </a:r>
          </a:p>
          <a:p>
            <a:pPr marL="0" indent="0">
              <a:buNone/>
            </a:pPr>
            <a:r>
              <a:rPr lang="sl-SI" b="1" dirty="0"/>
              <a:t>                                         *  postavimo jasne meje</a:t>
            </a:r>
          </a:p>
          <a:p>
            <a:pPr marL="0" indent="0">
              <a:buNone/>
            </a:pPr>
            <a:r>
              <a:rPr lang="sl-SI" b="1" dirty="0"/>
              <a:t>                                         * uporabimo „zrcaljenje“  </a:t>
            </a:r>
          </a:p>
          <a:p>
            <a:pPr marL="0" indent="0">
              <a:buNone/>
            </a:pPr>
            <a:endParaRPr lang="sl-SI" b="1" dirty="0"/>
          </a:p>
          <a:p>
            <a:pPr marL="457200" indent="-457200">
              <a:buAutoNum type="alphaLcParenR" startAt="2"/>
            </a:pPr>
            <a:r>
              <a:rPr lang="sl-SI" b="1" dirty="0"/>
              <a:t>AGRESIVEN sogovornik (glasen, kritičen, napadalen)</a:t>
            </a:r>
          </a:p>
          <a:p>
            <a:pPr marL="0" indent="0">
              <a:buNone/>
            </a:pPr>
            <a:r>
              <a:rPr lang="sl-SI" b="1" dirty="0"/>
              <a:t>                                         * postavimo jasne meje</a:t>
            </a:r>
          </a:p>
          <a:p>
            <a:pPr marL="0" indent="0">
              <a:buNone/>
            </a:pPr>
            <a:r>
              <a:rPr lang="sl-SI" b="1" dirty="0"/>
              <a:t>                                         *govorimo mirno / odločno</a:t>
            </a:r>
          </a:p>
          <a:p>
            <a:pPr marL="0" indent="0">
              <a:buNone/>
            </a:pPr>
            <a:r>
              <a:rPr lang="sl-SI" b="1" dirty="0"/>
              <a:t>                                         * uporabljamo „jaz“ sporočila                                                                 </a:t>
            </a:r>
          </a:p>
        </p:txBody>
      </p:sp>
      <p:sp>
        <p:nvSpPr>
          <p:cNvPr id="7" name="Označba mesta vsebine 6">
            <a:extLst>
              <a:ext uri="{FF2B5EF4-FFF2-40B4-BE49-F238E27FC236}">
                <a16:creationId xmlns:a16="http://schemas.microsoft.com/office/drawing/2014/main" id="{6F06D96D-85AA-7BF6-832F-E616CCDA61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 flipH="1">
            <a:off x="11353799" y="2011678"/>
            <a:ext cx="45719" cy="3256513"/>
          </a:xfrm>
        </p:spPr>
        <p:txBody>
          <a:bodyPr/>
          <a:lstStyle/>
          <a:p>
            <a:endParaRPr lang="sl-SI" dirty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7706151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E23D96-ED6D-EDF8-1C96-579049E0B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extLst>
              <a:ext uri="{FF2B5EF4-FFF2-40B4-BE49-F238E27FC236}">
                <a16:creationId xmlns:a16="http://schemas.microsoft.com/office/drawing/2014/main" id="{8E3656A7-1AD9-1823-85FE-81DD219FCA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A920475C-4D2A-6495-870B-965EB8E48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dirty="0"/>
              <a:t>TIPI ZAHTEVNIH SOGOVORNIKOV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455B290F-7723-FE28-543F-709D6E4073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2011679"/>
            <a:ext cx="10515600" cy="4165283"/>
          </a:xfrm>
        </p:spPr>
        <p:txBody>
          <a:bodyPr/>
          <a:lstStyle/>
          <a:p>
            <a:pPr marL="0" indent="0">
              <a:buNone/>
            </a:pPr>
            <a:r>
              <a:rPr lang="sl-SI" b="1" dirty="0"/>
              <a:t>c)    PASIVEN sogovornik (tiho soglaša, ne prevzema odgovornosti, ne izraža mnenj)</a:t>
            </a:r>
          </a:p>
          <a:p>
            <a:pPr marL="0" indent="0">
              <a:buNone/>
            </a:pPr>
            <a:r>
              <a:rPr lang="sl-SI" b="1" dirty="0"/>
              <a:t>                                         * spodbujamo z odprtimi vprašanji</a:t>
            </a:r>
          </a:p>
          <a:p>
            <a:pPr marL="0" indent="0">
              <a:buNone/>
            </a:pPr>
            <a:r>
              <a:rPr lang="sl-SI" b="1" dirty="0"/>
              <a:t>                                         * pokažemo odkrito zanimanje za mnenje</a:t>
            </a:r>
          </a:p>
          <a:p>
            <a:pPr marL="0" indent="0">
              <a:buNone/>
            </a:pPr>
            <a:r>
              <a:rPr lang="sl-SI" b="1" dirty="0"/>
              <a:t>                                         * damo čas in prostor  </a:t>
            </a:r>
          </a:p>
          <a:p>
            <a:pPr marL="0" indent="0">
              <a:buNone/>
            </a:pPr>
            <a:endParaRPr lang="sl-SI" b="1" dirty="0"/>
          </a:p>
          <a:p>
            <a:pPr marL="0" indent="0">
              <a:buNone/>
            </a:pPr>
            <a:r>
              <a:rPr lang="sl-SI" b="1" dirty="0"/>
              <a:t>d)    PASIVNO-AGRESIVEN* sogovornik (navidezno sodeluje, posredno izraža odpor)</a:t>
            </a:r>
          </a:p>
          <a:p>
            <a:pPr marL="0" indent="0">
              <a:buNone/>
            </a:pPr>
            <a:r>
              <a:rPr lang="sl-SI" b="1" dirty="0"/>
              <a:t>                                         * spodbujamo iskrenost</a:t>
            </a:r>
          </a:p>
          <a:p>
            <a:pPr marL="0" indent="0">
              <a:buNone/>
            </a:pPr>
            <a:r>
              <a:rPr lang="sl-SI" b="1" dirty="0"/>
              <a:t>                                         * izrazimo opaženo vedenje brez obtoževanja</a:t>
            </a:r>
          </a:p>
          <a:p>
            <a:pPr marL="0" indent="0">
              <a:buNone/>
            </a:pPr>
            <a:r>
              <a:rPr lang="sl-SI" b="1" dirty="0"/>
              <a:t>                                         * zahtevamo jasnost                                                               </a:t>
            </a:r>
          </a:p>
        </p:txBody>
      </p:sp>
      <p:sp>
        <p:nvSpPr>
          <p:cNvPr id="7" name="Označba mesta vsebine 6">
            <a:extLst>
              <a:ext uri="{FF2B5EF4-FFF2-40B4-BE49-F238E27FC236}">
                <a16:creationId xmlns:a16="http://schemas.microsoft.com/office/drawing/2014/main" id="{6C3D293E-B0B4-0BEF-A728-A7F7F7CBC3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 flipH="1">
            <a:off x="11353799" y="2011678"/>
            <a:ext cx="45719" cy="3256513"/>
          </a:xfrm>
        </p:spPr>
        <p:txBody>
          <a:bodyPr/>
          <a:lstStyle/>
          <a:p>
            <a:endParaRPr lang="sl-SI" dirty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9738286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C28FE6-1476-D21E-E012-5B77E6351E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extLst>
              <a:ext uri="{FF2B5EF4-FFF2-40B4-BE49-F238E27FC236}">
                <a16:creationId xmlns:a16="http://schemas.microsoft.com/office/drawing/2014/main" id="{76C2452B-E325-64F1-38BB-AE8008B855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D5FFBEA3-3A1B-9469-87AD-D08C3752E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dirty="0"/>
              <a:t>TIPI ZAHTEVNIH SOGOVORNIKOV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1CC58CD0-F695-EFEE-8A2A-7AE0F27E1A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2011679"/>
            <a:ext cx="10515600" cy="4165283"/>
          </a:xfrm>
        </p:spPr>
        <p:txBody>
          <a:bodyPr/>
          <a:lstStyle/>
          <a:p>
            <a:pPr marL="0" indent="0">
              <a:buNone/>
            </a:pPr>
            <a:r>
              <a:rPr lang="sl-SI" b="1" dirty="0"/>
              <a:t>e)   PRETIRANO ZGOVOREN* sogovornik (preusmerja / odvrača temo, dolgo govori, ne dovoli prekinitev)</a:t>
            </a:r>
          </a:p>
          <a:p>
            <a:pPr marL="0" indent="0">
              <a:buNone/>
            </a:pPr>
            <a:r>
              <a:rPr lang="sl-SI" b="1" dirty="0"/>
              <a:t>                                         * vljudno „vstopimo“ v komunikacijski odnos („ Če smem dodati…)</a:t>
            </a:r>
          </a:p>
          <a:p>
            <a:pPr marL="0" indent="0">
              <a:buNone/>
            </a:pPr>
            <a:r>
              <a:rPr lang="sl-SI" b="1" dirty="0"/>
              <a:t>                                         *  postavimo časovne okvirje</a:t>
            </a:r>
          </a:p>
          <a:p>
            <a:pPr marL="0" indent="0">
              <a:buNone/>
            </a:pPr>
            <a:r>
              <a:rPr lang="sl-SI" b="1" dirty="0"/>
              <a:t>                                         </a:t>
            </a:r>
          </a:p>
          <a:p>
            <a:pPr marL="0" indent="0">
              <a:buNone/>
            </a:pPr>
            <a:r>
              <a:rPr lang="sl-SI" b="1" dirty="0"/>
              <a:t>f)   VSEVEDNI sogovornik (vselej se na vse spozna, ne sprejema drugačnih pogledov)</a:t>
            </a:r>
          </a:p>
          <a:p>
            <a:pPr marL="0" indent="0">
              <a:buNone/>
            </a:pPr>
            <a:r>
              <a:rPr lang="sl-SI" b="1" dirty="0"/>
              <a:t>                                         * pohvalimo njegovo znanje</a:t>
            </a:r>
          </a:p>
          <a:p>
            <a:pPr marL="0" indent="0">
              <a:buNone/>
            </a:pPr>
            <a:r>
              <a:rPr lang="sl-SI" b="1" dirty="0"/>
              <a:t>                                         * dodamo svoje mnenje z dejstvi in na miren način (miren ton v glasu)</a:t>
            </a:r>
          </a:p>
          <a:p>
            <a:pPr marL="0" indent="0">
              <a:buNone/>
            </a:pPr>
            <a:r>
              <a:rPr lang="sl-SI" b="1" dirty="0"/>
              <a:t>                                                                                                       </a:t>
            </a:r>
          </a:p>
        </p:txBody>
      </p:sp>
      <p:sp>
        <p:nvSpPr>
          <p:cNvPr id="7" name="Označba mesta vsebine 6">
            <a:extLst>
              <a:ext uri="{FF2B5EF4-FFF2-40B4-BE49-F238E27FC236}">
                <a16:creationId xmlns:a16="http://schemas.microsoft.com/office/drawing/2014/main" id="{8289FFE9-BB0E-D795-C939-7B05E69056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 flipH="1">
            <a:off x="11353799" y="2011678"/>
            <a:ext cx="45719" cy="3256513"/>
          </a:xfrm>
        </p:spPr>
        <p:txBody>
          <a:bodyPr/>
          <a:lstStyle/>
          <a:p>
            <a:endParaRPr lang="sl-SI" dirty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2378928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52CC42-8933-4CC4-9D1F-CB20B572B3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extLst>
              <a:ext uri="{FF2B5EF4-FFF2-40B4-BE49-F238E27FC236}">
                <a16:creationId xmlns:a16="http://schemas.microsoft.com/office/drawing/2014/main" id="{52C636BF-0D0C-CE6D-9E7A-B3E3A457C0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69D35219-F74A-B15B-7BAE-6E8D5D142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dirty="0"/>
              <a:t>TIPI ZAHTEVNIH SOGOVORNIKOV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F9AAF3D5-A029-4248-571C-3E30C84AF6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2011679"/>
            <a:ext cx="10515600" cy="416528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sl-SI" b="1" dirty="0"/>
              <a:t>g)  NEGATIVEN sogovornik (vse vidi v slabi luči, osredotočen na napake)</a:t>
            </a:r>
          </a:p>
          <a:p>
            <a:pPr marL="0" indent="0">
              <a:buNone/>
            </a:pPr>
            <a:r>
              <a:rPr lang="sl-SI" b="1" dirty="0"/>
              <a:t>                                         * priznamo njegova čustva</a:t>
            </a:r>
          </a:p>
          <a:p>
            <a:pPr marL="0" indent="0">
              <a:buNone/>
            </a:pPr>
            <a:r>
              <a:rPr lang="sl-SI" b="1" dirty="0"/>
              <a:t>                                         * komunikacijo usmerimo k iskanju rešitev („Kaj bi naredili, da bo bolje?)</a:t>
            </a:r>
          </a:p>
          <a:p>
            <a:pPr marL="0" indent="0">
              <a:buNone/>
            </a:pPr>
            <a:r>
              <a:rPr lang="sl-SI" b="1" dirty="0"/>
              <a:t>h)  ČUSTVENO PREOBČUTLJIV sogovornik (hitro je užaljen, težko sprejme kritiko)</a:t>
            </a:r>
          </a:p>
          <a:p>
            <a:pPr marL="0" indent="0">
              <a:buNone/>
            </a:pPr>
            <a:r>
              <a:rPr lang="sl-SI" b="1" dirty="0"/>
              <a:t>                                         * v izražanju smo nežni, spoštljivi, uporabljamo „jaz“ sporočila</a:t>
            </a:r>
          </a:p>
          <a:p>
            <a:pPr marL="0" indent="0">
              <a:buNone/>
            </a:pPr>
            <a:r>
              <a:rPr lang="sl-SI" b="1" dirty="0"/>
              <a:t>                                         * poudarjamo pozitivno</a:t>
            </a:r>
          </a:p>
          <a:p>
            <a:pPr marL="0" indent="0">
              <a:buNone/>
            </a:pPr>
            <a:r>
              <a:rPr lang="sl-SI" b="1"/>
              <a:t>i)   NESTRPEN </a:t>
            </a:r>
            <a:r>
              <a:rPr lang="sl-SI" b="1" dirty="0"/>
              <a:t>sogovornik (želi takojšnje rešitve, ni pripravljen poslušati razlag, ker „se mudi“)</a:t>
            </a:r>
          </a:p>
          <a:p>
            <a:pPr marL="0" indent="0">
              <a:buNone/>
            </a:pPr>
            <a:r>
              <a:rPr lang="sl-SI" b="1" dirty="0"/>
              <a:t>                                         * ohranimo mirnost in pokažemo razumevanje</a:t>
            </a:r>
          </a:p>
          <a:p>
            <a:pPr marL="0" indent="0">
              <a:buNone/>
            </a:pPr>
            <a:r>
              <a:rPr lang="sl-SI" b="1" dirty="0"/>
              <a:t>                                         * pojasnimo postopke jasno in kratko</a:t>
            </a:r>
          </a:p>
          <a:p>
            <a:pPr marL="0" indent="0">
              <a:buNone/>
            </a:pPr>
            <a:r>
              <a:rPr lang="sl-SI" b="1" dirty="0"/>
              <a:t>                                                                                                       </a:t>
            </a:r>
          </a:p>
        </p:txBody>
      </p:sp>
      <p:sp>
        <p:nvSpPr>
          <p:cNvPr id="7" name="Označba mesta vsebine 6">
            <a:extLst>
              <a:ext uri="{FF2B5EF4-FFF2-40B4-BE49-F238E27FC236}">
                <a16:creationId xmlns:a16="http://schemas.microsoft.com/office/drawing/2014/main" id="{D1AAA4B6-E1D8-81DC-E582-9AF4F2D1DF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 flipH="1">
            <a:off x="11353799" y="2011678"/>
            <a:ext cx="45719" cy="3256513"/>
          </a:xfrm>
        </p:spPr>
        <p:txBody>
          <a:bodyPr>
            <a:normAutofit fontScale="92500" lnSpcReduction="10000"/>
          </a:bodyPr>
          <a:lstStyle/>
          <a:p>
            <a:endParaRPr lang="sl-SI" dirty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6376203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7C79A2-C9D4-5819-D378-3AEBC8459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extLst>
              <a:ext uri="{FF2B5EF4-FFF2-40B4-BE49-F238E27FC236}">
                <a16:creationId xmlns:a16="http://schemas.microsoft.com/office/drawing/2014/main" id="{73AC8000-A04C-01BE-49D1-BDC63DEC32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3518"/>
            <a:ext cx="12192000" cy="6858000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D0DC7ED7-C16C-B5CB-3EED-D9607A232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sz="3600" dirty="0">
                <a:latin typeface="+mn-lt"/>
              </a:rPr>
              <a:t>Vsaka pot se prične s prvim korakom…</a:t>
            </a:r>
            <a:br>
              <a:rPr lang="sl-SI" sz="3600" dirty="0">
                <a:latin typeface="+mn-lt"/>
              </a:rPr>
            </a:br>
            <a:r>
              <a:rPr lang="sl-SI" sz="3600" dirty="0">
                <a:latin typeface="+mn-lt"/>
              </a:rPr>
              <a:t>                      …torej, pričnimo pri sebi - še danes! 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39A5E50B-ABF0-722F-48E1-54EC31199E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11679"/>
            <a:ext cx="4495799" cy="41652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l-SI" sz="2400" dirty="0"/>
              <a:t>Prisrčna hvala, </a:t>
            </a:r>
          </a:p>
          <a:p>
            <a:pPr marL="0" indent="0">
              <a:buNone/>
            </a:pPr>
            <a:r>
              <a:rPr lang="sl-SI" sz="2400" dirty="0"/>
              <a:t>ker sem danes soustvarjala in</a:t>
            </a:r>
          </a:p>
          <a:p>
            <a:pPr marL="0" indent="0">
              <a:buNone/>
            </a:pPr>
            <a:r>
              <a:rPr lang="sl-SI" sz="2400" dirty="0"/>
              <a:t>razmišljala skupaj z vami!</a:t>
            </a:r>
          </a:p>
          <a:p>
            <a:pPr marL="0" indent="0">
              <a:buNone/>
            </a:pPr>
            <a:endParaRPr lang="sl-SI" sz="2400" dirty="0"/>
          </a:p>
          <a:p>
            <a:pPr marL="0" indent="0">
              <a:buNone/>
            </a:pPr>
            <a:r>
              <a:rPr lang="sl-SI" sz="2400" dirty="0"/>
              <a:t>Pridite še kdaj!</a:t>
            </a:r>
          </a:p>
          <a:p>
            <a:pPr marL="0" indent="0">
              <a:buNone/>
            </a:pPr>
            <a:endParaRPr lang="sl-SI" sz="2400" dirty="0"/>
          </a:p>
          <a:p>
            <a:pPr marL="0" indent="0">
              <a:buNone/>
            </a:pPr>
            <a:r>
              <a:rPr lang="sl-SI" sz="2400" dirty="0"/>
              <a:t>Nevenka Janež, univ. dipl. psih.</a:t>
            </a:r>
          </a:p>
          <a:p>
            <a:pPr marL="0" indent="0">
              <a:buNone/>
            </a:pPr>
            <a:endParaRPr lang="sl-SI" sz="2400" dirty="0"/>
          </a:p>
          <a:p>
            <a:pPr marL="0" indent="0">
              <a:buNone/>
            </a:pPr>
            <a:endParaRPr lang="sl-SI" sz="2800" dirty="0">
              <a:latin typeface="+mj-lt"/>
            </a:endParaRPr>
          </a:p>
          <a:p>
            <a:pPr marL="0" indent="0">
              <a:buNone/>
            </a:pPr>
            <a:endParaRPr lang="sl-SI" sz="2800" dirty="0">
              <a:latin typeface="+mj-lt"/>
            </a:endParaRPr>
          </a:p>
          <a:p>
            <a:pPr marL="0" indent="0">
              <a:buNone/>
            </a:pPr>
            <a:endParaRPr lang="sl-SI" sz="2800" dirty="0">
              <a:latin typeface="+mj-lt"/>
            </a:endParaRPr>
          </a:p>
          <a:p>
            <a:pPr marL="0" indent="0">
              <a:buNone/>
            </a:pPr>
            <a:endParaRPr lang="sl-SI" sz="2800" dirty="0">
              <a:latin typeface="+mj-lt"/>
            </a:endParaRPr>
          </a:p>
          <a:p>
            <a:pPr marL="0" indent="0">
              <a:buNone/>
            </a:pPr>
            <a:endParaRPr lang="sl-SI" sz="2800" dirty="0">
              <a:latin typeface="Aptos" panose="020B0004020202020204" pitchFamily="34" charset="0"/>
            </a:endParaRPr>
          </a:p>
          <a:p>
            <a:endParaRPr lang="sl-SI" dirty="0"/>
          </a:p>
          <a:p>
            <a:endParaRPr lang="sl-SI" dirty="0"/>
          </a:p>
          <a:p>
            <a:endParaRPr lang="sl-SI" dirty="0"/>
          </a:p>
          <a:p>
            <a:endParaRPr lang="sl-SI" dirty="0"/>
          </a:p>
        </p:txBody>
      </p:sp>
      <p:sp>
        <p:nvSpPr>
          <p:cNvPr id="10" name="Označba mesta vsebine 9">
            <a:extLst>
              <a:ext uri="{FF2B5EF4-FFF2-40B4-BE49-F238E27FC236}">
                <a16:creationId xmlns:a16="http://schemas.microsoft.com/office/drawing/2014/main" id="{9AE23BD1-CE02-E036-0C3C-3F609B5ABAE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sl-SI" dirty="0"/>
          </a:p>
          <a:p>
            <a:pPr marL="0" indent="0">
              <a:buNone/>
            </a:pPr>
            <a:endParaRPr lang="sl-SI" dirty="0"/>
          </a:p>
        </p:txBody>
      </p:sp>
      <p:pic>
        <p:nvPicPr>
          <p:cNvPr id="11" name="Slika 10">
            <a:extLst>
              <a:ext uri="{FF2B5EF4-FFF2-40B4-BE49-F238E27FC236}">
                <a16:creationId xmlns:a16="http://schemas.microsoft.com/office/drawing/2014/main" id="{F79DCF05-BBFA-AC7E-F629-7FD002A81C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3999" y="2183607"/>
            <a:ext cx="5343525" cy="3676866"/>
          </a:xfrm>
          <a:prstGeom prst="rect">
            <a:avLst/>
          </a:prstGeom>
        </p:spPr>
      </p:pic>
      <p:sp>
        <p:nvSpPr>
          <p:cNvPr id="4" name="AutoShape 2" descr="emoji 😉 winking face svg">
            <a:extLst>
              <a:ext uri="{FF2B5EF4-FFF2-40B4-BE49-F238E27FC236}">
                <a16:creationId xmlns:a16="http://schemas.microsoft.com/office/drawing/2014/main" id="{8ACA200B-7456-2FB9-4C6E-2133CBCCA28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3B98E3CA-92BF-8336-3660-B7E4E80410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22450" y="442427"/>
            <a:ext cx="1375065" cy="11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4644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ArchwayVTI">
  <a:themeElements>
    <a:clrScheme name="AnalogousFromLightSeedLeftStep">
      <a:dk1>
        <a:srgbClr val="000000"/>
      </a:dk1>
      <a:lt1>
        <a:srgbClr val="FFFFFF"/>
      </a:lt1>
      <a:dk2>
        <a:srgbClr val="3C2441"/>
      </a:dk2>
      <a:lt2>
        <a:srgbClr val="E2E5E8"/>
      </a:lt2>
      <a:accent1>
        <a:srgbClr val="C49B6D"/>
      </a:accent1>
      <a:accent2>
        <a:srgbClr val="C67B72"/>
      </a:accent2>
      <a:accent3>
        <a:srgbClr val="D18CA1"/>
      </a:accent3>
      <a:accent4>
        <a:srgbClr val="C672B0"/>
      </a:accent4>
      <a:accent5>
        <a:srgbClr val="C78CD1"/>
      </a:accent5>
      <a:accent6>
        <a:srgbClr val="9772C6"/>
      </a:accent6>
      <a:hlink>
        <a:srgbClr val="6184AA"/>
      </a:hlink>
      <a:folHlink>
        <a:srgbClr val="7F7F7F"/>
      </a:folHlink>
    </a:clrScheme>
    <a:fontScheme name="Archway">
      <a:majorFont>
        <a:latin typeface="Felix Titling"/>
        <a:ea typeface=""/>
        <a:cs typeface=""/>
      </a:majorFont>
      <a:minorFont>
        <a:latin typeface="Goudy Old Styl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chwayVTI" id="{309F1D27-9968-4F93-BA7C-3666A757FD2E}" vid="{76D8E8FD-8787-4E56-A14A-C28BF58ABEE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1142</TotalTime>
  <Words>1442</Words>
  <Application>Microsoft Office PowerPoint</Application>
  <PresentationFormat>Širokozaslonsko</PresentationFormat>
  <Paragraphs>232</Paragraphs>
  <Slides>23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7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23</vt:i4>
      </vt:variant>
    </vt:vector>
  </HeadingPairs>
  <TitlesOfParts>
    <vt:vector size="31" baseType="lpstr">
      <vt:lpstr>Aharoni</vt:lpstr>
      <vt:lpstr>Aldhabi</vt:lpstr>
      <vt:lpstr>Aptos</vt:lpstr>
      <vt:lpstr>Arial</vt:lpstr>
      <vt:lpstr>Felix Titling</vt:lpstr>
      <vt:lpstr>Goudy Old Style</vt:lpstr>
      <vt:lpstr>Wingdings</vt:lpstr>
      <vt:lpstr>ArchwayVTI</vt:lpstr>
      <vt:lpstr>      UČINKOVITA IN ASERTIVNA KOMUNIKACIJA V ZAHTEVNIH POGOVORIH – 1.,2. del (odnosi, zahtevni sogovorniki)   </vt:lpstr>
      <vt:lpstr>MEDSEBOJNI ODNOSI NA DELOVNEM MESTU</vt:lpstr>
      <vt:lpstr>VZPOSTAVITEV USPEŠNIH ODNOSOV                                                         V KOLEKTIVU</vt:lpstr>
      <vt:lpstr>S ČIM VSTOPAMO V ODNOS ? vplivi na naše mišljenje in odzive</vt:lpstr>
      <vt:lpstr>S ČIM VSTOPAMO V  ODNOS ? vplivi na naše mišljenje in odzive</vt:lpstr>
      <vt:lpstr>VZORCI V OTROŠTVU – VPLIVI IN POSLEDICE NA ODNOSIH V ODRASLOSTI</vt:lpstr>
      <vt:lpstr>MENTALNA SIDRA –  kako izboljšati svoje počutje</vt:lpstr>
      <vt:lpstr>KOLO ŽIVLJENJA – kje in kako sem ta trenutek?</vt:lpstr>
      <vt:lpstr>medsebojni odnosi v  timu</vt:lpstr>
      <vt:lpstr>MOTIVIRANJE ČLANOV TIMA</vt:lpstr>
      <vt:lpstr>VLOGE V TIMU – DE BONO (L. 1990)</vt:lpstr>
      <vt:lpstr>VLOGE V TIMU – BELBIN (l. 1981);                      TIMSKE IN FUNKCIONALNE VLOGE </vt:lpstr>
      <vt:lpstr>Vpliv odnosov na delovnem mestu na dobro počutje zaposlenih</vt:lpstr>
      <vt:lpstr>STRES - neločljiv del našega življenja</vt:lpstr>
      <vt:lpstr>KAKO SI LAHKO POMAGAMO?</vt:lpstr>
      <vt:lpstr>MOTIVACIJA –  gonilna sila za spremeMBE in RAZVOJ</vt:lpstr>
      <vt:lpstr>KAJ LAHKO SAMI STORIMO ZA BOLJŠE ODNOSE NA DELOVNEM MESTU?</vt:lpstr>
      <vt:lpstr>KOMUNIKACIJA Z                                ZAHTEVNIMI SOGOVORNIKI </vt:lpstr>
      <vt:lpstr>TIPI ZAHTEVNIH SOGOVORNIKOV</vt:lpstr>
      <vt:lpstr>TIPI ZAHTEVNIH SOGOVORNIKOV</vt:lpstr>
      <vt:lpstr>TIPI ZAHTEVNIH SOGOVORNIKOV</vt:lpstr>
      <vt:lpstr>TIPI ZAHTEVNIH SOGOVORNIKOV</vt:lpstr>
      <vt:lpstr>Vsaka pot se prične s prvim korakom…                       …torej, pričnimo pri sebi - še danes!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Nadja Janež</dc:creator>
  <cp:lastModifiedBy>Nadja Janež</cp:lastModifiedBy>
  <cp:revision>46</cp:revision>
  <dcterms:created xsi:type="dcterms:W3CDTF">2023-12-10T09:33:50Z</dcterms:created>
  <dcterms:modified xsi:type="dcterms:W3CDTF">2025-11-14T14:06:33Z</dcterms:modified>
</cp:coreProperties>
</file>