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4" r:id="rId1"/>
  </p:sldMasterIdLst>
  <p:sldIdLst>
    <p:sldId id="256" r:id="rId2"/>
    <p:sldId id="284" r:id="rId3"/>
    <p:sldId id="316" r:id="rId4"/>
    <p:sldId id="343" r:id="rId5"/>
    <p:sldId id="317" r:id="rId6"/>
    <p:sldId id="318" r:id="rId7"/>
    <p:sldId id="344" r:id="rId8"/>
    <p:sldId id="345" r:id="rId9"/>
    <p:sldId id="346" r:id="rId10"/>
    <p:sldId id="347" r:id="rId11"/>
    <p:sldId id="348" r:id="rId12"/>
    <p:sldId id="349" r:id="rId13"/>
    <p:sldId id="350" r:id="rId14"/>
    <p:sldId id="351" r:id="rId15"/>
    <p:sldId id="353" r:id="rId16"/>
    <p:sldId id="352" r:id="rId17"/>
    <p:sldId id="354" r:id="rId18"/>
    <p:sldId id="355" r:id="rId19"/>
    <p:sldId id="357" r:id="rId20"/>
    <p:sldId id="358" r:id="rId21"/>
    <p:sldId id="359" r:id="rId22"/>
    <p:sldId id="360" r:id="rId23"/>
    <p:sldId id="361" r:id="rId24"/>
    <p:sldId id="362" r:id="rId25"/>
    <p:sldId id="363" r:id="rId26"/>
    <p:sldId id="364" r:id="rId27"/>
    <p:sldId id="365" r:id="rId28"/>
    <p:sldId id="366" r:id="rId29"/>
    <p:sldId id="367" r:id="rId30"/>
    <p:sldId id="369" r:id="rId31"/>
    <p:sldId id="370" r:id="rId32"/>
    <p:sldId id="371" r:id="rId33"/>
    <p:sldId id="372" r:id="rId34"/>
    <p:sldId id="373" r:id="rId35"/>
    <p:sldId id="374" r:id="rId36"/>
    <p:sldId id="375" r:id="rId37"/>
    <p:sldId id="376" r:id="rId38"/>
    <p:sldId id="377" r:id="rId39"/>
    <p:sldId id="379"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05" autoAdjust="0"/>
    <p:restoredTop sz="94660"/>
  </p:normalViewPr>
  <p:slideViewPr>
    <p:cSldViewPr snapToGrid="0">
      <p:cViewPr varScale="1">
        <p:scale>
          <a:sx n="86" d="100"/>
          <a:sy n="86" d="100"/>
        </p:scale>
        <p:origin x="120"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358716" y="5673725"/>
            <a:ext cx="1038225" cy="1047750"/>
          </a:xfrm>
          <a:prstGeom prst="rect">
            <a:avLst/>
          </a:prstGeom>
        </p:spPr>
      </p:pic>
    </p:spTree>
    <p:extLst>
      <p:ext uri="{BB962C8B-B14F-4D97-AF65-F5344CB8AC3E}">
        <p14:creationId xmlns:p14="http://schemas.microsoft.com/office/powerpoint/2010/main" val="2099798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385401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162074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sl-SI" smtClean="0"/>
              <a:t>Housing Co. d.o.o.</a:t>
            </a:r>
            <a:endParaRPr lang="sl-SI" dirty="0"/>
          </a:p>
        </p:txBody>
      </p:sp>
      <p:sp>
        <p:nvSpPr>
          <p:cNvPr id="8" name="Footer Placeholder 7"/>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2719204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55269" y="2905125"/>
            <a:ext cx="1038225" cy="1047750"/>
          </a:xfrm>
          <a:prstGeom prst="rect">
            <a:avLst/>
          </a:prstGeom>
        </p:spPr>
      </p:pic>
    </p:spTree>
    <p:extLst>
      <p:ext uri="{BB962C8B-B14F-4D97-AF65-F5344CB8AC3E}">
        <p14:creationId xmlns:p14="http://schemas.microsoft.com/office/powerpoint/2010/main" val="38246211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1888380150"/>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0"/>
          </p:nvPr>
        </p:nvSpPr>
        <p:spPr/>
        <p:txBody>
          <a:bodyPr/>
          <a:lstStyle/>
          <a:p>
            <a:r>
              <a:rPr lang="sl-SI" smtClean="0"/>
              <a:t>Housing Co. d.o.o.</a:t>
            </a:r>
            <a:endParaRPr lang="sl-SI" dirty="0"/>
          </a:p>
        </p:txBody>
      </p:sp>
      <p:sp>
        <p:nvSpPr>
          <p:cNvPr id="11" name="Footer Placeholder 10"/>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3207910671"/>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Date Placeholder 5"/>
          <p:cNvSpPr>
            <a:spLocks noGrp="1"/>
          </p:cNvSpPr>
          <p:nvPr>
            <p:ph type="dt" sz="half" idx="10"/>
          </p:nvPr>
        </p:nvSpPr>
        <p:spPr/>
        <p:txBody>
          <a:bodyPr/>
          <a:lstStyle/>
          <a:p>
            <a:r>
              <a:rPr lang="sl-SI" smtClean="0"/>
              <a:t>Housing Co. d.o.o.</a:t>
            </a:r>
            <a:endParaRPr lang="sl-SI" dirty="0"/>
          </a:p>
        </p:txBody>
      </p:sp>
      <p:sp>
        <p:nvSpPr>
          <p:cNvPr id="7" name="Footer Placeholder 6"/>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3013494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sl-SI" smtClean="0"/>
              <a:t>Housing Co. d.o.o.</a:t>
            </a:r>
            <a:endParaRPr lang="sl-SI" dirty="0"/>
          </a:p>
        </p:txBody>
      </p:sp>
      <p:sp>
        <p:nvSpPr>
          <p:cNvPr id="6" name="Footer Placeholder 5"/>
          <p:cNvSpPr>
            <a:spLocks noGrp="1"/>
          </p:cNvSpPr>
          <p:nvPr>
            <p:ph type="ftr" sz="quarter" idx="11"/>
          </p:nvPr>
        </p:nvSpPr>
        <p:spPr/>
        <p:txBody>
          <a:bodyPr/>
          <a:lstStyle/>
          <a:p>
            <a:r>
              <a:rPr lang="sl-SI" smtClean="0"/>
              <a:t>www.mojeznanje.si</a:t>
            </a:r>
            <a:endParaRPr lang="sl-SI" dirty="0"/>
          </a:p>
        </p:txBody>
      </p:sp>
    </p:spTree>
    <p:extLst>
      <p:ext uri="{BB962C8B-B14F-4D97-AF65-F5344CB8AC3E}">
        <p14:creationId xmlns:p14="http://schemas.microsoft.com/office/powerpoint/2010/main" val="2339962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8"/>
          <p:cNvSpPr>
            <a:spLocks noGrp="1"/>
          </p:cNvSpPr>
          <p:nvPr>
            <p:ph type="dt" sz="half" idx="10"/>
          </p:nvPr>
        </p:nvSpPr>
        <p:spPr/>
        <p:txBody>
          <a:bodyPr/>
          <a:lstStyle/>
          <a:p>
            <a:r>
              <a:rPr lang="sl-SI" smtClean="0"/>
              <a:t>Housing Co. d.o.o.</a:t>
            </a:r>
            <a:endParaRPr lang="sl-SI" dirty="0"/>
          </a:p>
        </p:txBody>
      </p:sp>
      <p:sp>
        <p:nvSpPr>
          <p:cNvPr id="10" name="Footer Placeholder 9"/>
          <p:cNvSpPr>
            <a:spLocks noGrp="1"/>
          </p:cNvSpPr>
          <p:nvPr>
            <p:ph type="ftr" sz="quarter" idx="11"/>
          </p:nvPr>
        </p:nvSpPr>
        <p:spPr/>
        <p:txBody>
          <a:bodyPr/>
          <a:lstStyle/>
          <a:p>
            <a:r>
              <a:rPr lang="sl-SI" smtClean="0"/>
              <a:t>www.mojeznanje.si</a:t>
            </a:r>
            <a:endParaRPr lang="sl-SI" dirty="0"/>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158193127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p>
            <a:r>
              <a:rPr lang="sl-SI" smtClean="0"/>
              <a:t>Housing Co. d.o.o.</a:t>
            </a:r>
            <a:endParaRPr lang="sl-SI" dirty="0"/>
          </a:p>
        </p:txBody>
      </p:sp>
      <p:sp>
        <p:nvSpPr>
          <p:cNvPr id="9" name="Footer Placeholder 8"/>
          <p:cNvSpPr>
            <a:spLocks noGrp="1"/>
          </p:cNvSpPr>
          <p:nvPr>
            <p:ph type="ftr" sz="quarter" idx="11"/>
          </p:nvPr>
        </p:nvSpPr>
        <p:spPr/>
        <p:txBody>
          <a:bodyPr/>
          <a:lstStyle/>
          <a:p>
            <a:r>
              <a:rPr lang="sl-SI" smtClean="0"/>
              <a:t>www.mojeznanje.si</a:t>
            </a:r>
            <a:endParaRPr lang="sl-SI"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68635" y="5673725"/>
            <a:ext cx="1038225" cy="1047750"/>
          </a:xfrm>
          <a:prstGeom prst="rect">
            <a:avLst/>
          </a:prstGeom>
        </p:spPr>
      </p:pic>
    </p:spTree>
    <p:extLst>
      <p:ext uri="{BB962C8B-B14F-4D97-AF65-F5344CB8AC3E}">
        <p14:creationId xmlns:p14="http://schemas.microsoft.com/office/powerpoint/2010/main" val="228451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r>
              <a:rPr lang="sl-SI" smtClean="0"/>
              <a:t>Housing Co. d.o.o.</a:t>
            </a:r>
            <a:endParaRPr lang="sl-SI"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sl-SI" smtClean="0"/>
              <a:t>www.mojeznanje.si</a:t>
            </a:r>
            <a:endParaRPr lang="sl-SI"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315575" y="5646772"/>
            <a:ext cx="1038225" cy="1047750"/>
          </a:xfrm>
          <a:prstGeom prst="rect">
            <a:avLst/>
          </a:prstGeom>
        </p:spPr>
      </p:pic>
    </p:spTree>
    <p:extLst>
      <p:ext uri="{BB962C8B-B14F-4D97-AF65-F5344CB8AC3E}">
        <p14:creationId xmlns:p14="http://schemas.microsoft.com/office/powerpoint/2010/main" val="3090333930"/>
      </p:ext>
    </p:extLst>
  </p:cSld>
  <p:clrMap bg1="lt1" tx1="dk1" bg2="lt2" tx2="dk2" accent1="accent1" accent2="accent2" accent3="accent3" accent4="accent4" accent5="accent5" accent6="accent6" hlink="hlink" folHlink="folHlink"/>
  <p:sldLayoutIdLst>
    <p:sldLayoutId id="2147483885" r:id="rId1"/>
    <p:sldLayoutId id="2147483886" r:id="rId2"/>
    <p:sldLayoutId id="2147483887" r:id="rId3"/>
    <p:sldLayoutId id="2147483888" r:id="rId4"/>
    <p:sldLayoutId id="2147483889" r:id="rId5"/>
    <p:sldLayoutId id="2147483890" r:id="rId6"/>
    <p:sldLayoutId id="2147483891" r:id="rId7"/>
    <p:sldLayoutId id="2147483892" r:id="rId8"/>
    <p:sldLayoutId id="2147483893" r:id="rId9"/>
    <p:sldLayoutId id="2147483894" r:id="rId10"/>
    <p:sldLayoutId id="21474838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l-SI" dirty="0" smtClean="0"/>
              <a:t>BUSINESS ENGLISH</a:t>
            </a:r>
            <a:endParaRPr lang="sl-SI" dirty="0"/>
          </a:p>
        </p:txBody>
      </p:sp>
      <p:sp>
        <p:nvSpPr>
          <p:cNvPr id="3" name="Subtitle 2"/>
          <p:cNvSpPr>
            <a:spLocks noGrp="1"/>
          </p:cNvSpPr>
          <p:nvPr>
            <p:ph type="subTitle" idx="1"/>
          </p:nvPr>
        </p:nvSpPr>
        <p:spPr/>
        <p:txBody>
          <a:bodyPr/>
          <a:lstStyle/>
          <a:p>
            <a:r>
              <a:rPr lang="sl-SI" dirty="0" smtClean="0"/>
              <a:t>NADALJEVALNI teČaj</a:t>
            </a:r>
            <a:endParaRPr lang="sl-SI" dirty="0"/>
          </a:p>
        </p:txBody>
      </p:sp>
    </p:spTree>
    <p:extLst>
      <p:ext uri="{BB962C8B-B14F-4D97-AF65-F5344CB8AC3E}">
        <p14:creationId xmlns:p14="http://schemas.microsoft.com/office/powerpoint/2010/main" val="967192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fontScale="90000"/>
          </a:bodyPr>
          <a:lstStyle/>
          <a:p>
            <a:r>
              <a:rPr lang="en-US" dirty="0"/>
              <a:t>ODGOVOR NA POVPRAŠEVANJE/REPLYING TO AN INQUIRY/ENQUIRY</a:t>
            </a:r>
          </a:p>
        </p:txBody>
      </p:sp>
      <p:sp>
        <p:nvSpPr>
          <p:cNvPr id="3" name="Content Placeholder 2"/>
          <p:cNvSpPr>
            <a:spLocks noGrp="1"/>
          </p:cNvSpPr>
          <p:nvPr>
            <p:ph idx="1"/>
          </p:nvPr>
        </p:nvSpPr>
        <p:spPr>
          <a:xfrm>
            <a:off x="1251678" y="2286001"/>
            <a:ext cx="10178322" cy="4148253"/>
          </a:xfrm>
        </p:spPr>
        <p:txBody>
          <a:bodyPr>
            <a:normAutofit/>
          </a:bodyPr>
          <a:lstStyle/>
          <a:p>
            <a:pPr marL="0" indent="0">
              <a:buNone/>
            </a:pPr>
            <a:r>
              <a:rPr lang="en-US" dirty="0" smtClean="0"/>
              <a:t>Dear </a:t>
            </a:r>
            <a:r>
              <a:rPr lang="en-US" dirty="0"/>
              <a:t>Mr. </a:t>
            </a:r>
            <a:r>
              <a:rPr lang="en-US" dirty="0" err="1" smtClean="0"/>
              <a:t>Beare</a:t>
            </a:r>
            <a:r>
              <a:rPr lang="sl-SI" dirty="0" smtClean="0"/>
              <a:t>,</a:t>
            </a:r>
            <a:endParaRPr lang="en-US" dirty="0"/>
          </a:p>
          <a:p>
            <a:pPr marL="0" indent="0">
              <a:buNone/>
            </a:pPr>
            <a:r>
              <a:rPr lang="sl-SI" dirty="0" smtClean="0"/>
              <a:t/>
            </a:r>
            <a:br>
              <a:rPr lang="sl-SI" dirty="0" smtClean="0"/>
            </a:br>
            <a:r>
              <a:rPr lang="en-US" dirty="0" smtClean="0"/>
              <a:t>Thank </a:t>
            </a:r>
            <a:r>
              <a:rPr lang="en-US" dirty="0"/>
              <a:t>you for your inquiry of 12 September asking for the latest edition of our </a:t>
            </a:r>
            <a:r>
              <a:rPr lang="en-US" dirty="0" smtClean="0"/>
              <a:t>catalog.</a:t>
            </a:r>
            <a:r>
              <a:rPr lang="sl-SI" dirty="0"/>
              <a:t/>
            </a:r>
            <a:br>
              <a:rPr lang="sl-SI" dirty="0"/>
            </a:br>
            <a:r>
              <a:rPr lang="en-US" dirty="0" smtClean="0"/>
              <a:t>We </a:t>
            </a:r>
            <a:r>
              <a:rPr lang="en-US" dirty="0"/>
              <a:t>are pleased to enclose our latest brochure. We would also like to inform you that it is possible to make purchases online at jacksonbros.com.</a:t>
            </a:r>
          </a:p>
          <a:p>
            <a:pPr marL="0" indent="0">
              <a:buNone/>
            </a:pPr>
            <a:r>
              <a:rPr lang="en-US" dirty="0" smtClean="0"/>
              <a:t>We </a:t>
            </a:r>
            <a:r>
              <a:rPr lang="en-US" dirty="0"/>
              <a:t>look forward to welcoming you as our customer.</a:t>
            </a:r>
          </a:p>
          <a:p>
            <a:pPr marL="0" indent="0">
              <a:buNone/>
            </a:pPr>
            <a:endParaRPr lang="en-US" dirty="0"/>
          </a:p>
          <a:p>
            <a:pPr marL="0" indent="0">
              <a:buNone/>
            </a:pPr>
            <a:r>
              <a:rPr lang="en-US" dirty="0"/>
              <a:t>Yours </a:t>
            </a:r>
            <a:r>
              <a:rPr lang="en-US" dirty="0" smtClean="0"/>
              <a:t>sincerely</a:t>
            </a:r>
            <a:r>
              <a:rPr lang="sl-SI" dirty="0" smtClean="0"/>
              <a:t/>
            </a:r>
            <a:br>
              <a:rPr lang="sl-SI" dirty="0" smtClean="0"/>
            </a:br>
            <a:r>
              <a:rPr lang="en-US" dirty="0" smtClean="0"/>
              <a:t>Dennis Jackson</a:t>
            </a:r>
            <a:r>
              <a:rPr lang="sl-SI" dirty="0" smtClean="0"/>
              <a:t/>
            </a:r>
            <a:br>
              <a:rPr lang="sl-SI" dirty="0" smtClean="0"/>
            </a:br>
            <a:r>
              <a:rPr lang="en-US" dirty="0" smtClean="0"/>
              <a:t>Marketing Director</a:t>
            </a:r>
            <a:r>
              <a:rPr lang="sl-SI" dirty="0" smtClean="0"/>
              <a:t/>
            </a:r>
            <a:br>
              <a:rPr lang="sl-SI" dirty="0" smtClean="0"/>
            </a:br>
            <a:r>
              <a:rPr lang="en-US" dirty="0" smtClean="0"/>
              <a:t>Jackson </a:t>
            </a:r>
            <a:r>
              <a:rPr lang="en-US" dirty="0"/>
              <a:t>Brothers</a:t>
            </a:r>
          </a:p>
        </p:txBody>
      </p:sp>
    </p:spTree>
    <p:extLst>
      <p:ext uri="{BB962C8B-B14F-4D97-AF65-F5344CB8AC3E}">
        <p14:creationId xmlns:p14="http://schemas.microsoft.com/office/powerpoint/2010/main" val="1228045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fontScale="90000"/>
          </a:bodyPr>
          <a:lstStyle/>
          <a:p>
            <a:r>
              <a:rPr lang="en-US" dirty="0"/>
              <a:t>ODGOVOR NA POVPRAŠEVANJE/REPLYING TO AN INQUIRY/ENQUIRY</a:t>
            </a:r>
          </a:p>
        </p:txBody>
      </p:sp>
      <p:sp>
        <p:nvSpPr>
          <p:cNvPr id="3" name="Content Placeholder 2"/>
          <p:cNvSpPr>
            <a:spLocks noGrp="1"/>
          </p:cNvSpPr>
          <p:nvPr>
            <p:ph idx="1"/>
          </p:nvPr>
        </p:nvSpPr>
        <p:spPr>
          <a:xfrm>
            <a:off x="1251678" y="2286001"/>
            <a:ext cx="10178322" cy="4148253"/>
          </a:xfrm>
        </p:spPr>
        <p:txBody>
          <a:bodyPr>
            <a:normAutofit fontScale="70000" lnSpcReduction="20000"/>
          </a:bodyPr>
          <a:lstStyle/>
          <a:p>
            <a:pPr marL="0" indent="0">
              <a:buNone/>
            </a:pPr>
            <a:r>
              <a:rPr lang="en-US" dirty="0"/>
              <a:t>Dear Mr. Brown,</a:t>
            </a:r>
          </a:p>
          <a:p>
            <a:pPr marL="0" indent="0">
              <a:buNone/>
            </a:pPr>
            <a:r>
              <a:rPr lang="en-US" dirty="0"/>
              <a:t>Thank you for your inquiry of 1 December 2017. We are pleased to hear of your interest in hotel accommodation for 20 persons during the summer holidays, preferably in August.</a:t>
            </a:r>
          </a:p>
          <a:p>
            <a:pPr marL="0" indent="0">
              <a:buNone/>
            </a:pPr>
            <a:r>
              <a:rPr lang="en-US" dirty="0"/>
              <a:t>As a full service travel company, we are please to offer you accommodation in one of our best hotels at </a:t>
            </a:r>
            <a:r>
              <a:rPr lang="en-US" dirty="0" err="1"/>
              <a:t>favourable</a:t>
            </a:r>
            <a:r>
              <a:rPr lang="en-US" dirty="0"/>
              <a:t> prices. As already mentioned to you over the phone, </a:t>
            </a:r>
            <a:r>
              <a:rPr lang="en-US" dirty="0" err="1"/>
              <a:t>Matin</a:t>
            </a:r>
            <a:r>
              <a:rPr lang="en-US" dirty="0"/>
              <a:t> </a:t>
            </a:r>
            <a:r>
              <a:rPr lang="en-US" dirty="0" err="1"/>
              <a:t>Krpan</a:t>
            </a:r>
            <a:r>
              <a:rPr lang="en-US" dirty="0"/>
              <a:t> Tour can also assist you with all or a portion of travel or hospitality needs for your group. Martin </a:t>
            </a:r>
            <a:r>
              <a:rPr lang="en-US" dirty="0" err="1"/>
              <a:t>Krpan</a:t>
            </a:r>
            <a:r>
              <a:rPr lang="en-US" dirty="0"/>
              <a:t> Tour is one of the oldest and most respected travel companies in Slovenia, with offices in Ljubljana, Maribor and </a:t>
            </a:r>
            <a:r>
              <a:rPr lang="en-US" dirty="0" err="1"/>
              <a:t>Kranj</a:t>
            </a:r>
            <a:r>
              <a:rPr lang="en-US" dirty="0"/>
              <a:t>. Martin </a:t>
            </a:r>
            <a:r>
              <a:rPr lang="en-US" dirty="0" err="1"/>
              <a:t>Krpan</a:t>
            </a:r>
            <a:r>
              <a:rPr lang="en-US" dirty="0"/>
              <a:t> can assist you in providing customized services </a:t>
            </a:r>
            <a:r>
              <a:rPr lang="en-US" dirty="0" smtClean="0"/>
              <a:t>including:</a:t>
            </a:r>
            <a:r>
              <a:rPr lang="sl-SI" dirty="0" smtClean="0"/>
              <a:t/>
            </a:r>
            <a:br>
              <a:rPr lang="sl-SI" dirty="0" smtClean="0"/>
            </a:br>
            <a:r>
              <a:rPr lang="en-US" dirty="0" smtClean="0"/>
              <a:t>Roundtrip </a:t>
            </a:r>
            <a:r>
              <a:rPr lang="en-US" dirty="0"/>
              <a:t>Air </a:t>
            </a:r>
            <a:r>
              <a:rPr lang="en-US" dirty="0" smtClean="0"/>
              <a:t>Arrangements</a:t>
            </a:r>
            <a:r>
              <a:rPr lang="sl-SI" dirty="0" smtClean="0"/>
              <a:t/>
            </a:r>
            <a:br>
              <a:rPr lang="sl-SI" dirty="0" smtClean="0"/>
            </a:br>
            <a:r>
              <a:rPr lang="en-US" dirty="0" smtClean="0"/>
              <a:t>Hotel Accommodation</a:t>
            </a:r>
            <a:r>
              <a:rPr lang="sl-SI" dirty="0" smtClean="0"/>
              <a:t/>
            </a:r>
            <a:br>
              <a:rPr lang="sl-SI" dirty="0" smtClean="0"/>
            </a:br>
            <a:r>
              <a:rPr lang="en-US" dirty="0" smtClean="0"/>
              <a:t>Experienced </a:t>
            </a:r>
            <a:r>
              <a:rPr lang="en-US" dirty="0"/>
              <a:t>Travel Managers and Local Staff.</a:t>
            </a:r>
          </a:p>
          <a:p>
            <a:pPr marL="0" indent="0">
              <a:buNone/>
            </a:pPr>
            <a:r>
              <a:rPr lang="en-US" dirty="0"/>
              <a:t>We pride ourselves on providing excellent service and would be delighted to speak with you in more detail regarding your needs. We can be reached by e-mail, telephone or by mail.</a:t>
            </a:r>
          </a:p>
          <a:p>
            <a:pPr marL="0" indent="0">
              <a:buNone/>
            </a:pPr>
            <a:r>
              <a:rPr lang="sl-SI" dirty="0" smtClean="0"/>
              <a:t/>
            </a:r>
            <a:br>
              <a:rPr lang="sl-SI" dirty="0" smtClean="0"/>
            </a:br>
            <a:r>
              <a:rPr lang="en-US" dirty="0" smtClean="0"/>
              <a:t>We </a:t>
            </a:r>
            <a:r>
              <a:rPr lang="en-US" dirty="0"/>
              <a:t>look forward to hearing from you.</a:t>
            </a:r>
          </a:p>
          <a:p>
            <a:pPr marL="0" indent="0">
              <a:buNone/>
            </a:pPr>
            <a:r>
              <a:rPr lang="en-US" dirty="0"/>
              <a:t>Sincerely yours,</a:t>
            </a:r>
          </a:p>
          <a:p>
            <a:pPr marL="0" indent="0">
              <a:buNone/>
            </a:pPr>
            <a:r>
              <a:rPr lang="en-US" dirty="0"/>
              <a:t>Martin </a:t>
            </a:r>
            <a:r>
              <a:rPr lang="en-US" dirty="0" err="1" smtClean="0"/>
              <a:t>Gregor</a:t>
            </a:r>
            <a:r>
              <a:rPr lang="sl-SI" dirty="0" smtClean="0"/>
              <a:t/>
            </a:r>
            <a:br>
              <a:rPr lang="sl-SI" dirty="0" smtClean="0"/>
            </a:br>
            <a:r>
              <a:rPr lang="en-US" dirty="0" smtClean="0"/>
              <a:t>Group </a:t>
            </a:r>
            <a:r>
              <a:rPr lang="en-US" dirty="0"/>
              <a:t>Sales Manager</a:t>
            </a:r>
          </a:p>
        </p:txBody>
      </p:sp>
    </p:spTree>
    <p:extLst>
      <p:ext uri="{BB962C8B-B14F-4D97-AF65-F5344CB8AC3E}">
        <p14:creationId xmlns:p14="http://schemas.microsoft.com/office/powerpoint/2010/main" val="806887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fontScale="90000"/>
          </a:bodyPr>
          <a:lstStyle/>
          <a:p>
            <a:r>
              <a:rPr lang="en-US" dirty="0"/>
              <a:t>ODGOVOR NA POVPRAŠEVANJE/REPLYING TO AN INQUIRY/ENQUIRY</a:t>
            </a:r>
          </a:p>
        </p:txBody>
      </p:sp>
      <p:sp>
        <p:nvSpPr>
          <p:cNvPr id="3" name="Content Placeholder 2"/>
          <p:cNvSpPr>
            <a:spLocks noGrp="1"/>
          </p:cNvSpPr>
          <p:nvPr>
            <p:ph idx="1"/>
          </p:nvPr>
        </p:nvSpPr>
        <p:spPr>
          <a:xfrm>
            <a:off x="1251678" y="2286001"/>
            <a:ext cx="10178322" cy="4148253"/>
          </a:xfrm>
        </p:spPr>
        <p:txBody>
          <a:bodyPr>
            <a:normAutofit fontScale="77500" lnSpcReduction="20000"/>
          </a:bodyPr>
          <a:lstStyle/>
          <a:p>
            <a:pPr marL="0" indent="0">
              <a:buNone/>
            </a:pPr>
            <a:r>
              <a:rPr lang="en-US" dirty="0"/>
              <a:t>Dear </a:t>
            </a:r>
            <a:r>
              <a:rPr lang="en-US" dirty="0" err="1"/>
              <a:t>Mr</a:t>
            </a:r>
            <a:r>
              <a:rPr lang="en-US" dirty="0"/>
              <a:t> </a:t>
            </a:r>
            <a:r>
              <a:rPr lang="en-US" dirty="0" err="1"/>
              <a:t>Patroni</a:t>
            </a:r>
            <a:r>
              <a:rPr lang="en-US" dirty="0"/>
              <a:t>,</a:t>
            </a:r>
          </a:p>
          <a:p>
            <a:pPr marL="0" indent="0">
              <a:buNone/>
            </a:pPr>
            <a:r>
              <a:rPr lang="en-US" dirty="0"/>
              <a:t>Thank you for your inquiry of 9 May 2017. I regret to inform you that we have run out of stock of B122 and A300 units and we do not expect another delivery until later this week. I am sorry we cannot be of help to you, but we can offer you very similar B123 and A403 units from our new line which has proved quite a success.</a:t>
            </a:r>
          </a:p>
          <a:p>
            <a:pPr marL="0" indent="0">
              <a:buNone/>
            </a:pPr>
            <a:r>
              <a:rPr lang="en-US" dirty="0"/>
              <a:t>The enclosed brochure will give you an idea of the B123 and A403 units, but may we suggest that we send our representative to you with a model of both units, so that he can give you a demonstration? If you are interested in a visit, please fill in the attached card and return it to our fax No. +386 1 5422 22.</a:t>
            </a:r>
          </a:p>
          <a:p>
            <a:pPr marL="0" indent="0">
              <a:buNone/>
            </a:pPr>
            <a:r>
              <a:rPr lang="en-US" dirty="0"/>
              <a:t>However, if you are still set on B122 and A300 units, we advise you to contact out agents in France, </a:t>
            </a:r>
            <a:r>
              <a:rPr lang="en-US" dirty="0" err="1"/>
              <a:t>Ponti&amp;Sons</a:t>
            </a:r>
            <a:r>
              <a:rPr lang="en-US" dirty="0"/>
              <a:t> Ltd., Montpellier, as they can carry a full stock of our goods. I regret we ourselves do not have the units you asked for, but I can promise you that the alternatives I have suggested will certainly meet your expectations, and remember that we and our agents in France offer a full guarantee for two years for all our </a:t>
            </a:r>
            <a:r>
              <a:rPr lang="en-US" dirty="0" smtClean="0"/>
              <a:t>units.</a:t>
            </a:r>
            <a:endParaRPr lang="sl-SI" dirty="0"/>
          </a:p>
          <a:p>
            <a:pPr marL="0" indent="0">
              <a:buNone/>
            </a:pPr>
            <a:r>
              <a:rPr lang="en-US" dirty="0" smtClean="0"/>
              <a:t>We </a:t>
            </a:r>
            <a:r>
              <a:rPr lang="en-US" dirty="0"/>
              <a:t>hope to hear from you again soon, and can assure you that your order will be dealt with promptly.</a:t>
            </a:r>
          </a:p>
          <a:p>
            <a:pPr marL="0" indent="0">
              <a:buNone/>
            </a:pPr>
            <a:endParaRPr lang="en-US" dirty="0"/>
          </a:p>
          <a:p>
            <a:pPr marL="0" indent="0">
              <a:buNone/>
            </a:pPr>
            <a:r>
              <a:rPr lang="en-US" dirty="0"/>
              <a:t>Yours </a:t>
            </a:r>
            <a:r>
              <a:rPr lang="sl-SI" dirty="0" smtClean="0"/>
              <a:t>truly</a:t>
            </a:r>
            <a:r>
              <a:rPr lang="en-US" dirty="0" smtClean="0"/>
              <a:t>,</a:t>
            </a:r>
            <a:r>
              <a:rPr lang="sl-SI" dirty="0" smtClean="0"/>
              <a:t/>
            </a:r>
            <a:br>
              <a:rPr lang="sl-SI" dirty="0" smtClean="0"/>
            </a:br>
            <a:r>
              <a:rPr lang="en-US" dirty="0" err="1" smtClean="0"/>
              <a:t>Mr</a:t>
            </a:r>
            <a:r>
              <a:rPr lang="en-US" dirty="0" smtClean="0"/>
              <a:t> </a:t>
            </a:r>
            <a:r>
              <a:rPr lang="en-US" dirty="0" err="1"/>
              <a:t>Janko</a:t>
            </a:r>
            <a:r>
              <a:rPr lang="en-US" dirty="0"/>
              <a:t> </a:t>
            </a:r>
            <a:r>
              <a:rPr lang="en-US" dirty="0" smtClean="0"/>
              <a:t>Strauss,</a:t>
            </a:r>
            <a:r>
              <a:rPr lang="sl-SI" dirty="0" smtClean="0"/>
              <a:t/>
            </a:r>
            <a:br>
              <a:rPr lang="sl-SI" dirty="0" smtClean="0"/>
            </a:br>
            <a:r>
              <a:rPr lang="en-US" dirty="0" smtClean="0"/>
              <a:t>General </a:t>
            </a:r>
            <a:r>
              <a:rPr lang="en-US" dirty="0"/>
              <a:t>Manager.</a:t>
            </a:r>
          </a:p>
        </p:txBody>
      </p:sp>
    </p:spTree>
    <p:extLst>
      <p:ext uri="{BB962C8B-B14F-4D97-AF65-F5344CB8AC3E}">
        <p14:creationId xmlns:p14="http://schemas.microsoft.com/office/powerpoint/2010/main" val="2268093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NAVEDBA CEN/GIVING A QUATATION</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9957036"/>
              </p:ext>
            </p:extLst>
          </p:nvPr>
        </p:nvGraphicFramePr>
        <p:xfrm>
          <a:off x="2783066" y="2143895"/>
          <a:ext cx="5754370" cy="4109093"/>
        </p:xfrm>
        <a:graphic>
          <a:graphicData uri="http://schemas.openxmlformats.org/drawingml/2006/table">
            <a:tbl>
              <a:tblPr firstRow="1" firstCol="1" bandRow="1">
                <a:tableStyleId>{5C22544A-7EE6-4342-B048-85BDC9FD1C3A}</a:tableStyleId>
              </a:tblPr>
              <a:tblGrid>
                <a:gridCol w="2877185"/>
                <a:gridCol w="2877185"/>
              </a:tblGrid>
              <a:tr h="0">
                <a:tc>
                  <a:txBody>
                    <a:bodyPr/>
                    <a:lstStyle/>
                    <a:p>
                      <a:pPr>
                        <a:lnSpc>
                          <a:spcPct val="107000"/>
                        </a:lnSpc>
                        <a:spcAft>
                          <a:spcPts val="0"/>
                        </a:spcAft>
                      </a:pPr>
                      <a:r>
                        <a:rPr lang="sl-SI" sz="1400" b="0">
                          <a:solidFill>
                            <a:schemeClr val="tx1"/>
                          </a:solidFill>
                          <a:effectLst/>
                        </a:rPr>
                        <a:t>Legally binding prices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Zakonsko obvezujoče cene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Net price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Neto cena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Gross price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Bruto cena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Retail price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Maloprodajna cena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Wholesale price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Veleprodajna cena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Prices inclusive of delivery charges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Cene vključujejo stroške prevoza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Quote a fixed price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Ponuditi po končni sceni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To hold a price for 14 days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Držati ceno za 14 dni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Leave room for negotiation</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Pustiti prostor za pogajanja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Negotiable terms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Pogoji, o katerih se je mogoče pogajati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Transport and insurance costs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Stroški prevoza in zavarovanja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Taxes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Davki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Goods exempt from VAT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Neobdavčeno blago</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Customer’s currency</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Kupčeva valuta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Local currency</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Lokalna valuta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Today’s rate of exchange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a:solidFill>
                            <a:schemeClr val="tx1"/>
                          </a:solidFill>
                          <a:effectLst/>
                        </a:rPr>
                        <a:t>Današni tečaj</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en-GB" sz="1400" b="0">
                          <a:solidFill>
                            <a:schemeClr val="tx1"/>
                          </a:solidFill>
                          <a:effectLst/>
                        </a:rPr>
                        <a:t>Sight draft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400" b="0" dirty="0" err="1">
                          <a:solidFill>
                            <a:schemeClr val="tx1"/>
                          </a:solidFill>
                          <a:effectLst/>
                        </a:rPr>
                        <a:t>Menica</a:t>
                      </a:r>
                      <a:r>
                        <a:rPr lang="en-GB" sz="1400" b="0" dirty="0">
                          <a:solidFill>
                            <a:schemeClr val="tx1"/>
                          </a:solidFill>
                          <a:effectLst/>
                        </a:rPr>
                        <a:t> </a:t>
                      </a:r>
                      <a:r>
                        <a:rPr lang="en-GB" sz="1400" b="0" dirty="0" err="1">
                          <a:solidFill>
                            <a:schemeClr val="tx1"/>
                          </a:solidFill>
                          <a:effectLst/>
                        </a:rPr>
                        <a:t>na</a:t>
                      </a:r>
                      <a:r>
                        <a:rPr lang="en-GB" sz="1400" b="0" dirty="0">
                          <a:solidFill>
                            <a:schemeClr val="tx1"/>
                          </a:solidFill>
                          <a:effectLst/>
                        </a:rPr>
                        <a:t> </a:t>
                      </a:r>
                      <a:r>
                        <a:rPr lang="en-GB" sz="1400" b="0" dirty="0" err="1">
                          <a:solidFill>
                            <a:schemeClr val="tx1"/>
                          </a:solidFill>
                          <a:effectLst/>
                        </a:rPr>
                        <a:t>vpogled</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430152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NAVEDBA CEN/GIVING A QUATATION</a:t>
            </a:r>
          </a:p>
        </p:txBody>
      </p:sp>
      <p:sp>
        <p:nvSpPr>
          <p:cNvPr id="3" name="Content Placeholder 2"/>
          <p:cNvSpPr>
            <a:spLocks noGrp="1"/>
          </p:cNvSpPr>
          <p:nvPr>
            <p:ph idx="1"/>
          </p:nvPr>
        </p:nvSpPr>
        <p:spPr>
          <a:xfrm>
            <a:off x="1251678" y="2286001"/>
            <a:ext cx="10178322" cy="4125950"/>
          </a:xfrm>
        </p:spPr>
        <p:txBody>
          <a:bodyPr>
            <a:normAutofit fontScale="77500" lnSpcReduction="20000"/>
          </a:bodyPr>
          <a:lstStyle/>
          <a:p>
            <a:pPr marL="0" indent="0">
              <a:buNone/>
            </a:pPr>
            <a:r>
              <a:rPr lang="en-US" dirty="0"/>
              <a:t>Dear </a:t>
            </a:r>
            <a:r>
              <a:rPr lang="en-US" dirty="0" err="1"/>
              <a:t>Ms</a:t>
            </a:r>
            <a:r>
              <a:rPr lang="en-US" dirty="0"/>
              <a:t> </a:t>
            </a:r>
            <a:r>
              <a:rPr lang="en-US" dirty="0" smtClean="0"/>
              <a:t>Jones,</a:t>
            </a:r>
            <a:endParaRPr lang="sl-SI" dirty="0" smtClean="0"/>
          </a:p>
          <a:p>
            <a:pPr marL="0" indent="0">
              <a:buNone/>
            </a:pPr>
            <a:endParaRPr lang="sl-SI" dirty="0"/>
          </a:p>
          <a:p>
            <a:pPr marL="0" indent="0">
              <a:buNone/>
            </a:pPr>
            <a:r>
              <a:rPr lang="en-US" dirty="0" smtClean="0"/>
              <a:t>Thank </a:t>
            </a:r>
            <a:r>
              <a:rPr lang="en-US" dirty="0"/>
              <a:t>you very much for your enquiry. Enclosed please find our current catalogue giving detailed information about the article X45 you were interested in, and the price-list quoting prices c.i.f. </a:t>
            </a:r>
            <a:r>
              <a:rPr lang="en-US" dirty="0" smtClean="0"/>
              <a:t>Maribor.</a:t>
            </a:r>
            <a:r>
              <a:rPr lang="sl-SI" dirty="0" smtClean="0"/>
              <a:t> </a:t>
            </a:r>
          </a:p>
          <a:p>
            <a:pPr marL="0" indent="0">
              <a:buNone/>
            </a:pPr>
            <a:r>
              <a:rPr lang="en-US" dirty="0" smtClean="0"/>
              <a:t>The </a:t>
            </a:r>
            <a:r>
              <a:rPr lang="en-US" dirty="0"/>
              <a:t>net price of the article X45 is EUR 10.00, to which VAT at 22.5% must be added, making a gross price of EUR 12.25.</a:t>
            </a:r>
          </a:p>
          <a:p>
            <a:pPr marL="0" indent="0">
              <a:buNone/>
            </a:pPr>
            <a:r>
              <a:rPr lang="en-US" dirty="0"/>
              <a:t>We can offer you the quantity discount you asked for, which would be 6% off net priced for orders over € 3000, but the usual trade discount in Slovenia is 10 % and we always deal on payment by sight draft, cash against documents. Nevertheless, we would be ready to review this once we have established a firm trading association with </a:t>
            </a:r>
            <a:r>
              <a:rPr lang="en-US" dirty="0" smtClean="0"/>
              <a:t>you.</a:t>
            </a:r>
            <a:endParaRPr lang="sl-SI" dirty="0" smtClean="0"/>
          </a:p>
          <a:p>
            <a:pPr marL="0" indent="0">
              <a:buNone/>
            </a:pPr>
            <a:endParaRPr lang="sl-SI" dirty="0"/>
          </a:p>
          <a:p>
            <a:pPr marL="0" indent="0">
              <a:buNone/>
            </a:pPr>
            <a:r>
              <a:rPr lang="en-US" dirty="0" smtClean="0"/>
              <a:t>We </a:t>
            </a:r>
            <a:r>
              <a:rPr lang="en-US" dirty="0"/>
              <a:t>have the products in stock and will ship them immediately after we receive your order.</a:t>
            </a:r>
          </a:p>
          <a:p>
            <a:pPr marL="0" indent="0">
              <a:buNone/>
            </a:pPr>
            <a:r>
              <a:rPr lang="en-US" dirty="0"/>
              <a:t>Please let us know if this arrangement is satisfactory</a:t>
            </a:r>
          </a:p>
          <a:p>
            <a:pPr marL="0" indent="0">
              <a:buNone/>
            </a:pPr>
            <a:endParaRPr lang="en-US" dirty="0"/>
          </a:p>
          <a:p>
            <a:pPr marL="0" indent="0">
              <a:buNone/>
            </a:pPr>
            <a:r>
              <a:rPr lang="en-US" dirty="0"/>
              <a:t>Yours </a:t>
            </a:r>
            <a:r>
              <a:rPr lang="sl-SI" smtClean="0"/>
              <a:t>truly</a:t>
            </a:r>
            <a:r>
              <a:rPr lang="en-US" smtClean="0"/>
              <a:t>,</a:t>
            </a:r>
            <a:r>
              <a:rPr lang="sl-SI" dirty="0" smtClean="0"/>
              <a:t/>
            </a:r>
            <a:br>
              <a:rPr lang="sl-SI" dirty="0" smtClean="0"/>
            </a:br>
            <a:r>
              <a:rPr lang="en-US" dirty="0" smtClean="0"/>
              <a:t>Mary </a:t>
            </a:r>
            <a:r>
              <a:rPr lang="en-US" dirty="0"/>
              <a:t>Anderson.</a:t>
            </a:r>
          </a:p>
        </p:txBody>
      </p:sp>
    </p:spTree>
    <p:extLst>
      <p:ext uri="{BB962C8B-B14F-4D97-AF65-F5344CB8AC3E}">
        <p14:creationId xmlns:p14="http://schemas.microsoft.com/office/powerpoint/2010/main" val="4264919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NAVEDBA CEN/GIVING A QUATATION</a:t>
            </a:r>
          </a:p>
        </p:txBody>
      </p:sp>
      <p:sp>
        <p:nvSpPr>
          <p:cNvPr id="3" name="Content Placeholder 2"/>
          <p:cNvSpPr>
            <a:spLocks noGrp="1"/>
          </p:cNvSpPr>
          <p:nvPr>
            <p:ph idx="1"/>
          </p:nvPr>
        </p:nvSpPr>
        <p:spPr>
          <a:xfrm>
            <a:off x="1251678" y="2286001"/>
            <a:ext cx="10178322" cy="4125950"/>
          </a:xfrm>
        </p:spPr>
        <p:txBody>
          <a:bodyPr>
            <a:normAutofit/>
          </a:bodyPr>
          <a:lstStyle/>
          <a:p>
            <a:pPr marL="0" indent="0">
              <a:buNone/>
            </a:pPr>
            <a:r>
              <a:rPr lang="en-US" dirty="0"/>
              <a:t>Dear </a:t>
            </a:r>
            <a:r>
              <a:rPr lang="en-US" dirty="0" err="1"/>
              <a:t>Ms</a:t>
            </a:r>
            <a:r>
              <a:rPr lang="en-US" dirty="0"/>
              <a:t> Goldberg</a:t>
            </a:r>
            <a:r>
              <a:rPr lang="en-US" dirty="0" smtClean="0"/>
              <a:t>,</a:t>
            </a:r>
            <a:r>
              <a:rPr lang="sl-SI" dirty="0" smtClean="0"/>
              <a:t/>
            </a:r>
            <a:br>
              <a:rPr lang="sl-SI" dirty="0" smtClean="0"/>
            </a:br>
            <a:endParaRPr lang="en-US" dirty="0"/>
          </a:p>
          <a:p>
            <a:pPr marL="0" indent="0">
              <a:buNone/>
            </a:pPr>
            <a:r>
              <a:rPr lang="en-US" dirty="0"/>
              <a:t>Enclosed please find the new Sales Catalogue. It contains our new range of products and all the information needed to place your orders. My name is </a:t>
            </a:r>
            <a:r>
              <a:rPr lang="en-US" dirty="0" err="1"/>
              <a:t>Vesna</a:t>
            </a:r>
            <a:r>
              <a:rPr lang="en-US" dirty="0"/>
              <a:t> </a:t>
            </a:r>
            <a:r>
              <a:rPr lang="en-US" dirty="0" err="1"/>
              <a:t>Šketa</a:t>
            </a:r>
            <a:r>
              <a:rPr lang="en-US" dirty="0"/>
              <a:t> and I am the Special Sales Coordinator in Gardening. I will be your primary contact during the Special Sales process.</a:t>
            </a:r>
          </a:p>
          <a:p>
            <a:pPr marL="0" indent="0">
              <a:buNone/>
            </a:pPr>
            <a:r>
              <a:rPr lang="en-US" dirty="0"/>
              <a:t>I look forward to working with you. Please feel free to contact me for any queries or concerns.</a:t>
            </a:r>
          </a:p>
          <a:p>
            <a:pPr marL="0" indent="0">
              <a:buNone/>
            </a:pPr>
            <a:endParaRPr lang="en-US" dirty="0"/>
          </a:p>
          <a:p>
            <a:pPr marL="0" indent="0">
              <a:buNone/>
            </a:pPr>
            <a:r>
              <a:rPr lang="en-US" dirty="0"/>
              <a:t>Best regards,</a:t>
            </a:r>
          </a:p>
          <a:p>
            <a:pPr marL="0" indent="0">
              <a:buNone/>
            </a:pPr>
            <a:r>
              <a:rPr lang="sl-SI" dirty="0" smtClean="0"/>
              <a:t>Petra Polšak</a:t>
            </a:r>
            <a:endParaRPr lang="en-US" dirty="0"/>
          </a:p>
          <a:p>
            <a:pPr marL="0" indent="0">
              <a:buNone/>
            </a:pPr>
            <a:r>
              <a:rPr lang="en-US" dirty="0"/>
              <a:t>Special Sales Coordinator</a:t>
            </a:r>
          </a:p>
        </p:txBody>
      </p:sp>
    </p:spTree>
    <p:extLst>
      <p:ext uri="{BB962C8B-B14F-4D97-AF65-F5344CB8AC3E}">
        <p14:creationId xmlns:p14="http://schemas.microsoft.com/office/powerpoint/2010/main" val="3788620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NAROČILO/ORDER</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4627289"/>
              </p:ext>
            </p:extLst>
          </p:nvPr>
        </p:nvGraphicFramePr>
        <p:xfrm>
          <a:off x="2548887" y="1684946"/>
          <a:ext cx="6271726" cy="4106304"/>
        </p:xfrm>
        <a:graphic>
          <a:graphicData uri="http://schemas.openxmlformats.org/drawingml/2006/table">
            <a:tbl>
              <a:tblPr firstRow="1" firstCol="1" bandRow="1">
                <a:tableStyleId>{5C22544A-7EE6-4342-B048-85BDC9FD1C3A}</a:tableStyleId>
              </a:tblPr>
              <a:tblGrid>
                <a:gridCol w="3135863"/>
                <a:gridCol w="3135863"/>
              </a:tblGrid>
              <a:tr h="256644">
                <a:tc>
                  <a:txBody>
                    <a:bodyPr/>
                    <a:lstStyle/>
                    <a:p>
                      <a:pPr>
                        <a:lnSpc>
                          <a:spcPct val="107000"/>
                        </a:lnSpc>
                        <a:spcAft>
                          <a:spcPts val="0"/>
                        </a:spcAft>
                      </a:pPr>
                      <a:r>
                        <a:rPr lang="en-GB" sz="1600" b="0">
                          <a:solidFill>
                            <a:schemeClr val="tx1"/>
                          </a:solidFill>
                          <a:effectLst/>
                        </a:rPr>
                        <a:t>Trial order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Poskusno naročilo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Place an order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Oddati naročilo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Confirm an order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Potrditi naročilo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Acknowledge an order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Potrditi prejem naročila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Refuse/turn down/reject an order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Zavrniti naročilo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Force majeure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Višja sila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Supply an order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Odpremiti blago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Airway bill</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Letalski tovorni list</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Bill of lading</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Ladijski tovorni list</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Delivery</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Dobava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Delivery time/date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Dobavni rok</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Arrange shipment</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Odpremiti pošiljko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Order form</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Naročilnica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Covering letter</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Spremni dopis</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Shipping documents</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Odpremni dokumenti</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56644">
                <a:tc>
                  <a:txBody>
                    <a:bodyPr/>
                    <a:lstStyle/>
                    <a:p>
                      <a:pPr>
                        <a:lnSpc>
                          <a:spcPct val="107000"/>
                        </a:lnSpc>
                        <a:spcAft>
                          <a:spcPts val="0"/>
                        </a:spcAft>
                      </a:pPr>
                      <a:r>
                        <a:rPr lang="en-GB" sz="1600" b="0">
                          <a:solidFill>
                            <a:schemeClr val="tx1"/>
                          </a:solidFill>
                          <a:effectLst/>
                        </a:rPr>
                        <a:t>Commercial invoice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err="1">
                          <a:solidFill>
                            <a:schemeClr val="tx1"/>
                          </a:solidFill>
                          <a:effectLst/>
                        </a:rPr>
                        <a:t>Komercialna</a:t>
                      </a:r>
                      <a:r>
                        <a:rPr lang="en-GB" sz="1600" b="0" dirty="0">
                          <a:solidFill>
                            <a:schemeClr val="tx1"/>
                          </a:solidFill>
                          <a:effectLst/>
                        </a:rPr>
                        <a:t> </a:t>
                      </a:r>
                      <a:r>
                        <a:rPr lang="en-GB" sz="1600" b="0" dirty="0" err="1">
                          <a:solidFill>
                            <a:schemeClr val="tx1"/>
                          </a:solidFill>
                          <a:effectLst/>
                        </a:rPr>
                        <a:t>faktura</a:t>
                      </a:r>
                      <a:endParaRPr lang="sl-SI"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680746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NAROČILO/ORDER</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70487569"/>
              </p:ext>
            </p:extLst>
          </p:nvPr>
        </p:nvGraphicFramePr>
        <p:xfrm>
          <a:off x="2587083" y="1684946"/>
          <a:ext cx="6296040" cy="4078012"/>
        </p:xfrm>
        <a:graphic>
          <a:graphicData uri="http://schemas.openxmlformats.org/drawingml/2006/table">
            <a:tbl>
              <a:tblPr firstRow="1" firstCol="1" bandRow="1">
                <a:tableStyleId>{5C22544A-7EE6-4342-B048-85BDC9FD1C3A}</a:tableStyleId>
              </a:tblPr>
              <a:tblGrid>
                <a:gridCol w="3148020"/>
                <a:gridCol w="3148020"/>
              </a:tblGrid>
              <a:tr h="270890">
                <a:tc>
                  <a:txBody>
                    <a:bodyPr/>
                    <a:lstStyle/>
                    <a:p>
                      <a:pPr>
                        <a:lnSpc>
                          <a:spcPct val="107000"/>
                        </a:lnSpc>
                        <a:spcAft>
                          <a:spcPts val="0"/>
                        </a:spcAft>
                      </a:pPr>
                      <a:r>
                        <a:rPr lang="en-GB" sz="1600" b="0" dirty="0">
                          <a:solidFill>
                            <a:schemeClr val="tx1"/>
                          </a:solidFill>
                          <a:effectLst/>
                        </a:rPr>
                        <a:t>Invoice</a:t>
                      </a:r>
                      <a:endParaRPr lang="sl-SI"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Račun</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Proforma invoice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Predračun</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dirty="0">
                          <a:solidFill>
                            <a:schemeClr val="tx1"/>
                          </a:solidFill>
                          <a:effectLst/>
                        </a:rPr>
                        <a:t>No extra charge</a:t>
                      </a:r>
                      <a:endParaRPr lang="sl-SI"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Brez dodatnih stroškov</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Terms of payments</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Način plačila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Banker’s draft</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Bančna menica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dirty="0">
                          <a:solidFill>
                            <a:schemeClr val="tx1"/>
                          </a:solidFill>
                          <a:effectLst/>
                        </a:rPr>
                        <a:t>Draw a bill</a:t>
                      </a:r>
                      <a:endParaRPr lang="sl-SI"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Izdati ček</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Bill of exchange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Menica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Documents against acceptance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Dokumenti proti potrditvi</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Cash against documents</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Dokumenti proti plačilu</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56442">
                <a:tc>
                  <a:txBody>
                    <a:bodyPr/>
                    <a:lstStyle/>
                    <a:p>
                      <a:pPr>
                        <a:lnSpc>
                          <a:spcPct val="107000"/>
                        </a:lnSpc>
                        <a:spcAft>
                          <a:spcPts val="0"/>
                        </a:spcAft>
                      </a:pPr>
                      <a:r>
                        <a:rPr lang="en-GB" sz="1600" b="0">
                          <a:solidFill>
                            <a:schemeClr val="tx1"/>
                          </a:solidFill>
                          <a:effectLst/>
                        </a:rPr>
                        <a:t>Long-term/short-term credit facilities</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Dolgoročna/kratkoročna posojila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Packing</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Pakiranje/embalaža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Packing included</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Pakiranje všteto</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Insurance certificate</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a:solidFill>
                            <a:schemeClr val="tx1"/>
                          </a:solidFill>
                          <a:effectLst/>
                        </a:rPr>
                        <a:t>Zavarovalna polica</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70890">
                <a:tc>
                  <a:txBody>
                    <a:bodyPr/>
                    <a:lstStyle/>
                    <a:p>
                      <a:pPr>
                        <a:lnSpc>
                          <a:spcPct val="107000"/>
                        </a:lnSpc>
                        <a:spcAft>
                          <a:spcPts val="0"/>
                        </a:spcAft>
                      </a:pPr>
                      <a:r>
                        <a:rPr lang="en-GB" sz="1600" b="0">
                          <a:solidFill>
                            <a:schemeClr val="tx1"/>
                          </a:solidFill>
                          <a:effectLst/>
                        </a:rPr>
                        <a:t>Reserve the right</a:t>
                      </a:r>
                      <a:endParaRPr lang="sl-SI" sz="16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err="1">
                          <a:solidFill>
                            <a:schemeClr val="tx1"/>
                          </a:solidFill>
                          <a:effectLst/>
                        </a:rPr>
                        <a:t>Pridrževati</a:t>
                      </a:r>
                      <a:r>
                        <a:rPr lang="en-GB" sz="1600" b="0" dirty="0">
                          <a:solidFill>
                            <a:schemeClr val="tx1"/>
                          </a:solidFill>
                          <a:effectLst/>
                        </a:rPr>
                        <a:t> </a:t>
                      </a:r>
                      <a:r>
                        <a:rPr lang="en-GB" sz="1600" b="0" dirty="0" err="1">
                          <a:solidFill>
                            <a:schemeClr val="tx1"/>
                          </a:solidFill>
                          <a:effectLst/>
                        </a:rPr>
                        <a:t>si</a:t>
                      </a:r>
                      <a:r>
                        <a:rPr lang="en-GB" sz="1600" b="0" dirty="0">
                          <a:solidFill>
                            <a:schemeClr val="tx1"/>
                          </a:solidFill>
                          <a:effectLst/>
                        </a:rPr>
                        <a:t> </a:t>
                      </a:r>
                      <a:r>
                        <a:rPr lang="en-GB" sz="1600" b="0" dirty="0" err="1">
                          <a:solidFill>
                            <a:schemeClr val="tx1"/>
                          </a:solidFill>
                          <a:effectLst/>
                        </a:rPr>
                        <a:t>pravico</a:t>
                      </a:r>
                      <a:endParaRPr lang="sl-SI" sz="16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9605342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SPREMNI DOPIS/COVERING LETTER</a:t>
            </a:r>
          </a:p>
        </p:txBody>
      </p:sp>
      <p:sp>
        <p:nvSpPr>
          <p:cNvPr id="3" name="Content Placeholder 2"/>
          <p:cNvSpPr>
            <a:spLocks noGrp="1"/>
          </p:cNvSpPr>
          <p:nvPr>
            <p:ph idx="1"/>
          </p:nvPr>
        </p:nvSpPr>
        <p:spPr/>
        <p:txBody>
          <a:bodyPr>
            <a:normAutofit fontScale="70000" lnSpcReduction="20000"/>
          </a:bodyPr>
          <a:lstStyle/>
          <a:p>
            <a:r>
              <a:rPr lang="sl-SI" dirty="0"/>
              <a:t>STEPS:</a:t>
            </a:r>
          </a:p>
          <a:p>
            <a:pPr marL="0" indent="0">
              <a:buNone/>
            </a:pPr>
            <a:r>
              <a:rPr lang="sl-SI" dirty="0" smtClean="0"/>
              <a:t>1. ZAČETEK/OPENING</a:t>
            </a:r>
            <a:br>
              <a:rPr lang="sl-SI" dirty="0" smtClean="0"/>
            </a:br>
            <a:r>
              <a:rPr lang="sl-SI" dirty="0" smtClean="0"/>
              <a:t>Your </a:t>
            </a:r>
            <a:r>
              <a:rPr lang="sl-SI" dirty="0"/>
              <a:t>letter of .. persuaded me to place a t least a trial order for your new model of men’s shoes.</a:t>
            </a:r>
          </a:p>
          <a:p>
            <a:pPr marL="0" indent="0">
              <a:buNone/>
            </a:pPr>
            <a:r>
              <a:rPr lang="sl-SI" dirty="0" smtClean="0"/>
              <a:t>2. VSEBINA-MOŽNOSTI/CONTENTS-CHOICE</a:t>
            </a:r>
            <a:br>
              <a:rPr lang="sl-SI" dirty="0" smtClean="0"/>
            </a:br>
            <a:r>
              <a:rPr lang="sl-SI" dirty="0" smtClean="0"/>
              <a:t>Ob </a:t>
            </a:r>
            <a:r>
              <a:rPr lang="sl-SI" dirty="0"/>
              <a:t>naročanju v pismu opozorimo </a:t>
            </a:r>
            <a:r>
              <a:rPr lang="sl-SI" dirty="0" smtClean="0"/>
              <a:t>na:</a:t>
            </a:r>
            <a:br>
              <a:rPr lang="sl-SI" dirty="0" smtClean="0"/>
            </a:br>
            <a:r>
              <a:rPr lang="sl-SI" dirty="0" smtClean="0"/>
              <a:t>potrditev </a:t>
            </a:r>
            <a:r>
              <a:rPr lang="sl-SI" dirty="0"/>
              <a:t>plačila, popusti, dobavni roki, način dobave, odpremnica, obvestilo o odpremi pošiljke, zamude pri dobavi, pakiranje, težave.</a:t>
            </a:r>
          </a:p>
          <a:p>
            <a:pPr marL="0" indent="0">
              <a:buNone/>
            </a:pPr>
            <a:r>
              <a:rPr lang="sl-SI" dirty="0" smtClean="0"/>
              <a:t>Možno </a:t>
            </a:r>
            <a:r>
              <a:rPr lang="sl-SI" dirty="0"/>
              <a:t>vzroki za zavrnitev </a:t>
            </a:r>
            <a:r>
              <a:rPr lang="sl-SI" dirty="0" smtClean="0"/>
              <a:t>naročila:</a:t>
            </a:r>
            <a:br>
              <a:rPr lang="sl-SI" dirty="0" smtClean="0"/>
            </a:br>
            <a:r>
              <a:rPr lang="sl-SI" dirty="0" smtClean="0"/>
              <a:t>Blaga </a:t>
            </a:r>
            <a:r>
              <a:rPr lang="sl-SI" dirty="0"/>
              <a:t>nimamo na nalogi, naročnik blaga je na slabem glasu, slabi pogoji, velikost naročila, težave z dobavo, višja sila. </a:t>
            </a:r>
            <a:r>
              <a:rPr lang="sl-SI" dirty="0" smtClean="0"/>
              <a:t/>
            </a:r>
            <a:br>
              <a:rPr lang="sl-SI" dirty="0" smtClean="0"/>
            </a:br>
            <a:r>
              <a:rPr lang="sl-SI" dirty="0" smtClean="0"/>
              <a:t>Naročilo </a:t>
            </a:r>
            <a:r>
              <a:rPr lang="sl-SI" dirty="0"/>
              <a:t>vedno zavrnemo zelo vljudno in ubesedimo pismo tako, da se naročnik ne počuti, kot da se zavrnitev nanaša nanj osebno</a:t>
            </a:r>
            <a:r>
              <a:rPr lang="sl-SI" dirty="0" smtClean="0"/>
              <a:t>.</a:t>
            </a:r>
          </a:p>
          <a:p>
            <a:pPr marL="0" indent="0">
              <a:buNone/>
            </a:pPr>
            <a:r>
              <a:rPr lang="sl-SI" dirty="0" smtClean="0"/>
              <a:t>3. ZAKLJUČEK/CLOSING</a:t>
            </a:r>
            <a:endParaRPr lang="sl-SI" dirty="0"/>
          </a:p>
          <a:p>
            <a:pPr marL="0" indent="0">
              <a:buNone/>
            </a:pPr>
            <a:r>
              <a:rPr lang="sl-SI" dirty="0"/>
              <a:t>We assure you that your order will be executed to your complete satisfaction.</a:t>
            </a:r>
          </a:p>
          <a:p>
            <a:pPr marL="0" indent="0">
              <a:buNone/>
            </a:pPr>
            <a:r>
              <a:rPr lang="sl-SI" dirty="0"/>
              <a:t>Zagotavljamo vam, da boste z izvedbo svojega naročila zelo zadovoljni.</a:t>
            </a:r>
          </a:p>
          <a:p>
            <a:pPr marL="0" indent="0">
              <a:buNone/>
            </a:pPr>
            <a:r>
              <a:rPr lang="sl-SI" dirty="0"/>
              <a:t>We believe the orders will be secured for the benefit of all concerned/for our mutual benefit.</a:t>
            </a:r>
          </a:p>
          <a:p>
            <a:pPr marL="0" indent="0">
              <a:buNone/>
            </a:pPr>
            <a:r>
              <a:rPr lang="sl-SI" dirty="0"/>
              <a:t>Prepričani smo, da so zdaj naša naročila zavarovala v našo skupno korist.</a:t>
            </a:r>
          </a:p>
          <a:p>
            <a:pPr marL="0" indent="0">
              <a:buNone/>
            </a:pPr>
            <a:endParaRPr lang="sl-SI" dirty="0"/>
          </a:p>
          <a:p>
            <a:endParaRPr lang="sl-SI" dirty="0"/>
          </a:p>
        </p:txBody>
      </p:sp>
    </p:spTree>
    <p:extLst>
      <p:ext uri="{BB962C8B-B14F-4D97-AF65-F5344CB8AC3E}">
        <p14:creationId xmlns:p14="http://schemas.microsoft.com/office/powerpoint/2010/main" val="36728226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SPREMNI DOPIS/COVERING LETTER</a:t>
            </a:r>
          </a:p>
        </p:txBody>
      </p:sp>
      <p:sp>
        <p:nvSpPr>
          <p:cNvPr id="3" name="Content Placeholder 2"/>
          <p:cNvSpPr>
            <a:spLocks noGrp="1"/>
          </p:cNvSpPr>
          <p:nvPr>
            <p:ph idx="1"/>
          </p:nvPr>
        </p:nvSpPr>
        <p:spPr/>
        <p:txBody>
          <a:bodyPr>
            <a:normAutofit fontScale="85000" lnSpcReduction="20000"/>
          </a:bodyPr>
          <a:lstStyle/>
          <a:p>
            <a:r>
              <a:rPr lang="sl-SI" dirty="0"/>
              <a:t>We were a little surprised about the rather low discount of 10%. </a:t>
            </a:r>
            <a:r>
              <a:rPr lang="sl-SI" dirty="0" smtClean="0"/>
              <a:t/>
            </a:r>
            <a:br>
              <a:rPr lang="sl-SI" dirty="0" smtClean="0"/>
            </a:br>
            <a:r>
              <a:rPr lang="sl-SI" dirty="0" smtClean="0"/>
              <a:t>Žal </a:t>
            </a:r>
            <a:r>
              <a:rPr lang="sl-SI" dirty="0"/>
              <a:t>nas je samo 10-odstotni popust neptrijetno presenetil.</a:t>
            </a:r>
          </a:p>
          <a:p>
            <a:r>
              <a:rPr lang="sl-SI" dirty="0"/>
              <a:t>We hope that this allowance can be reviewed some time in the near </a:t>
            </a:r>
            <a:r>
              <a:rPr lang="sl-SI" dirty="0" smtClean="0"/>
              <a:t>future.</a:t>
            </a:r>
            <a:br>
              <a:rPr lang="sl-SI" dirty="0" smtClean="0"/>
            </a:br>
            <a:r>
              <a:rPr lang="sl-SI" dirty="0" smtClean="0"/>
              <a:t>Upam</a:t>
            </a:r>
            <a:r>
              <a:rPr lang="sl-SI" dirty="0"/>
              <a:t>, da bomo kmalu našli priložnosti in se o tej olajšavi znova dogovorili.</a:t>
            </a:r>
          </a:p>
          <a:p>
            <a:r>
              <a:rPr lang="sl-SI" dirty="0"/>
              <a:t>We do realize that the goods should be dispatched to you in time </a:t>
            </a:r>
            <a:r>
              <a:rPr lang="sl-SI" dirty="0" smtClean="0"/>
              <a:t>for…</a:t>
            </a:r>
            <a:br>
              <a:rPr lang="sl-SI" dirty="0" smtClean="0"/>
            </a:br>
            <a:r>
              <a:rPr lang="sl-SI" dirty="0" smtClean="0"/>
              <a:t>Popolnoma </a:t>
            </a:r>
            <a:r>
              <a:rPr lang="sl-SI" dirty="0"/>
              <a:t>se zavedamo, da vam mora biti blago dostavljeno pravočasno do …</a:t>
            </a:r>
          </a:p>
          <a:p>
            <a:r>
              <a:rPr lang="sl-SI" dirty="0"/>
              <a:t>Please find enclosed our Invoice No. </a:t>
            </a:r>
            <a:r>
              <a:rPr lang="sl-SI" dirty="0" smtClean="0"/>
              <a:t>203.</a:t>
            </a:r>
            <a:br>
              <a:rPr lang="sl-SI" dirty="0" smtClean="0"/>
            </a:br>
            <a:r>
              <a:rPr lang="sl-SI" dirty="0" smtClean="0"/>
              <a:t>V </a:t>
            </a:r>
            <a:r>
              <a:rPr lang="sl-SI" dirty="0"/>
              <a:t>prilogi vam pošiljamo račun št. 203</a:t>
            </a:r>
          </a:p>
          <a:p>
            <a:r>
              <a:rPr lang="sl-SI" dirty="0"/>
              <a:t>Much to out regret we cannot offer you the 10% </a:t>
            </a:r>
            <a:r>
              <a:rPr lang="sl-SI" dirty="0" smtClean="0"/>
              <a:t>discount.</a:t>
            </a:r>
            <a:br>
              <a:rPr lang="sl-SI" dirty="0" smtClean="0"/>
            </a:br>
            <a:r>
              <a:rPr lang="sl-SI" dirty="0" smtClean="0"/>
              <a:t>Žal </a:t>
            </a:r>
            <a:r>
              <a:rPr lang="sl-SI" dirty="0"/>
              <a:t>vam ne moremo ponuditi 10% popusta.</a:t>
            </a:r>
          </a:p>
          <a:p>
            <a:r>
              <a:rPr lang="sl-SI" dirty="0"/>
              <a:t>We are not in a position to frant you the allowance you have </a:t>
            </a:r>
            <a:r>
              <a:rPr lang="sl-SI" dirty="0" smtClean="0"/>
              <a:t>requested.</a:t>
            </a:r>
            <a:br>
              <a:rPr lang="sl-SI" dirty="0" smtClean="0"/>
            </a:br>
            <a:r>
              <a:rPr lang="sl-SI" dirty="0" smtClean="0"/>
              <a:t>Žal </a:t>
            </a:r>
            <a:r>
              <a:rPr lang="sl-SI" dirty="0"/>
              <a:t>vam ne moremo ponuditi olajšave, za katero ste zaprosili.</a:t>
            </a:r>
          </a:p>
        </p:txBody>
      </p:sp>
    </p:spTree>
    <p:extLst>
      <p:ext uri="{BB962C8B-B14F-4D97-AF65-F5344CB8AC3E}">
        <p14:creationId xmlns:p14="http://schemas.microsoft.com/office/powerpoint/2010/main" val="3531561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dirty="0" smtClean="0"/>
              <a:t>TYPES OF LETTERS	</a:t>
            </a:r>
            <a:endParaRPr lang="sl-SI" dirty="0"/>
          </a:p>
        </p:txBody>
      </p:sp>
      <p:sp>
        <p:nvSpPr>
          <p:cNvPr id="3" name="Content Placeholder 2"/>
          <p:cNvSpPr>
            <a:spLocks noGrp="1"/>
          </p:cNvSpPr>
          <p:nvPr>
            <p:ph idx="1"/>
          </p:nvPr>
        </p:nvSpPr>
        <p:spPr>
          <a:xfrm>
            <a:off x="1251678" y="1874517"/>
            <a:ext cx="10178322" cy="4496841"/>
          </a:xfrm>
        </p:spPr>
        <p:txBody>
          <a:bodyPr/>
          <a:lstStyle/>
          <a:p>
            <a:r>
              <a:rPr lang="sl-SI" dirty="0" smtClean="0"/>
              <a:t>POVPRAŠEVANJE/LETTER OF INQUIRY/ENQUIRY</a:t>
            </a:r>
          </a:p>
          <a:p>
            <a:r>
              <a:rPr lang="sl-SI" dirty="0" smtClean="0"/>
              <a:t>ODGOVOR NA POVPRAŠEVANJE/REPLYING TO AN INQUIRY/ENQUIRY</a:t>
            </a:r>
          </a:p>
          <a:p>
            <a:r>
              <a:rPr lang="sl-SI" dirty="0" smtClean="0"/>
              <a:t>NAVEDBA CEN/GIVING A QUOTATION</a:t>
            </a:r>
          </a:p>
          <a:p>
            <a:r>
              <a:rPr lang="sl-SI" dirty="0" smtClean="0"/>
              <a:t>NAROČILO/ORDER</a:t>
            </a:r>
            <a:br>
              <a:rPr lang="sl-SI" dirty="0" smtClean="0"/>
            </a:br>
            <a:r>
              <a:rPr lang="sl-SI" dirty="0" smtClean="0"/>
              <a:t>- naročanje/placing an order</a:t>
            </a:r>
            <a:br>
              <a:rPr lang="sl-SI" dirty="0" smtClean="0"/>
            </a:br>
            <a:r>
              <a:rPr lang="sl-SI" dirty="0" smtClean="0"/>
              <a:t>- potrditev prejema naročila/acknowledging an order</a:t>
            </a:r>
            <a:br>
              <a:rPr lang="sl-SI" dirty="0" smtClean="0"/>
            </a:br>
            <a:r>
              <a:rPr lang="sl-SI" dirty="0" smtClean="0"/>
              <a:t>- zavrnitev naročila/refusing an order</a:t>
            </a:r>
          </a:p>
          <a:p>
            <a:r>
              <a:rPr lang="sl-SI" dirty="0" smtClean="0"/>
              <a:t>REKLAMACIJA/LETTER OF COMPLAINT</a:t>
            </a:r>
          </a:p>
          <a:p>
            <a:pPr marL="0" indent="0">
              <a:buNone/>
            </a:pPr>
            <a:endParaRPr lang="sl-SI" dirty="0" smtClean="0"/>
          </a:p>
        </p:txBody>
      </p:sp>
    </p:spTree>
    <p:extLst>
      <p:ext uri="{BB962C8B-B14F-4D97-AF65-F5344CB8AC3E}">
        <p14:creationId xmlns:p14="http://schemas.microsoft.com/office/powerpoint/2010/main" val="239253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NAROČANJE/PLACING AN ORDER</a:t>
            </a:r>
          </a:p>
        </p:txBody>
      </p:sp>
      <p:sp>
        <p:nvSpPr>
          <p:cNvPr id="3" name="Content Placeholder 2"/>
          <p:cNvSpPr>
            <a:spLocks noGrp="1"/>
          </p:cNvSpPr>
          <p:nvPr>
            <p:ph idx="1"/>
          </p:nvPr>
        </p:nvSpPr>
        <p:spPr>
          <a:xfrm>
            <a:off x="1229375" y="2129884"/>
            <a:ext cx="10178322" cy="3593591"/>
          </a:xfrm>
        </p:spPr>
        <p:txBody>
          <a:bodyPr>
            <a:noAutofit/>
          </a:bodyPr>
          <a:lstStyle/>
          <a:p>
            <a:pPr marL="0" indent="0">
              <a:buNone/>
            </a:pPr>
            <a:r>
              <a:rPr lang="en-US" sz="1500" dirty="0"/>
              <a:t>Dear </a:t>
            </a:r>
            <a:r>
              <a:rPr lang="en-US" sz="1500" dirty="0" err="1"/>
              <a:t>Ms</a:t>
            </a:r>
            <a:r>
              <a:rPr lang="en-US" sz="1500" dirty="0"/>
              <a:t> </a:t>
            </a:r>
            <a:r>
              <a:rPr lang="en-US" sz="1500" dirty="0" err="1"/>
              <a:t>Lupko</a:t>
            </a:r>
            <a:r>
              <a:rPr lang="en-US" sz="1500" dirty="0"/>
              <a:t>,</a:t>
            </a:r>
          </a:p>
          <a:p>
            <a:pPr marL="0" indent="0">
              <a:buNone/>
            </a:pPr>
            <a:r>
              <a:rPr lang="en-US" sz="1500" dirty="0"/>
              <a:t>Your letter of 22 June 2016 persuaded me to place at least a trial order for your new model of men’s show. Enclosed please find our Order No. 344 for 40 pieces of men’s shoes, black, Article No. 344-B77.</a:t>
            </a:r>
          </a:p>
          <a:p>
            <a:pPr marL="0" indent="0">
              <a:buNone/>
            </a:pPr>
            <a:r>
              <a:rPr lang="en-US" sz="1500" dirty="0"/>
              <a:t>We were a little surprised about the rather low trade discount of 1’% and we would like your comments on the matter. WE have nevertheless decided to place an order to speed up the delivery, and hope that his allowance can be reviewed at some point in the near future.</a:t>
            </a:r>
          </a:p>
          <a:p>
            <a:pPr marL="0" indent="0">
              <a:buNone/>
            </a:pPr>
            <a:r>
              <a:rPr lang="en-US" sz="1500" dirty="0"/>
              <a:t>We hope you do realize that it is essential that the goods be delivered before the end of October in time for the New Year rush, and we reserve the right to refuse food delivered after that time.</a:t>
            </a:r>
          </a:p>
          <a:p>
            <a:pPr marL="0" indent="0">
              <a:buNone/>
            </a:pPr>
            <a:r>
              <a:rPr lang="en-US" sz="1500" dirty="0"/>
              <a:t>The sweaters and roll necks should be packed in boxes backed in cartons, wrapped in thick paper and shipped in a container.</a:t>
            </a:r>
          </a:p>
          <a:p>
            <a:pPr marL="0" indent="0">
              <a:buNone/>
            </a:pPr>
            <a:r>
              <a:rPr lang="en-US" sz="1500" dirty="0"/>
              <a:t>Of the blouses sell as well as we hope, we will send further orders very soon.</a:t>
            </a:r>
          </a:p>
          <a:p>
            <a:pPr marL="0" indent="0">
              <a:buNone/>
            </a:pPr>
            <a:r>
              <a:rPr lang="en-US" sz="1500" dirty="0"/>
              <a:t>We look forward to receiving your confirmation.</a:t>
            </a:r>
          </a:p>
          <a:p>
            <a:pPr marL="0" indent="0">
              <a:buNone/>
            </a:pPr>
            <a:r>
              <a:rPr lang="en-US" sz="1500" dirty="0"/>
              <a:t>Best regards,</a:t>
            </a:r>
          </a:p>
          <a:p>
            <a:pPr marL="0" indent="0">
              <a:buNone/>
            </a:pPr>
            <a:r>
              <a:rPr lang="en-US" sz="1500" dirty="0"/>
              <a:t>Jack </a:t>
            </a:r>
            <a:r>
              <a:rPr lang="en-US" sz="1500" dirty="0" smtClean="0"/>
              <a:t>Fall</a:t>
            </a:r>
            <a:endParaRPr lang="en-US" sz="1500" dirty="0"/>
          </a:p>
        </p:txBody>
      </p:sp>
    </p:spTree>
    <p:extLst>
      <p:ext uri="{BB962C8B-B14F-4D97-AF65-F5344CB8AC3E}">
        <p14:creationId xmlns:p14="http://schemas.microsoft.com/office/powerpoint/2010/main" val="39859082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fontScale="90000"/>
          </a:bodyPr>
          <a:lstStyle/>
          <a:p>
            <a:r>
              <a:rPr lang="en-US" dirty="0"/>
              <a:t>POTRIDTEV PREJEMA NAROČILA/ACKNOWLEDGING AN ORDER</a:t>
            </a:r>
          </a:p>
        </p:txBody>
      </p:sp>
      <p:sp>
        <p:nvSpPr>
          <p:cNvPr id="3" name="Content Placeholder 2"/>
          <p:cNvSpPr>
            <a:spLocks noGrp="1"/>
          </p:cNvSpPr>
          <p:nvPr>
            <p:ph idx="1"/>
          </p:nvPr>
        </p:nvSpPr>
        <p:spPr>
          <a:xfrm>
            <a:off x="1229375" y="2352908"/>
            <a:ext cx="10178322" cy="3593591"/>
          </a:xfrm>
        </p:spPr>
        <p:txBody>
          <a:bodyPr>
            <a:noAutofit/>
          </a:bodyPr>
          <a:lstStyle/>
          <a:p>
            <a:pPr marL="0" indent="0">
              <a:buNone/>
            </a:pPr>
            <a:r>
              <a:rPr lang="en-US" sz="1500" dirty="0"/>
              <a:t>Dear </a:t>
            </a:r>
            <a:r>
              <a:rPr lang="en-US" sz="1500" dirty="0" err="1"/>
              <a:t>Mr</a:t>
            </a:r>
            <a:r>
              <a:rPr lang="en-US" sz="1500" dirty="0"/>
              <a:t> Fall,</a:t>
            </a:r>
          </a:p>
          <a:p>
            <a:pPr marL="0" indent="0">
              <a:buNone/>
            </a:pPr>
            <a:r>
              <a:rPr lang="en-US" sz="1500" dirty="0"/>
              <a:t>Thank you for your order for the sweater and roll necks which we received today. We do realize that the goods should be dispatched to you in time for the New Year rush and are pleased to confirm that awe are now dealing with it, so that you may expect the delivery by the end of October. We are also making arrangements for shipment to London. We suggest that we review the allowance of the trade discount during out first meeting due in January next year.</a:t>
            </a:r>
          </a:p>
          <a:p>
            <a:pPr marL="0" indent="0">
              <a:buNone/>
            </a:pPr>
            <a:r>
              <a:rPr lang="en-US" sz="1500" dirty="0"/>
              <a:t>Please find attached our Invoice No. A 1855 for €5433 dated 10 July 2017. </a:t>
            </a:r>
          </a:p>
          <a:p>
            <a:pPr marL="0" indent="0">
              <a:buNone/>
            </a:pPr>
            <a:r>
              <a:rPr lang="en-US" sz="1500" dirty="0"/>
              <a:t>We look forward to receiving your remittance and assure you that our order will be executed to your complete satisfactions.</a:t>
            </a:r>
          </a:p>
          <a:p>
            <a:pPr marL="0" indent="0">
              <a:buNone/>
            </a:pPr>
            <a:r>
              <a:rPr lang="en-US" sz="1500" dirty="0"/>
              <a:t>Yours sincerely.</a:t>
            </a:r>
          </a:p>
          <a:p>
            <a:pPr marL="0" indent="0">
              <a:buNone/>
            </a:pPr>
            <a:r>
              <a:rPr lang="en-US" sz="1500" dirty="0"/>
              <a:t>Barbara </a:t>
            </a:r>
            <a:r>
              <a:rPr lang="en-US" sz="1500" dirty="0" err="1"/>
              <a:t>Liupko</a:t>
            </a:r>
            <a:endParaRPr lang="en-US" sz="1500" dirty="0"/>
          </a:p>
        </p:txBody>
      </p:sp>
    </p:spTree>
    <p:extLst>
      <p:ext uri="{BB962C8B-B14F-4D97-AF65-F5344CB8AC3E}">
        <p14:creationId xmlns:p14="http://schemas.microsoft.com/office/powerpoint/2010/main" val="20767895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ZAVRNITEV NAROČILA/REFUSING AN ORDER</a:t>
            </a:r>
          </a:p>
        </p:txBody>
      </p:sp>
      <p:sp>
        <p:nvSpPr>
          <p:cNvPr id="3" name="Content Placeholder 2"/>
          <p:cNvSpPr>
            <a:spLocks noGrp="1"/>
          </p:cNvSpPr>
          <p:nvPr>
            <p:ph idx="1"/>
          </p:nvPr>
        </p:nvSpPr>
        <p:spPr>
          <a:xfrm>
            <a:off x="1229375" y="2352908"/>
            <a:ext cx="10178322" cy="3593591"/>
          </a:xfrm>
        </p:spPr>
        <p:txBody>
          <a:bodyPr>
            <a:noAutofit/>
          </a:bodyPr>
          <a:lstStyle/>
          <a:p>
            <a:pPr marL="0" indent="0">
              <a:buNone/>
            </a:pPr>
            <a:r>
              <a:rPr lang="en-US" sz="1500" dirty="0"/>
              <a:t>Dear </a:t>
            </a:r>
            <a:r>
              <a:rPr lang="en-US" sz="1500" dirty="0" err="1"/>
              <a:t>Ms</a:t>
            </a:r>
            <a:r>
              <a:rPr lang="en-US" sz="1500" dirty="0"/>
              <a:t> Devin,</a:t>
            </a:r>
          </a:p>
          <a:p>
            <a:pPr marL="0" indent="0">
              <a:buNone/>
            </a:pPr>
            <a:r>
              <a:rPr lang="en-US" sz="1500" dirty="0"/>
              <a:t>Thank you for your order No. JO345688, which we received today. Much to our regret we do not feel that we can offer the trade discounts you have asked for, i.e. 40 per cent as we only allow a 20 per cent trade discount to all our customers regardless of the quantity they buy.</a:t>
            </a:r>
          </a:p>
          <a:p>
            <a:pPr marL="0" indent="0">
              <a:buNone/>
            </a:pPr>
            <a:r>
              <a:rPr lang="en-US" sz="1500" dirty="0"/>
              <a:t>Please note that our prices are extremely competitive, and we are therefore not in a position to grant you the allowance you have asked for. Consequently, I regret that we will not be able to accept your order.</a:t>
            </a:r>
          </a:p>
          <a:p>
            <a:pPr marL="0" indent="0">
              <a:buNone/>
            </a:pPr>
            <a:r>
              <a:rPr lang="en-US" sz="1500" dirty="0"/>
              <a:t>Best regards,</a:t>
            </a:r>
          </a:p>
          <a:p>
            <a:pPr marL="0" indent="0">
              <a:buNone/>
            </a:pPr>
            <a:r>
              <a:rPr lang="en-US" sz="1500" dirty="0"/>
              <a:t>Simona </a:t>
            </a:r>
            <a:r>
              <a:rPr lang="en-US" sz="1500" dirty="0" err="1" smtClean="0"/>
              <a:t>Štuk</a:t>
            </a:r>
            <a:endParaRPr lang="en-US" sz="1500" dirty="0"/>
          </a:p>
        </p:txBody>
      </p:sp>
    </p:spTree>
    <p:extLst>
      <p:ext uri="{BB962C8B-B14F-4D97-AF65-F5344CB8AC3E}">
        <p14:creationId xmlns:p14="http://schemas.microsoft.com/office/powerpoint/2010/main" val="3407858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REKLAMACIJA/LETTER OF COMPLAINT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28415011"/>
              </p:ext>
            </p:extLst>
          </p:nvPr>
        </p:nvGraphicFramePr>
        <p:xfrm>
          <a:off x="2961483" y="2854710"/>
          <a:ext cx="6405540" cy="2008756"/>
        </p:xfrm>
        <a:graphic>
          <a:graphicData uri="http://schemas.openxmlformats.org/drawingml/2006/table">
            <a:tbl>
              <a:tblPr firstRow="1" firstCol="1" bandRow="1">
                <a:tableStyleId>{5C22544A-7EE6-4342-B048-85BDC9FD1C3A}</a:tableStyleId>
              </a:tblPr>
              <a:tblGrid>
                <a:gridCol w="3202770"/>
                <a:gridCol w="3202770"/>
              </a:tblGrid>
              <a:tr h="502189">
                <a:tc>
                  <a:txBody>
                    <a:bodyPr/>
                    <a:lstStyle/>
                    <a:p>
                      <a:pPr>
                        <a:lnSpc>
                          <a:spcPct val="107000"/>
                        </a:lnSpc>
                        <a:spcAft>
                          <a:spcPts val="0"/>
                        </a:spcAft>
                      </a:pPr>
                      <a:r>
                        <a:rPr lang="en-GB" sz="1500" b="0">
                          <a:solidFill>
                            <a:schemeClr val="tx1"/>
                          </a:solidFill>
                          <a:effectLst/>
                        </a:rPr>
                        <a:t>Positive consequences</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500" b="0">
                          <a:solidFill>
                            <a:schemeClr val="tx1"/>
                          </a:solidFill>
                          <a:effectLst/>
                        </a:rPr>
                        <a:t>Pozitivne posledice</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189">
                <a:tc>
                  <a:txBody>
                    <a:bodyPr/>
                    <a:lstStyle/>
                    <a:p>
                      <a:pPr>
                        <a:lnSpc>
                          <a:spcPct val="107000"/>
                        </a:lnSpc>
                        <a:spcAft>
                          <a:spcPts val="0"/>
                        </a:spcAft>
                      </a:pPr>
                      <a:r>
                        <a:rPr lang="en-GB" sz="1500" b="0">
                          <a:solidFill>
                            <a:schemeClr val="tx1"/>
                          </a:solidFill>
                          <a:effectLst/>
                        </a:rPr>
                        <a:t>Joint problem</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500" b="0">
                          <a:solidFill>
                            <a:schemeClr val="tx1"/>
                          </a:solidFill>
                          <a:effectLst/>
                        </a:rPr>
                        <a:t>Skupen problem</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189">
                <a:tc>
                  <a:txBody>
                    <a:bodyPr/>
                    <a:lstStyle/>
                    <a:p>
                      <a:pPr>
                        <a:lnSpc>
                          <a:spcPct val="107000"/>
                        </a:lnSpc>
                        <a:spcAft>
                          <a:spcPts val="0"/>
                        </a:spcAft>
                      </a:pPr>
                      <a:r>
                        <a:rPr lang="en-GB" sz="1500" b="0">
                          <a:solidFill>
                            <a:schemeClr val="tx1"/>
                          </a:solidFill>
                          <a:effectLst/>
                        </a:rPr>
                        <a:t>Despatch of the goods</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500" b="0">
                          <a:solidFill>
                            <a:schemeClr val="tx1"/>
                          </a:solidFill>
                          <a:effectLst/>
                        </a:rPr>
                        <a:t>Odprema blaga</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502189">
                <a:tc>
                  <a:txBody>
                    <a:bodyPr/>
                    <a:lstStyle/>
                    <a:p>
                      <a:pPr>
                        <a:lnSpc>
                          <a:spcPct val="107000"/>
                        </a:lnSpc>
                        <a:spcAft>
                          <a:spcPts val="0"/>
                        </a:spcAft>
                      </a:pPr>
                      <a:r>
                        <a:rPr lang="en-GB" sz="1500" b="0">
                          <a:solidFill>
                            <a:schemeClr val="tx1"/>
                          </a:solidFill>
                          <a:effectLst/>
                        </a:rPr>
                        <a:t>Postage and packing forward</a:t>
                      </a:r>
                      <a:endParaRPr lang="sl-SI" sz="15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500" b="0" dirty="0" err="1">
                          <a:solidFill>
                            <a:schemeClr val="tx1"/>
                          </a:solidFill>
                          <a:effectLst/>
                        </a:rPr>
                        <a:t>Poštnina</a:t>
                      </a:r>
                      <a:r>
                        <a:rPr lang="en-GB" sz="1500" b="0" dirty="0">
                          <a:solidFill>
                            <a:schemeClr val="tx1"/>
                          </a:solidFill>
                          <a:effectLst/>
                        </a:rPr>
                        <a:t> in </a:t>
                      </a:r>
                      <a:r>
                        <a:rPr lang="en-GB" sz="1500" b="0" dirty="0" err="1">
                          <a:solidFill>
                            <a:schemeClr val="tx1"/>
                          </a:solidFill>
                          <a:effectLst/>
                        </a:rPr>
                        <a:t>pakiranje</a:t>
                      </a:r>
                      <a:r>
                        <a:rPr lang="en-GB" sz="1500" b="0" dirty="0">
                          <a:solidFill>
                            <a:schemeClr val="tx1"/>
                          </a:solidFill>
                          <a:effectLst/>
                        </a:rPr>
                        <a:t> </a:t>
                      </a:r>
                      <a:r>
                        <a:rPr lang="en-GB" sz="1500" b="0" dirty="0" err="1">
                          <a:solidFill>
                            <a:schemeClr val="tx1"/>
                          </a:solidFill>
                          <a:effectLst/>
                        </a:rPr>
                        <a:t>po</a:t>
                      </a:r>
                      <a:r>
                        <a:rPr lang="en-GB" sz="1500" b="0" dirty="0">
                          <a:solidFill>
                            <a:schemeClr val="tx1"/>
                          </a:solidFill>
                          <a:effectLst/>
                        </a:rPr>
                        <a:t> </a:t>
                      </a:r>
                      <a:r>
                        <a:rPr lang="en-GB" sz="1500" b="0" dirty="0" err="1">
                          <a:solidFill>
                            <a:schemeClr val="tx1"/>
                          </a:solidFill>
                          <a:effectLst/>
                        </a:rPr>
                        <a:t>povzetju</a:t>
                      </a:r>
                      <a:endParaRPr lang="sl-SI" sz="15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94071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REKLAMACIJA/LETTER OF COMPLAINT</a:t>
            </a:r>
          </a:p>
        </p:txBody>
      </p:sp>
      <p:sp>
        <p:nvSpPr>
          <p:cNvPr id="3" name="Content Placeholder 2"/>
          <p:cNvSpPr>
            <a:spLocks noGrp="1"/>
          </p:cNvSpPr>
          <p:nvPr>
            <p:ph idx="1"/>
          </p:nvPr>
        </p:nvSpPr>
        <p:spPr/>
        <p:txBody>
          <a:bodyPr>
            <a:normAutofit fontScale="85000" lnSpcReduction="20000"/>
          </a:bodyPr>
          <a:lstStyle/>
          <a:p>
            <a:r>
              <a:rPr lang="sl-SI" dirty="0"/>
              <a:t>Focus on the solution to the </a:t>
            </a:r>
            <a:r>
              <a:rPr lang="sl-SI" dirty="0" smtClean="0"/>
              <a:t>problem</a:t>
            </a:r>
            <a:br>
              <a:rPr lang="sl-SI" dirty="0" smtClean="0"/>
            </a:br>
            <a:r>
              <a:rPr lang="sl-SI" dirty="0" smtClean="0"/>
              <a:t>Osredotočiti </a:t>
            </a:r>
            <a:r>
              <a:rPr lang="sl-SI" dirty="0"/>
              <a:t>se na rešitev problema</a:t>
            </a:r>
          </a:p>
          <a:p>
            <a:r>
              <a:rPr lang="sl-SI" dirty="0"/>
              <a:t>The mistake could not have originated </a:t>
            </a:r>
            <a:r>
              <a:rPr lang="sl-SI" dirty="0" smtClean="0"/>
              <a:t>here</a:t>
            </a:r>
            <a:br>
              <a:rPr lang="sl-SI" dirty="0" smtClean="0"/>
            </a:br>
            <a:r>
              <a:rPr lang="sl-SI" dirty="0" smtClean="0"/>
              <a:t>Napaka </a:t>
            </a:r>
            <a:r>
              <a:rPr lang="sl-SI" dirty="0"/>
              <a:t>se ni mogla pojaviti pri nas</a:t>
            </a:r>
          </a:p>
          <a:p>
            <a:r>
              <a:rPr lang="sl-SI" dirty="0"/>
              <a:t>Keep us updated with the course of the </a:t>
            </a:r>
            <a:r>
              <a:rPr lang="sl-SI" dirty="0" smtClean="0"/>
              <a:t>matter</a:t>
            </a:r>
            <a:br>
              <a:rPr lang="sl-SI" dirty="0" smtClean="0"/>
            </a:br>
            <a:r>
              <a:rPr lang="sl-SI" dirty="0" smtClean="0"/>
              <a:t>Sproti </a:t>
            </a:r>
            <a:r>
              <a:rPr lang="sl-SI" dirty="0"/>
              <a:t>nas obveščajte o poteku zadeve</a:t>
            </a:r>
          </a:p>
          <a:p>
            <a:r>
              <a:rPr lang="sl-SI" dirty="0"/>
              <a:t>The mistake must be corrected as soon as </a:t>
            </a:r>
            <a:r>
              <a:rPr lang="sl-SI" dirty="0" smtClean="0"/>
              <a:t>possible</a:t>
            </a:r>
            <a:br>
              <a:rPr lang="sl-SI" dirty="0" smtClean="0"/>
            </a:br>
            <a:r>
              <a:rPr lang="sl-SI" dirty="0" smtClean="0"/>
              <a:t>Napako </a:t>
            </a:r>
            <a:r>
              <a:rPr lang="sl-SI" dirty="0"/>
              <a:t>je treba čim prej popraviti</a:t>
            </a:r>
          </a:p>
          <a:p>
            <a:r>
              <a:rPr lang="sl-SI" dirty="0"/>
              <a:t>Find a more suitable </a:t>
            </a:r>
            <a:r>
              <a:rPr lang="sl-SI" dirty="0" smtClean="0"/>
              <a:t>solution</a:t>
            </a:r>
            <a:br>
              <a:rPr lang="sl-SI" dirty="0" smtClean="0"/>
            </a:br>
            <a:r>
              <a:rPr lang="sl-SI" dirty="0" smtClean="0"/>
              <a:t>Najti </a:t>
            </a:r>
            <a:r>
              <a:rPr lang="sl-SI" dirty="0"/>
              <a:t>ustreznejšo rešitev</a:t>
            </a:r>
          </a:p>
          <a:p>
            <a:r>
              <a:rPr lang="sl-SI" dirty="0"/>
              <a:t>Reach a mutual </a:t>
            </a:r>
            <a:r>
              <a:rPr lang="sl-SI" dirty="0" smtClean="0"/>
              <a:t>agreement</a:t>
            </a:r>
            <a:br>
              <a:rPr lang="sl-SI" dirty="0" smtClean="0"/>
            </a:br>
            <a:r>
              <a:rPr lang="sl-SI" dirty="0" smtClean="0"/>
              <a:t>Doseči </a:t>
            </a:r>
            <a:r>
              <a:rPr lang="sl-SI" dirty="0"/>
              <a:t>obojestranski sporazum</a:t>
            </a:r>
          </a:p>
          <a:p>
            <a:endParaRPr lang="sl-SI" dirty="0"/>
          </a:p>
        </p:txBody>
      </p:sp>
    </p:spTree>
    <p:extLst>
      <p:ext uri="{BB962C8B-B14F-4D97-AF65-F5344CB8AC3E}">
        <p14:creationId xmlns:p14="http://schemas.microsoft.com/office/powerpoint/2010/main" val="3522089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REKLAMACIJA/LETTER OF COMPLAINT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TACT AND DIPLOMACY STRATEGIES</a:t>
            </a:r>
          </a:p>
          <a:p>
            <a:r>
              <a:rPr lang="en-US" dirty="0" smtClean="0"/>
              <a:t>S</a:t>
            </a:r>
            <a:r>
              <a:rPr lang="sl-SI" dirty="0" smtClean="0"/>
              <a:t>TEP</a:t>
            </a:r>
            <a:r>
              <a:rPr lang="en-US" dirty="0" smtClean="0"/>
              <a:t> </a:t>
            </a:r>
            <a:r>
              <a:rPr lang="en-US" dirty="0"/>
              <a:t>1: </a:t>
            </a:r>
            <a:r>
              <a:rPr lang="en-US" dirty="0" smtClean="0"/>
              <a:t>UVOD/OPENING</a:t>
            </a:r>
            <a:r>
              <a:rPr lang="sl-SI" dirty="0" smtClean="0"/>
              <a:t/>
            </a:r>
            <a:br>
              <a:rPr lang="sl-SI" dirty="0" smtClean="0"/>
            </a:br>
            <a:r>
              <a:rPr lang="en-US" dirty="0" smtClean="0"/>
              <a:t>I </a:t>
            </a:r>
            <a:r>
              <a:rPr lang="en-US" dirty="0"/>
              <a:t>am writing to complain about </a:t>
            </a:r>
            <a:r>
              <a:rPr lang="en-US" dirty="0" smtClean="0"/>
              <a:t>…</a:t>
            </a:r>
            <a:r>
              <a:rPr lang="sl-SI" dirty="0" smtClean="0"/>
              <a:t/>
            </a:r>
            <a:br>
              <a:rPr lang="sl-SI" dirty="0" smtClean="0"/>
            </a:br>
            <a:r>
              <a:rPr lang="en-US" dirty="0" smtClean="0"/>
              <a:t>We </a:t>
            </a:r>
            <a:r>
              <a:rPr lang="en-US" dirty="0"/>
              <a:t>would like to inform you </a:t>
            </a:r>
            <a:r>
              <a:rPr lang="en-US" dirty="0" smtClean="0"/>
              <a:t>…</a:t>
            </a:r>
            <a:r>
              <a:rPr lang="sl-SI" dirty="0" smtClean="0"/>
              <a:t/>
            </a:r>
            <a:br>
              <a:rPr lang="sl-SI" dirty="0" smtClean="0"/>
            </a:br>
            <a:r>
              <a:rPr lang="en-US" dirty="0" smtClean="0"/>
              <a:t>I </a:t>
            </a:r>
            <a:r>
              <a:rPr lang="en-US" dirty="0"/>
              <a:t>am writing with reference to Order No. X122 which we received </a:t>
            </a:r>
            <a:r>
              <a:rPr lang="en-US" dirty="0" smtClean="0"/>
              <a:t>…</a:t>
            </a:r>
            <a:r>
              <a:rPr lang="sl-SI" dirty="0" smtClean="0"/>
              <a:t/>
            </a:r>
            <a:br>
              <a:rPr lang="sl-SI" dirty="0" smtClean="0"/>
            </a:br>
            <a:r>
              <a:rPr lang="en-US" dirty="0" smtClean="0"/>
              <a:t>I </a:t>
            </a:r>
            <a:r>
              <a:rPr lang="en-US" dirty="0"/>
              <a:t>wish to express my dissatisfaction with…</a:t>
            </a:r>
          </a:p>
          <a:p>
            <a:r>
              <a:rPr lang="en-US" dirty="0"/>
              <a:t>STEP 2: VZROK ZA NAPAKO IN REŠITEV TEŽAVE </a:t>
            </a:r>
            <a:r>
              <a:rPr lang="en-US" dirty="0" err="1"/>
              <a:t>ali</a:t>
            </a:r>
            <a:r>
              <a:rPr lang="en-US" dirty="0"/>
              <a:t> ZAVRNITEV REKLAMACIJE/EXPLAINING THE MISTAKE AND SOLVING THE PROBLEM/REJECTING A </a:t>
            </a:r>
            <a:r>
              <a:rPr lang="en-US" dirty="0" smtClean="0"/>
              <a:t>COMPLAINT</a:t>
            </a:r>
            <a:r>
              <a:rPr lang="sl-SI" dirty="0" smtClean="0"/>
              <a:t/>
            </a:r>
            <a:br>
              <a:rPr lang="sl-SI" dirty="0" smtClean="0"/>
            </a:br>
            <a:r>
              <a:rPr lang="en-US" dirty="0" smtClean="0"/>
              <a:t>The </a:t>
            </a:r>
            <a:r>
              <a:rPr lang="en-US" dirty="0"/>
              <a:t>mistake was due to a fault in our equipment, which has now been corrected/adjusted/dealt with. </a:t>
            </a:r>
            <a:r>
              <a:rPr lang="sl-SI" dirty="0" smtClean="0"/>
              <a:t/>
            </a:r>
            <a:br>
              <a:rPr lang="sl-SI" dirty="0" smtClean="0"/>
            </a:br>
            <a:r>
              <a:rPr lang="en-US" dirty="0" smtClean="0"/>
              <a:t>It </a:t>
            </a:r>
            <a:r>
              <a:rPr lang="en-US" dirty="0"/>
              <a:t>is unusual for this type of error to arise, but the problem has now been dealt </a:t>
            </a:r>
            <a:r>
              <a:rPr lang="en-US" dirty="0" smtClean="0"/>
              <a:t>with.</a:t>
            </a:r>
            <a:r>
              <a:rPr lang="sl-SI" dirty="0" smtClean="0"/>
              <a:t/>
            </a:r>
            <a:br>
              <a:rPr lang="sl-SI" dirty="0" smtClean="0"/>
            </a:br>
            <a:r>
              <a:rPr lang="en-US" dirty="0" smtClean="0"/>
              <a:t>We </a:t>
            </a:r>
            <a:r>
              <a:rPr lang="en-US" dirty="0"/>
              <a:t>are certain you will be completely satisfied with the replacement products we will be sending you by the end of the </a:t>
            </a:r>
            <a:r>
              <a:rPr lang="en-US" dirty="0" smtClean="0"/>
              <a:t>month.</a:t>
            </a:r>
            <a:r>
              <a:rPr lang="sl-SI" dirty="0" smtClean="0"/>
              <a:t/>
            </a:r>
            <a:br>
              <a:rPr lang="sl-SI" dirty="0" smtClean="0"/>
            </a:br>
            <a:r>
              <a:rPr lang="en-US" dirty="0" smtClean="0"/>
              <a:t>We </a:t>
            </a:r>
            <a:r>
              <a:rPr lang="en-US" dirty="0"/>
              <a:t>have thoroughly examined the articled you returned and could not see any difference between them, so in this case we are not willing either to substitute the articles or offer a credit.</a:t>
            </a:r>
          </a:p>
        </p:txBody>
      </p:sp>
    </p:spTree>
    <p:extLst>
      <p:ext uri="{BB962C8B-B14F-4D97-AF65-F5344CB8AC3E}">
        <p14:creationId xmlns:p14="http://schemas.microsoft.com/office/powerpoint/2010/main" val="12651057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REKLAMACIJA/LETTER OF COMPLAINT</a:t>
            </a:r>
          </a:p>
        </p:txBody>
      </p:sp>
      <p:sp>
        <p:nvSpPr>
          <p:cNvPr id="3" name="Content Placeholder 2"/>
          <p:cNvSpPr>
            <a:spLocks noGrp="1"/>
          </p:cNvSpPr>
          <p:nvPr>
            <p:ph idx="1"/>
          </p:nvPr>
        </p:nvSpPr>
        <p:spPr/>
        <p:txBody>
          <a:bodyPr>
            <a:normAutofit/>
          </a:bodyPr>
          <a:lstStyle/>
          <a:p>
            <a:r>
              <a:rPr lang="en-US" dirty="0"/>
              <a:t>STEP 3: ZAKLJUČEK/CLOSING</a:t>
            </a:r>
          </a:p>
          <a:p>
            <a:pPr marL="0" indent="0">
              <a:buNone/>
            </a:pPr>
            <a:r>
              <a:rPr lang="en-US" dirty="0" err="1"/>
              <a:t>Pomembno</a:t>
            </a:r>
            <a:r>
              <a:rPr lang="en-US" dirty="0"/>
              <a:t> je, da </a:t>
            </a:r>
            <a:r>
              <a:rPr lang="en-US" dirty="0" err="1"/>
              <a:t>poudarimo</a:t>
            </a:r>
            <a:r>
              <a:rPr lang="en-US" dirty="0"/>
              <a:t>, da se </a:t>
            </a:r>
            <a:r>
              <a:rPr lang="en-US" dirty="0" err="1"/>
              <a:t>napake</a:t>
            </a:r>
            <a:r>
              <a:rPr lang="en-US" dirty="0"/>
              <a:t> </a:t>
            </a:r>
            <a:r>
              <a:rPr lang="en-US" dirty="0" err="1"/>
              <a:t>zelo</a:t>
            </a:r>
            <a:r>
              <a:rPr lang="en-US" dirty="0"/>
              <a:t> </a:t>
            </a:r>
            <a:r>
              <a:rPr lang="en-US" dirty="0" err="1"/>
              <a:t>redko</a:t>
            </a:r>
            <a:r>
              <a:rPr lang="en-US" dirty="0"/>
              <a:t> </a:t>
            </a:r>
            <a:r>
              <a:rPr lang="en-US" dirty="0" err="1"/>
              <a:t>pojavljajo</a:t>
            </a:r>
            <a:r>
              <a:rPr lang="en-US" dirty="0"/>
              <a:t> in </a:t>
            </a:r>
            <a:r>
              <a:rPr lang="en-US" dirty="0" err="1"/>
              <a:t>zaključimo</a:t>
            </a:r>
            <a:r>
              <a:rPr lang="en-US" dirty="0"/>
              <a:t> z </a:t>
            </a:r>
            <a:r>
              <a:rPr lang="en-US" dirty="0" err="1"/>
              <a:t>obžalovanjem</a:t>
            </a:r>
            <a:r>
              <a:rPr lang="en-US" dirty="0"/>
              <a:t>.</a:t>
            </a:r>
          </a:p>
          <a:p>
            <a:pPr marL="0" indent="0">
              <a:buNone/>
            </a:pPr>
            <a:r>
              <a:rPr lang="en-US" dirty="0" err="1"/>
              <a:t>Če</a:t>
            </a:r>
            <a:r>
              <a:rPr lang="en-US" dirty="0"/>
              <a:t> se mi </a:t>
            </a:r>
            <a:r>
              <a:rPr lang="en-US" dirty="0" err="1"/>
              <a:t>pritožujemo</a:t>
            </a:r>
            <a:r>
              <a:rPr lang="en-US" dirty="0"/>
              <a:t>, se </a:t>
            </a:r>
            <a:r>
              <a:rPr lang="en-US" dirty="0" err="1"/>
              <a:t>zahvalimo</a:t>
            </a:r>
            <a:r>
              <a:rPr lang="en-US" dirty="0"/>
              <a:t> </a:t>
            </a:r>
            <a:r>
              <a:rPr lang="en-US" dirty="0" err="1"/>
              <a:t>za</a:t>
            </a:r>
            <a:r>
              <a:rPr lang="en-US" dirty="0"/>
              <a:t> </a:t>
            </a:r>
            <a:r>
              <a:rPr lang="en-US" dirty="0" err="1"/>
              <a:t>pomoč</a:t>
            </a:r>
            <a:r>
              <a:rPr lang="en-US" dirty="0"/>
              <a:t> in </a:t>
            </a:r>
            <a:r>
              <a:rPr lang="en-US" dirty="0" err="1"/>
              <a:t>vseeno</a:t>
            </a:r>
            <a:r>
              <a:rPr lang="en-US" dirty="0"/>
              <a:t> </a:t>
            </a:r>
            <a:r>
              <a:rPr lang="en-US" dirty="0" err="1"/>
              <a:t>zaključimo</a:t>
            </a:r>
            <a:r>
              <a:rPr lang="en-US" dirty="0"/>
              <a:t> z </a:t>
            </a:r>
            <a:r>
              <a:rPr lang="en-US" dirty="0" err="1"/>
              <a:t>vljudnim</a:t>
            </a:r>
            <a:r>
              <a:rPr lang="en-US" dirty="0"/>
              <a:t> </a:t>
            </a:r>
            <a:r>
              <a:rPr lang="en-US" dirty="0" err="1"/>
              <a:t>tonom</a:t>
            </a:r>
            <a:r>
              <a:rPr lang="en-US" dirty="0"/>
              <a:t>.</a:t>
            </a:r>
          </a:p>
          <a:p>
            <a:pPr marL="0" indent="0">
              <a:buNone/>
            </a:pPr>
            <a:endParaRPr lang="en-US" dirty="0"/>
          </a:p>
          <a:p>
            <a:pPr marL="0" indent="0">
              <a:buNone/>
            </a:pPr>
            <a:r>
              <a:rPr lang="en-US" dirty="0"/>
              <a:t>We would like to apologize for the inconvenience this might have caused </a:t>
            </a:r>
            <a:r>
              <a:rPr lang="en-US" dirty="0" smtClean="0"/>
              <a:t>you.</a:t>
            </a:r>
            <a:r>
              <a:rPr lang="sl-SI" dirty="0" smtClean="0"/>
              <a:t/>
            </a:r>
            <a:br>
              <a:rPr lang="sl-SI" dirty="0" smtClean="0"/>
            </a:br>
            <a:r>
              <a:rPr lang="en-US" dirty="0" smtClean="0"/>
              <a:t>Thank </a:t>
            </a:r>
            <a:r>
              <a:rPr lang="en-US" dirty="0"/>
              <a:t>you for your patience in this matter and we look forward to hearing from you </a:t>
            </a:r>
            <a:r>
              <a:rPr lang="en-US" dirty="0" smtClean="0"/>
              <a:t>again.</a:t>
            </a:r>
            <a:r>
              <a:rPr lang="sl-SI" dirty="0" smtClean="0"/>
              <a:t/>
            </a:r>
            <a:br>
              <a:rPr lang="sl-SI" dirty="0" smtClean="0"/>
            </a:br>
            <a:r>
              <a:rPr lang="en-US" dirty="0" smtClean="0"/>
              <a:t>We </a:t>
            </a:r>
            <a:r>
              <a:rPr lang="en-US" dirty="0"/>
              <a:t>trust that you will be satisfied with the replacement and assure you that this will not happen again in the future. Please accept our sincere apologies for the inconvenience.</a:t>
            </a:r>
          </a:p>
        </p:txBody>
      </p:sp>
    </p:spTree>
    <p:extLst>
      <p:ext uri="{BB962C8B-B14F-4D97-AF65-F5344CB8AC3E}">
        <p14:creationId xmlns:p14="http://schemas.microsoft.com/office/powerpoint/2010/main" val="33356007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REKLAMACIJA/LETTER OF COMPLAINT</a:t>
            </a:r>
          </a:p>
        </p:txBody>
      </p:sp>
      <p:sp>
        <p:nvSpPr>
          <p:cNvPr id="3" name="Content Placeholder 2"/>
          <p:cNvSpPr>
            <a:spLocks noGrp="1"/>
          </p:cNvSpPr>
          <p:nvPr>
            <p:ph idx="1"/>
          </p:nvPr>
        </p:nvSpPr>
        <p:spPr/>
        <p:txBody>
          <a:bodyPr>
            <a:normAutofit fontScale="77500" lnSpcReduction="20000"/>
          </a:bodyPr>
          <a:lstStyle/>
          <a:p>
            <a:pPr marL="0" indent="0">
              <a:buNone/>
            </a:pPr>
            <a:r>
              <a:rPr lang="en-US" dirty="0"/>
              <a:t>Dear Sir or </a:t>
            </a:r>
            <a:r>
              <a:rPr lang="en-US" dirty="0" smtClean="0"/>
              <a:t>Madam</a:t>
            </a:r>
            <a:r>
              <a:rPr lang="sl-SI" dirty="0" smtClean="0"/>
              <a:t>,</a:t>
            </a:r>
            <a:br>
              <a:rPr lang="sl-SI" dirty="0" smtClean="0"/>
            </a:br>
            <a:endParaRPr lang="en-US" dirty="0"/>
          </a:p>
          <a:p>
            <a:pPr marL="0" indent="0">
              <a:buNone/>
            </a:pPr>
            <a:r>
              <a:rPr lang="en-US" dirty="0"/>
              <a:t>I wish to express my dissatisfaction with the above iron, which I purchased from The Electrical Store in Newtown on 10 October, 2015. On using it for the first time, I found that the temperature control was faulty; it was not possible to set it for any temperature apart from the highest, for cotton. When I attempted to return the iron to the store, the cashier said that the store was unable to replace it or offer me a refund but advised me that it could be sent away for repair. As I need an iron on a daily basis, and it was not clear how long a repair would take, this option was unsatisfactory. As the iron clearly does not function as it should and therefore does not comply with the legal standards of product quality, I am writing to you to ask for a full refund of the £35.99 retail price</a:t>
            </a:r>
            <a:r>
              <a:rPr lang="en-US" dirty="0" smtClean="0"/>
              <a:t>.</a:t>
            </a:r>
            <a:r>
              <a:rPr lang="sl-SI" dirty="0" smtClean="0"/>
              <a:t/>
            </a:r>
            <a:br>
              <a:rPr lang="sl-SI" dirty="0" smtClean="0"/>
            </a:br>
            <a:endParaRPr lang="en-US" dirty="0"/>
          </a:p>
          <a:p>
            <a:pPr marL="0" indent="0">
              <a:buNone/>
            </a:pPr>
            <a:r>
              <a:rPr lang="en-US" dirty="0"/>
              <a:t>I look forward to hearing from you within the next two weeks</a:t>
            </a:r>
            <a:r>
              <a:rPr lang="en-US" dirty="0" smtClean="0"/>
              <a:t>.</a:t>
            </a:r>
            <a:r>
              <a:rPr lang="sl-SI" dirty="0" smtClean="0"/>
              <a:t/>
            </a:r>
            <a:br>
              <a:rPr lang="sl-SI" dirty="0" smtClean="0"/>
            </a:br>
            <a:endParaRPr lang="en-US" dirty="0"/>
          </a:p>
          <a:p>
            <a:pPr marL="0" indent="0">
              <a:buNone/>
            </a:pPr>
            <a:r>
              <a:rPr lang="en-US" dirty="0"/>
              <a:t>Yours sincerely</a:t>
            </a:r>
          </a:p>
          <a:p>
            <a:pPr marL="0" indent="0">
              <a:buNone/>
            </a:pPr>
            <a:r>
              <a:rPr lang="en-US" dirty="0"/>
              <a:t>Jenny Hawkins</a:t>
            </a:r>
          </a:p>
        </p:txBody>
      </p:sp>
    </p:spTree>
    <p:extLst>
      <p:ext uri="{BB962C8B-B14F-4D97-AF65-F5344CB8AC3E}">
        <p14:creationId xmlns:p14="http://schemas.microsoft.com/office/powerpoint/2010/main" val="7425327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en-US" dirty="0"/>
              <a:t>REKLAMACIJA/LETTER OF COMPLAINT</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Dear </a:t>
            </a:r>
            <a:r>
              <a:rPr lang="en-US" dirty="0" err="1"/>
              <a:t>Ms</a:t>
            </a:r>
            <a:r>
              <a:rPr lang="en-US" dirty="0"/>
              <a:t> Wilson,</a:t>
            </a:r>
          </a:p>
          <a:p>
            <a:pPr marL="0" indent="0">
              <a:buNone/>
            </a:pPr>
            <a:r>
              <a:rPr lang="sl-SI" dirty="0" smtClean="0"/>
              <a:t/>
            </a:r>
            <a:br>
              <a:rPr lang="sl-SI" dirty="0" smtClean="0"/>
            </a:br>
            <a:r>
              <a:rPr lang="en-US" dirty="0" smtClean="0"/>
              <a:t>Thank </a:t>
            </a:r>
            <a:r>
              <a:rPr lang="en-US" dirty="0"/>
              <a:t>you for drawing our attention to the quality of our last shipment delivered to Messrs. </a:t>
            </a:r>
            <a:r>
              <a:rPr lang="en-US" dirty="0" err="1"/>
              <a:t>John&amp;Edwards</a:t>
            </a:r>
            <a:r>
              <a:rPr lang="en-US" dirty="0"/>
              <a:t>.</a:t>
            </a:r>
          </a:p>
          <a:p>
            <a:pPr marL="0" indent="0">
              <a:buNone/>
            </a:pPr>
            <a:r>
              <a:rPr lang="en-US" dirty="0"/>
              <a:t>Evidently, we failed to notice that part of the goods were not up to our usual standard and that they were shipped without proper checking being made at the final stage before </a:t>
            </a:r>
            <a:r>
              <a:rPr lang="en-US" dirty="0" smtClean="0"/>
              <a:t>packing.</a:t>
            </a:r>
            <a:endParaRPr lang="sl-SI" dirty="0" smtClean="0"/>
          </a:p>
          <a:p>
            <a:pPr marL="0" indent="0">
              <a:buNone/>
            </a:pPr>
            <a:r>
              <a:rPr lang="en-US" dirty="0" smtClean="0"/>
              <a:t>Obviously</a:t>
            </a:r>
            <a:r>
              <a:rPr lang="en-US" dirty="0"/>
              <a:t>, we would not like having to take the pieces back and we would rather find a more suitable solution; on the other hand, we do not wish to lose a customer whose orders with us have been steadily increasing over the past decade.</a:t>
            </a:r>
          </a:p>
          <a:p>
            <a:pPr marL="0" indent="0">
              <a:buNone/>
            </a:pPr>
            <a:r>
              <a:rPr lang="en-US" dirty="0"/>
              <a:t>Therefore, we leave the matter up to you: we trust that you will be able to handle the complaint to the customers’ satisfaction. On our part, we are ready to comply with any proposal you think might help us reach a mutually convenient </a:t>
            </a:r>
            <a:r>
              <a:rPr lang="en-US" dirty="0" smtClean="0"/>
              <a:t>agreement.</a:t>
            </a:r>
            <a:r>
              <a:rPr lang="sl-SI" dirty="0" smtClean="0"/>
              <a:t/>
            </a:r>
            <a:br>
              <a:rPr lang="sl-SI" dirty="0" smtClean="0"/>
            </a:br>
            <a:r>
              <a:rPr lang="sl-SI" dirty="0" smtClean="0"/>
              <a:t/>
            </a:r>
            <a:br>
              <a:rPr lang="sl-SI" dirty="0" smtClean="0"/>
            </a:br>
            <a:r>
              <a:rPr lang="en-US" dirty="0" smtClean="0"/>
              <a:t>Please </a:t>
            </a:r>
            <a:r>
              <a:rPr lang="en-US" dirty="0"/>
              <a:t>keep us updated with the course of the matter.</a:t>
            </a:r>
          </a:p>
          <a:p>
            <a:pPr marL="0" indent="0">
              <a:buNone/>
            </a:pPr>
            <a:r>
              <a:rPr lang="en-US" dirty="0"/>
              <a:t>Yours </a:t>
            </a:r>
            <a:r>
              <a:rPr lang="sl-SI" dirty="0" smtClean="0"/>
              <a:t>trul</a:t>
            </a:r>
            <a:r>
              <a:rPr lang="en-US" dirty="0" smtClean="0"/>
              <a:t>y,</a:t>
            </a:r>
            <a:r>
              <a:rPr lang="sl-SI" dirty="0"/>
              <a:t/>
            </a:r>
            <a:br>
              <a:rPr lang="sl-SI" dirty="0"/>
            </a:br>
            <a:r>
              <a:rPr lang="en-US" dirty="0" smtClean="0"/>
              <a:t>David Butterfield,</a:t>
            </a:r>
            <a:r>
              <a:rPr lang="sl-SI" dirty="0" smtClean="0"/>
              <a:t/>
            </a:r>
            <a:br>
              <a:rPr lang="sl-SI" dirty="0" smtClean="0"/>
            </a:br>
            <a:r>
              <a:rPr lang="en-US" dirty="0" smtClean="0"/>
              <a:t>Director </a:t>
            </a:r>
            <a:r>
              <a:rPr lang="en-US" dirty="0"/>
              <a:t>of International </a:t>
            </a:r>
            <a:r>
              <a:rPr lang="en-US" dirty="0" smtClean="0"/>
              <a:t>Sales</a:t>
            </a:r>
            <a:endParaRPr lang="en-US" dirty="0"/>
          </a:p>
        </p:txBody>
      </p:sp>
    </p:spTree>
    <p:extLst>
      <p:ext uri="{BB962C8B-B14F-4D97-AF65-F5344CB8AC3E}">
        <p14:creationId xmlns:p14="http://schemas.microsoft.com/office/powerpoint/2010/main" val="46359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GRAMMAR</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r>
              <a:rPr lang="en-US" dirty="0"/>
              <a:t>SECOND CONDITIONAL</a:t>
            </a:r>
          </a:p>
          <a:p>
            <a:pPr marL="0" indent="0">
              <a:buNone/>
            </a:pPr>
            <a:r>
              <a:rPr lang="en-US" dirty="0" err="1"/>
              <a:t>Uporabimo</a:t>
            </a:r>
            <a:r>
              <a:rPr lang="en-US" dirty="0"/>
              <a:t>, </a:t>
            </a:r>
            <a:r>
              <a:rPr lang="en-US" dirty="0" err="1"/>
              <a:t>kadar</a:t>
            </a:r>
            <a:r>
              <a:rPr lang="en-US" dirty="0"/>
              <a:t> </a:t>
            </a:r>
            <a:r>
              <a:rPr lang="en-US" dirty="0" err="1"/>
              <a:t>želimo</a:t>
            </a:r>
            <a:r>
              <a:rPr lang="en-US" dirty="0"/>
              <a:t> </a:t>
            </a:r>
            <a:r>
              <a:rPr lang="en-US" dirty="0" err="1"/>
              <a:t>opozoriti</a:t>
            </a:r>
            <a:r>
              <a:rPr lang="en-US" dirty="0"/>
              <a:t> </a:t>
            </a:r>
            <a:r>
              <a:rPr lang="en-US" dirty="0" err="1"/>
              <a:t>za</a:t>
            </a:r>
            <a:r>
              <a:rPr lang="en-US" dirty="0"/>
              <a:t> </a:t>
            </a:r>
            <a:r>
              <a:rPr lang="en-US" dirty="0" err="1"/>
              <a:t>posledice</a:t>
            </a:r>
            <a:r>
              <a:rPr lang="en-US" dirty="0"/>
              <a:t>, ne da bi se to </a:t>
            </a:r>
            <a:r>
              <a:rPr lang="en-US" dirty="0" err="1"/>
              <a:t>razumelo</a:t>
            </a:r>
            <a:r>
              <a:rPr lang="en-US" dirty="0"/>
              <a:t> </a:t>
            </a:r>
            <a:r>
              <a:rPr lang="en-US" dirty="0" err="1"/>
              <a:t>kot</a:t>
            </a:r>
            <a:r>
              <a:rPr lang="en-US" dirty="0"/>
              <a:t> </a:t>
            </a:r>
            <a:r>
              <a:rPr lang="en-US" dirty="0" err="1"/>
              <a:t>prošnja</a:t>
            </a:r>
            <a:r>
              <a:rPr lang="en-US" dirty="0"/>
              <a:t>, </a:t>
            </a:r>
            <a:r>
              <a:rPr lang="en-US" dirty="0" err="1"/>
              <a:t>grožnja</a:t>
            </a:r>
            <a:r>
              <a:rPr lang="en-US" dirty="0"/>
              <a:t> </a:t>
            </a:r>
            <a:r>
              <a:rPr lang="en-US" dirty="0" err="1"/>
              <a:t>ali</a:t>
            </a:r>
            <a:r>
              <a:rPr lang="en-US" dirty="0"/>
              <a:t> </a:t>
            </a:r>
            <a:r>
              <a:rPr lang="en-US" dirty="0" err="1"/>
              <a:t>zavrnitev</a:t>
            </a:r>
            <a:r>
              <a:rPr lang="en-US" dirty="0"/>
              <a:t>.</a:t>
            </a:r>
          </a:p>
          <a:p>
            <a:pPr marL="0" indent="0">
              <a:buNone/>
            </a:pPr>
            <a:r>
              <a:rPr lang="sl-SI" b="1" dirty="0" smtClean="0">
                <a:sym typeface="Wingdings" panose="05000000000000000000" pitchFamily="2" charset="2"/>
              </a:rPr>
              <a:t> </a:t>
            </a:r>
            <a:r>
              <a:rPr lang="en-US" u="sng" dirty="0" smtClean="0"/>
              <a:t>IF </a:t>
            </a:r>
            <a:r>
              <a:rPr lang="en-US" u="sng" dirty="0"/>
              <a:t>+ past tense, would + infinitive</a:t>
            </a:r>
          </a:p>
          <a:p>
            <a:pPr marL="0" indent="0">
              <a:buNone/>
            </a:pPr>
            <a:endParaRPr lang="sl-SI" dirty="0" smtClean="0"/>
          </a:p>
          <a:p>
            <a:pPr marL="0" indent="0">
              <a:buNone/>
            </a:pPr>
            <a:r>
              <a:rPr lang="en-US" dirty="0" smtClean="0"/>
              <a:t>We </a:t>
            </a:r>
            <a:r>
              <a:rPr lang="en-US" dirty="0"/>
              <a:t>will have a lot of problems if we change the agent. </a:t>
            </a:r>
            <a:r>
              <a:rPr lang="sl-SI" dirty="0"/>
              <a:t/>
            </a:r>
            <a:br>
              <a:rPr lang="sl-SI" dirty="0"/>
            </a:br>
            <a:r>
              <a:rPr lang="sl-SI" dirty="0" smtClean="0">
                <a:sym typeface="Wingdings" panose="05000000000000000000" pitchFamily="2" charset="2"/>
              </a:rPr>
              <a:t></a:t>
            </a:r>
            <a:r>
              <a:rPr lang="en-US" dirty="0" smtClean="0"/>
              <a:t> </a:t>
            </a:r>
            <a:r>
              <a:rPr lang="en-US" dirty="0"/>
              <a:t>If we changed the agent, there would be a lot of problems.</a:t>
            </a:r>
          </a:p>
          <a:p>
            <a:pPr marL="0" indent="0">
              <a:buNone/>
            </a:pPr>
            <a:r>
              <a:rPr lang="sl-SI" dirty="0" smtClean="0"/>
              <a:t>We will lose this client if the goods do not arrive on time.</a:t>
            </a:r>
            <a:br>
              <a:rPr lang="sl-SI" dirty="0" smtClean="0"/>
            </a:br>
            <a:r>
              <a:rPr lang="sl-SI" dirty="0" smtClean="0">
                <a:sym typeface="Wingdings" panose="05000000000000000000" pitchFamily="2" charset="2"/>
              </a:rPr>
              <a:t></a:t>
            </a:r>
            <a:r>
              <a:rPr lang="sl-SI" dirty="0" smtClean="0"/>
              <a:t>We would lose this client</a:t>
            </a:r>
            <a:r>
              <a:rPr lang="sl-SI" dirty="0"/>
              <a:t> </a:t>
            </a:r>
            <a:r>
              <a:rPr lang="sl-SI" dirty="0" smtClean="0"/>
              <a:t>if the goods did not arrive on time.</a:t>
            </a:r>
            <a:endParaRPr lang="en-US" dirty="0"/>
          </a:p>
        </p:txBody>
      </p:sp>
    </p:spTree>
    <p:extLst>
      <p:ext uri="{BB962C8B-B14F-4D97-AF65-F5344CB8AC3E}">
        <p14:creationId xmlns:p14="http://schemas.microsoft.com/office/powerpoint/2010/main" val="2697910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POVPRAŠEVANJE/LETTER OF INQUIRY/ENQUIRY</a:t>
            </a:r>
          </a:p>
        </p:txBody>
      </p:sp>
      <p:graphicFrame>
        <p:nvGraphicFramePr>
          <p:cNvPr id="6" name="Table 5"/>
          <p:cNvGraphicFramePr>
            <a:graphicFrameLocks noGrp="1"/>
          </p:cNvGraphicFramePr>
          <p:nvPr>
            <p:extLst>
              <p:ext uri="{D42A27DB-BD31-4B8C-83A1-F6EECF244321}">
                <p14:modId xmlns:p14="http://schemas.microsoft.com/office/powerpoint/2010/main" val="2632733108"/>
              </p:ext>
            </p:extLst>
          </p:nvPr>
        </p:nvGraphicFramePr>
        <p:xfrm>
          <a:off x="2397512" y="2308304"/>
          <a:ext cx="7382108" cy="3735662"/>
        </p:xfrm>
        <a:graphic>
          <a:graphicData uri="http://schemas.openxmlformats.org/drawingml/2006/table">
            <a:tbl>
              <a:tblPr firstRow="1" firstCol="1" bandRow="1">
                <a:tableStyleId>{5C22544A-7EE6-4342-B048-85BDC9FD1C3A}</a:tableStyleId>
              </a:tblPr>
              <a:tblGrid>
                <a:gridCol w="3691054"/>
                <a:gridCol w="3691054"/>
              </a:tblGrid>
              <a:tr h="266833">
                <a:tc>
                  <a:txBody>
                    <a:bodyPr/>
                    <a:lstStyle/>
                    <a:p>
                      <a:pPr>
                        <a:lnSpc>
                          <a:spcPct val="107000"/>
                        </a:lnSpc>
                        <a:spcAft>
                          <a:spcPts val="0"/>
                        </a:spcAft>
                      </a:pPr>
                      <a:r>
                        <a:rPr lang="sl-SI" sz="1400" b="0" dirty="0">
                          <a:solidFill>
                            <a:schemeClr val="tx1"/>
                          </a:solidFill>
                          <a:effectLst/>
                        </a:rPr>
                        <a:t>Enquiry/inquiry</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Povpraševanje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Retailer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Prodajalec na drobno</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Wholesaler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Prodajalec na debelo</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Catalogue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Katalog</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Leaflet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Zgibanka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Brochure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Brošura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Range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Ponudba </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Sample pattern</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Vzorec</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Sample shipment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Vzorčna pošiljka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Price-list/quotation</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Cenik</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Demonstration</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Predstavitev</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Fixed/firm order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Končno naročilo</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a:solidFill>
                            <a:schemeClr val="tx1"/>
                          </a:solidFill>
                          <a:effectLst/>
                        </a:rPr>
                        <a:t>Place an order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Naročiti/poslati naročilo</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66833">
                <a:tc>
                  <a:txBody>
                    <a:bodyPr/>
                    <a:lstStyle/>
                    <a:p>
                      <a:pPr>
                        <a:lnSpc>
                          <a:spcPct val="107000"/>
                        </a:lnSpc>
                        <a:spcAft>
                          <a:spcPts val="0"/>
                        </a:spcAft>
                      </a:pPr>
                      <a:r>
                        <a:rPr lang="sl-SI" sz="1400" b="0" dirty="0">
                          <a:solidFill>
                            <a:schemeClr val="tx1"/>
                          </a:solidFill>
                          <a:effectLst/>
                        </a:rPr>
                        <a:t>Purchase</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dirty="0">
                          <a:solidFill>
                            <a:schemeClr val="tx1"/>
                          </a:solidFill>
                          <a:effectLst/>
                        </a:rPr>
                        <a:t>Nakup </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8645118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GRAMMAR</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r>
              <a:rPr lang="en-US" dirty="0"/>
              <a:t>CONTINUOUS FORM</a:t>
            </a:r>
          </a:p>
          <a:p>
            <a:pPr marL="0" indent="0">
              <a:buNone/>
            </a:pPr>
            <a:r>
              <a:rPr lang="en-US" dirty="0" smtClean="0"/>
              <a:t>We </a:t>
            </a:r>
            <a:r>
              <a:rPr lang="en-US" dirty="0"/>
              <a:t>wondered if you could replace the missing articled with the new article Y15. </a:t>
            </a:r>
            <a:r>
              <a:rPr lang="sl-SI" dirty="0" smtClean="0"/>
              <a:t/>
            </a:r>
            <a:br>
              <a:rPr lang="sl-SI" dirty="0" smtClean="0"/>
            </a:br>
            <a:r>
              <a:rPr lang="sl-SI" dirty="0" smtClean="0">
                <a:sym typeface="Wingdings" panose="05000000000000000000" pitchFamily="2" charset="2"/>
              </a:rPr>
              <a:t> </a:t>
            </a:r>
            <a:r>
              <a:rPr lang="en-US" dirty="0" smtClean="0"/>
              <a:t>We </a:t>
            </a:r>
            <a:r>
              <a:rPr lang="en-US" dirty="0"/>
              <a:t>were wondering if you could replace the missing articled with the new article Y15.</a:t>
            </a:r>
          </a:p>
        </p:txBody>
      </p:sp>
    </p:spTree>
    <p:extLst>
      <p:ext uri="{BB962C8B-B14F-4D97-AF65-F5344CB8AC3E}">
        <p14:creationId xmlns:p14="http://schemas.microsoft.com/office/powerpoint/2010/main" val="3676861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GRAMMAR</a:t>
            </a:r>
            <a:endParaRPr lang="en-US" dirty="0"/>
          </a:p>
        </p:txBody>
      </p:sp>
      <p:sp>
        <p:nvSpPr>
          <p:cNvPr id="3" name="Content Placeholder 2"/>
          <p:cNvSpPr>
            <a:spLocks noGrp="1"/>
          </p:cNvSpPr>
          <p:nvPr>
            <p:ph idx="1"/>
          </p:nvPr>
        </p:nvSpPr>
        <p:spPr>
          <a:xfrm>
            <a:off x="1229375" y="1684946"/>
            <a:ext cx="10178322" cy="3593591"/>
          </a:xfrm>
        </p:spPr>
        <p:txBody>
          <a:bodyPr>
            <a:normAutofit lnSpcReduction="10000"/>
          </a:bodyPr>
          <a:lstStyle/>
          <a:p>
            <a:r>
              <a:rPr lang="en-US" dirty="0"/>
              <a:t>PASSIVE AND IMPERSONAL STRUCTURE</a:t>
            </a:r>
          </a:p>
          <a:p>
            <a:pPr marL="0" indent="0">
              <a:buNone/>
            </a:pPr>
            <a:r>
              <a:rPr lang="en-US" dirty="0" smtClean="0"/>
              <a:t>Please </a:t>
            </a:r>
            <a:r>
              <a:rPr lang="en-US" dirty="0"/>
              <a:t>let us know why you did not pay the balance. </a:t>
            </a:r>
            <a:r>
              <a:rPr lang="sl-SI" dirty="0"/>
              <a:t/>
            </a:r>
            <a:br>
              <a:rPr lang="sl-SI" dirty="0"/>
            </a:br>
            <a:r>
              <a:rPr lang="sl-SI" dirty="0" smtClean="0">
                <a:sym typeface="Wingdings" panose="05000000000000000000" pitchFamily="2" charset="2"/>
              </a:rPr>
              <a:t> </a:t>
            </a:r>
            <a:r>
              <a:rPr lang="en-US" dirty="0" smtClean="0"/>
              <a:t>Please </a:t>
            </a:r>
            <a:r>
              <a:rPr lang="en-US" dirty="0"/>
              <a:t>let us know why the balance has not been paid.</a:t>
            </a:r>
          </a:p>
          <a:p>
            <a:pPr marL="0" indent="0">
              <a:buNone/>
            </a:pPr>
            <a:r>
              <a:rPr lang="en-US" dirty="0"/>
              <a:t>You should correct the mistake as soon as possible. </a:t>
            </a:r>
            <a:r>
              <a:rPr lang="sl-SI" dirty="0"/>
              <a:t/>
            </a:r>
            <a:br>
              <a:rPr lang="sl-SI" dirty="0"/>
            </a:br>
            <a:r>
              <a:rPr lang="sl-SI" dirty="0" smtClean="0">
                <a:sym typeface="Wingdings" panose="05000000000000000000" pitchFamily="2" charset="2"/>
              </a:rPr>
              <a:t> </a:t>
            </a:r>
            <a:r>
              <a:rPr lang="en-US" dirty="0" smtClean="0"/>
              <a:t>The </a:t>
            </a:r>
            <a:r>
              <a:rPr lang="en-US" dirty="0"/>
              <a:t>mistake should be corrected as soon as possible.</a:t>
            </a:r>
          </a:p>
          <a:p>
            <a:pPr marL="0" indent="0">
              <a:buNone/>
            </a:pPr>
            <a:r>
              <a:rPr lang="en-US" dirty="0"/>
              <a:t>You have created a problem. </a:t>
            </a:r>
            <a:r>
              <a:rPr lang="sl-SI" dirty="0"/>
              <a:t/>
            </a:r>
            <a:br>
              <a:rPr lang="sl-SI" dirty="0"/>
            </a:br>
            <a:r>
              <a:rPr lang="sl-SI" dirty="0" smtClean="0">
                <a:sym typeface="Wingdings" panose="05000000000000000000" pitchFamily="2" charset="2"/>
              </a:rPr>
              <a:t> </a:t>
            </a:r>
            <a:r>
              <a:rPr lang="en-US" dirty="0" smtClean="0"/>
              <a:t>A </a:t>
            </a:r>
            <a:r>
              <a:rPr lang="en-US" dirty="0"/>
              <a:t>problem has </a:t>
            </a:r>
            <a:r>
              <a:rPr lang="en-US" dirty="0" err="1" smtClean="0"/>
              <a:t>ar</a:t>
            </a:r>
            <a:r>
              <a:rPr lang="sl-SI" dirty="0" smtClean="0"/>
              <a:t>isen</a:t>
            </a:r>
            <a:r>
              <a:rPr lang="en-US" dirty="0" smtClean="0"/>
              <a:t>./</a:t>
            </a:r>
            <a:r>
              <a:rPr lang="en-US" dirty="0"/>
              <a:t>There is a problem. </a:t>
            </a:r>
            <a:endParaRPr lang="sl-SI" dirty="0" smtClean="0"/>
          </a:p>
          <a:p>
            <a:pPr marL="0" indent="0">
              <a:buNone/>
            </a:pPr>
            <a:r>
              <a:rPr lang="en-US" dirty="0" smtClean="0"/>
              <a:t>This </a:t>
            </a:r>
            <a:r>
              <a:rPr lang="en-US" dirty="0"/>
              <a:t>is the third time you have made this mistake and we are far from satisfied with your service. </a:t>
            </a:r>
            <a:r>
              <a:rPr lang="sl-SI" dirty="0"/>
              <a:t/>
            </a:r>
            <a:br>
              <a:rPr lang="sl-SI" dirty="0"/>
            </a:br>
            <a:r>
              <a:rPr lang="sl-SI" dirty="0" smtClean="0">
                <a:sym typeface="Wingdings" panose="05000000000000000000" pitchFamily="2" charset="2"/>
              </a:rPr>
              <a:t> </a:t>
            </a:r>
            <a:r>
              <a:rPr lang="en-US" dirty="0" smtClean="0"/>
              <a:t>This </a:t>
            </a:r>
            <a:r>
              <a:rPr lang="en-US" dirty="0"/>
              <a:t>is the third time this mistake has occurred and we are far from satisfied with the service.</a:t>
            </a:r>
          </a:p>
        </p:txBody>
      </p:sp>
    </p:spTree>
    <p:extLst>
      <p:ext uri="{BB962C8B-B14F-4D97-AF65-F5344CB8AC3E}">
        <p14:creationId xmlns:p14="http://schemas.microsoft.com/office/powerpoint/2010/main" val="23847965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GRAMMAR</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r>
              <a:rPr lang="en-US" dirty="0"/>
              <a:t>CHANGE THE OPPOSING “I” and “YOU” into “WE”</a:t>
            </a:r>
          </a:p>
          <a:p>
            <a:pPr marL="0" indent="0">
              <a:buNone/>
            </a:pPr>
            <a:r>
              <a:rPr lang="en-US" dirty="0"/>
              <a:t>I have a serious problem because of the delay you have caused. </a:t>
            </a:r>
            <a:r>
              <a:rPr lang="sl-SI" dirty="0"/>
              <a:t/>
            </a:r>
            <a:br>
              <a:rPr lang="sl-SI" dirty="0"/>
            </a:br>
            <a:r>
              <a:rPr lang="sl-SI" dirty="0" smtClean="0">
                <a:sym typeface="Wingdings" panose="05000000000000000000" pitchFamily="2" charset="2"/>
              </a:rPr>
              <a:t> </a:t>
            </a:r>
            <a:r>
              <a:rPr lang="en-US" dirty="0" smtClean="0"/>
              <a:t>We </a:t>
            </a:r>
            <a:r>
              <a:rPr lang="en-US" dirty="0"/>
              <a:t>have a serious problem because of the delay.</a:t>
            </a:r>
          </a:p>
        </p:txBody>
      </p:sp>
    </p:spTree>
    <p:extLst>
      <p:ext uri="{BB962C8B-B14F-4D97-AF65-F5344CB8AC3E}">
        <p14:creationId xmlns:p14="http://schemas.microsoft.com/office/powerpoint/2010/main" val="850471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GRAMMAR</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r>
              <a:rPr lang="en-US" dirty="0"/>
              <a:t>USE OF QUESTIONS AND COMPARATIVES</a:t>
            </a:r>
          </a:p>
          <a:p>
            <a:pPr marL="0" indent="0">
              <a:buNone/>
            </a:pPr>
            <a:r>
              <a:rPr lang="sl-SI" dirty="0" smtClean="0">
                <a:sym typeface="Wingdings" panose="05000000000000000000" pitchFamily="2" charset="2"/>
              </a:rPr>
              <a:t> </a:t>
            </a:r>
            <a:r>
              <a:rPr lang="en-US" dirty="0" smtClean="0"/>
              <a:t>Wouldn’t </a:t>
            </a:r>
            <a:r>
              <a:rPr lang="en-US" dirty="0"/>
              <a:t>ordering in metric sizes be more convenient?</a:t>
            </a:r>
          </a:p>
        </p:txBody>
      </p:sp>
    </p:spTree>
    <p:extLst>
      <p:ext uri="{BB962C8B-B14F-4D97-AF65-F5344CB8AC3E}">
        <p14:creationId xmlns:p14="http://schemas.microsoft.com/office/powerpoint/2010/main" val="545978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GRAMMAR</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r>
              <a:rPr lang="en-US" dirty="0"/>
              <a:t>USE OF MODAL VERBS; could, would, should</a:t>
            </a:r>
          </a:p>
          <a:p>
            <a:pPr>
              <a:buFont typeface="Wingdings" panose="05000000000000000000" pitchFamily="2" charset="2"/>
              <a:buChar char="à"/>
            </a:pPr>
            <a:r>
              <a:rPr lang="en-US" dirty="0" smtClean="0"/>
              <a:t>Could </a:t>
            </a:r>
            <a:r>
              <a:rPr lang="en-US" dirty="0"/>
              <a:t>you send us the goods by the end of the month? </a:t>
            </a:r>
            <a:endParaRPr lang="sl-SI" dirty="0" smtClean="0"/>
          </a:p>
          <a:p>
            <a:pPr>
              <a:buFont typeface="Wingdings" panose="05000000000000000000" pitchFamily="2" charset="2"/>
              <a:buChar char="à"/>
            </a:pPr>
            <a:r>
              <a:rPr lang="en-US" dirty="0" smtClean="0"/>
              <a:t>We </a:t>
            </a:r>
            <a:r>
              <a:rPr lang="en-US" dirty="0"/>
              <a:t>would be happy to set up a meeting</a:t>
            </a:r>
            <a:r>
              <a:rPr lang="en-US" dirty="0" smtClean="0"/>
              <a:t>.</a:t>
            </a:r>
            <a:endParaRPr lang="sl-SI" dirty="0" smtClean="0"/>
          </a:p>
          <a:p>
            <a:pPr>
              <a:buFont typeface="Wingdings" panose="05000000000000000000" pitchFamily="2" charset="2"/>
              <a:buChar char="à"/>
            </a:pPr>
            <a:r>
              <a:rPr lang="sl-SI" dirty="0" smtClean="0"/>
              <a:t>You should contact our sales manager.</a:t>
            </a:r>
          </a:p>
          <a:p>
            <a:pPr>
              <a:buFont typeface="Wingdings" panose="05000000000000000000" pitchFamily="2" charset="2"/>
              <a:buChar char="à"/>
            </a:pPr>
            <a:endParaRPr lang="en-US" dirty="0"/>
          </a:p>
        </p:txBody>
      </p:sp>
    </p:spTree>
    <p:extLst>
      <p:ext uri="{BB962C8B-B14F-4D97-AF65-F5344CB8AC3E}">
        <p14:creationId xmlns:p14="http://schemas.microsoft.com/office/powerpoint/2010/main" val="2211557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CONNECTORS</a:t>
            </a:r>
            <a:endParaRPr lang="en-US" dirty="0"/>
          </a:p>
        </p:txBody>
      </p:sp>
      <p:sp>
        <p:nvSpPr>
          <p:cNvPr id="3" name="Content Placeholder 2"/>
          <p:cNvSpPr>
            <a:spLocks noGrp="1"/>
          </p:cNvSpPr>
          <p:nvPr>
            <p:ph idx="1"/>
          </p:nvPr>
        </p:nvSpPr>
        <p:spPr>
          <a:xfrm>
            <a:off x="1229375" y="1684946"/>
            <a:ext cx="10178322" cy="4370166"/>
          </a:xfrm>
        </p:spPr>
        <p:txBody>
          <a:bodyPr>
            <a:normAutofit fontScale="85000" lnSpcReduction="20000"/>
          </a:bodyPr>
          <a:lstStyle/>
          <a:p>
            <a:pPr marL="0" indent="0">
              <a:buNone/>
            </a:pPr>
            <a:r>
              <a:rPr lang="sl-SI" dirty="0" smtClean="0"/>
              <a:t>CONTRAST</a:t>
            </a:r>
            <a:endParaRPr lang="en-US" dirty="0"/>
          </a:p>
          <a:p>
            <a:endParaRPr lang="en-US" dirty="0"/>
          </a:p>
          <a:p>
            <a:r>
              <a:rPr lang="en-US" dirty="0" smtClean="0"/>
              <a:t>but </a:t>
            </a:r>
            <a:r>
              <a:rPr lang="en-US" dirty="0"/>
              <a:t>/ yet: followed by a noun phrase or a sentence. </a:t>
            </a:r>
            <a:r>
              <a:rPr lang="sl-SI" dirty="0" smtClean="0"/>
              <a:t/>
            </a:r>
            <a:br>
              <a:rPr lang="sl-SI" dirty="0" smtClean="0"/>
            </a:br>
            <a:r>
              <a:rPr lang="en-US" dirty="0" smtClean="0"/>
              <a:t>‘</a:t>
            </a:r>
            <a:r>
              <a:rPr lang="en-US" dirty="0"/>
              <a:t>The book is short but / yet interesting’</a:t>
            </a:r>
          </a:p>
          <a:p>
            <a:r>
              <a:rPr lang="en-US" dirty="0" smtClean="0"/>
              <a:t>in </a:t>
            </a:r>
            <a:r>
              <a:rPr lang="en-US" dirty="0"/>
              <a:t>spite of / despite: It is placed at the beginning or in the middle of the sentence</a:t>
            </a:r>
            <a:r>
              <a:rPr lang="en-US" dirty="0" smtClean="0"/>
              <a:t>.</a:t>
            </a:r>
            <a:r>
              <a:rPr lang="sl-SI" dirty="0" smtClean="0"/>
              <a:t/>
            </a:r>
            <a:br>
              <a:rPr lang="sl-SI" dirty="0" smtClean="0"/>
            </a:br>
            <a:r>
              <a:rPr lang="en-US" dirty="0" smtClean="0"/>
              <a:t>‘</a:t>
            </a:r>
            <a:r>
              <a:rPr lang="en-US" dirty="0"/>
              <a:t>He arrived on time despite / in spite of getting up late’</a:t>
            </a:r>
          </a:p>
          <a:p>
            <a:r>
              <a:rPr lang="en-US" dirty="0" smtClean="0"/>
              <a:t>although </a:t>
            </a:r>
            <a:r>
              <a:rPr lang="en-US" dirty="0"/>
              <a:t>/ though/ even though / in spite of the fact that: followed by a complete sentence. They can be placed at the beginning or in the middle of the sentence. If it is placed at the beginning we need to use a comma after the clause.  </a:t>
            </a:r>
            <a:r>
              <a:rPr lang="sl-SI" dirty="0" smtClean="0"/>
              <a:t/>
            </a:r>
            <a:br>
              <a:rPr lang="sl-SI" dirty="0" smtClean="0"/>
            </a:br>
            <a:r>
              <a:rPr lang="en-US" dirty="0" smtClean="0"/>
              <a:t>‘</a:t>
            </a:r>
            <a:r>
              <a:rPr lang="en-US" dirty="0"/>
              <a:t>Although / though / even though / in spite of the fact that the pupils had not studied, they all passed their exams’. </a:t>
            </a:r>
          </a:p>
          <a:p>
            <a:r>
              <a:rPr lang="en-US" dirty="0" smtClean="0"/>
              <a:t>however</a:t>
            </a:r>
            <a:r>
              <a:rPr lang="en-US" dirty="0"/>
              <a:t>, nevertheless, even so, on the one hand, on the other hand, on the contrary: </a:t>
            </a:r>
            <a:r>
              <a:rPr lang="sl-SI" dirty="0"/>
              <a:t/>
            </a:r>
            <a:br>
              <a:rPr lang="sl-SI" dirty="0"/>
            </a:br>
            <a:r>
              <a:rPr lang="en-US" dirty="0" smtClean="0"/>
              <a:t>‘</a:t>
            </a:r>
            <a:r>
              <a:rPr lang="en-US" dirty="0"/>
              <a:t>He was quite ill however/ nevertheless/ even so, he went to school’</a:t>
            </a:r>
          </a:p>
          <a:p>
            <a:r>
              <a:rPr lang="en-US" dirty="0" smtClean="0"/>
              <a:t>while</a:t>
            </a:r>
            <a:r>
              <a:rPr lang="en-US" dirty="0"/>
              <a:t>, whereas   </a:t>
            </a:r>
            <a:r>
              <a:rPr lang="sl-SI" dirty="0" smtClean="0"/>
              <a:t/>
            </a:r>
            <a:br>
              <a:rPr lang="sl-SI" dirty="0" smtClean="0"/>
            </a:br>
            <a:r>
              <a:rPr lang="en-US" dirty="0" smtClean="0"/>
              <a:t>‘</a:t>
            </a:r>
            <a:r>
              <a:rPr lang="en-US" dirty="0"/>
              <a:t>This film is very interesting, while/whereas that one is quite boring’ </a:t>
            </a:r>
          </a:p>
        </p:txBody>
      </p:sp>
    </p:spTree>
    <p:extLst>
      <p:ext uri="{BB962C8B-B14F-4D97-AF65-F5344CB8AC3E}">
        <p14:creationId xmlns:p14="http://schemas.microsoft.com/office/powerpoint/2010/main" val="10788790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CONNECTORS</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pPr marL="0" indent="0">
              <a:buNone/>
            </a:pPr>
            <a:r>
              <a:rPr lang="sl-SI" dirty="0" smtClean="0"/>
              <a:t>REASON AND CAUSE</a:t>
            </a:r>
            <a:endParaRPr lang="en-US" dirty="0"/>
          </a:p>
          <a:p>
            <a:pPr marL="0" indent="0">
              <a:buNone/>
            </a:pPr>
            <a:endParaRPr lang="en-US" dirty="0"/>
          </a:p>
          <a:p>
            <a:r>
              <a:rPr lang="en-US" dirty="0" smtClean="0"/>
              <a:t>because</a:t>
            </a:r>
            <a:r>
              <a:rPr lang="en-US" dirty="0"/>
              <a:t>, as since, seeing that:  </a:t>
            </a:r>
            <a:r>
              <a:rPr lang="sl-SI" dirty="0" smtClean="0"/>
              <a:t/>
            </a:r>
            <a:br>
              <a:rPr lang="sl-SI" dirty="0" smtClean="0"/>
            </a:br>
            <a:r>
              <a:rPr lang="en-US" dirty="0" smtClean="0"/>
              <a:t>‘</a:t>
            </a:r>
            <a:r>
              <a:rPr lang="en-US" dirty="0"/>
              <a:t>Because / as / since / seeing that it’s late, we should go home’ </a:t>
            </a:r>
          </a:p>
          <a:p>
            <a:r>
              <a:rPr lang="en-US" dirty="0" smtClean="0"/>
              <a:t>because </a:t>
            </a:r>
            <a:r>
              <a:rPr lang="en-US" dirty="0"/>
              <a:t>of, on account of, owing to, due to: </a:t>
            </a:r>
            <a:r>
              <a:rPr lang="sl-SI" dirty="0" smtClean="0"/>
              <a:t/>
            </a:r>
            <a:br>
              <a:rPr lang="sl-SI" dirty="0" smtClean="0"/>
            </a:br>
            <a:r>
              <a:rPr lang="en-US" dirty="0" smtClean="0"/>
              <a:t>‘</a:t>
            </a:r>
            <a:r>
              <a:rPr lang="en-US" dirty="0"/>
              <a:t>Because of / on account of / owing to / due to the weather, we stayed at home’</a:t>
            </a:r>
          </a:p>
          <a:p>
            <a:r>
              <a:rPr lang="en-US" dirty="0" smtClean="0"/>
              <a:t>in </a:t>
            </a:r>
            <a:r>
              <a:rPr lang="en-US" dirty="0"/>
              <a:t>order to, so as to, to: </a:t>
            </a:r>
            <a:r>
              <a:rPr lang="sl-SI" dirty="0" smtClean="0"/>
              <a:t/>
            </a:r>
            <a:br>
              <a:rPr lang="sl-SI" dirty="0" smtClean="0"/>
            </a:br>
            <a:r>
              <a:rPr lang="en-US" dirty="0" smtClean="0"/>
              <a:t>‘</a:t>
            </a:r>
            <a:r>
              <a:rPr lang="en-US" dirty="0"/>
              <a:t>She uses her video in order to / so as to / to record TV </a:t>
            </a:r>
            <a:r>
              <a:rPr lang="en-US" dirty="0" err="1"/>
              <a:t>programmes’</a:t>
            </a:r>
            <a:r>
              <a:rPr lang="en-US" dirty="0"/>
              <a:t> </a:t>
            </a:r>
          </a:p>
        </p:txBody>
      </p:sp>
    </p:spTree>
    <p:extLst>
      <p:ext uri="{BB962C8B-B14F-4D97-AF65-F5344CB8AC3E}">
        <p14:creationId xmlns:p14="http://schemas.microsoft.com/office/powerpoint/2010/main" val="329167835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CONNECTORS</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pPr marL="0" indent="0">
              <a:buNone/>
            </a:pPr>
            <a:r>
              <a:rPr lang="sl-SI" dirty="0" smtClean="0"/>
              <a:t>ADDITION</a:t>
            </a:r>
          </a:p>
          <a:p>
            <a:pPr marL="0" indent="0">
              <a:buNone/>
            </a:pPr>
            <a:endParaRPr lang="sl-SI" dirty="0" smtClean="0"/>
          </a:p>
          <a:p>
            <a:pPr lvl="0"/>
            <a:r>
              <a:rPr lang="en-GB" dirty="0"/>
              <a:t>for example, for </a:t>
            </a:r>
            <a:r>
              <a:rPr lang="en-GB" dirty="0" err="1" smtClean="0"/>
              <a:t>instan</a:t>
            </a:r>
            <a:r>
              <a:rPr lang="sl-SI" dirty="0" smtClean="0"/>
              <a:t>c</a:t>
            </a:r>
            <a:r>
              <a:rPr lang="en-GB" dirty="0" smtClean="0"/>
              <a:t>e</a:t>
            </a:r>
            <a:r>
              <a:rPr lang="en-GB" dirty="0"/>
              <a:t>, such as: </a:t>
            </a:r>
            <a:r>
              <a:rPr lang="sl-SI" dirty="0" smtClean="0"/>
              <a:t/>
            </a:r>
            <a:br>
              <a:rPr lang="sl-SI" dirty="0" smtClean="0"/>
            </a:br>
            <a:r>
              <a:rPr lang="en-GB" dirty="0" smtClean="0"/>
              <a:t>‘</a:t>
            </a:r>
            <a:r>
              <a:rPr lang="en-GB" dirty="0"/>
              <a:t>Vegetables are a good source of vitamins: for example / for instance, oranges have vitamin C’ </a:t>
            </a:r>
            <a:endParaRPr lang="sl-SI" dirty="0"/>
          </a:p>
          <a:p>
            <a:pPr lvl="0"/>
            <a:r>
              <a:rPr lang="en-GB" dirty="0"/>
              <a:t>more over, furthermore, besides, in addition to: </a:t>
            </a:r>
            <a:br>
              <a:rPr lang="en-GB" dirty="0"/>
            </a:br>
            <a:r>
              <a:rPr lang="en-GB" dirty="0"/>
              <a:t>‘In addition to soul music, she likes rap’ </a:t>
            </a:r>
            <a:endParaRPr lang="sl-SI" dirty="0"/>
          </a:p>
          <a:p>
            <a:pPr lvl="0"/>
            <a:r>
              <a:rPr lang="en-GB" dirty="0"/>
              <a:t> apart from, except for: </a:t>
            </a:r>
            <a:br>
              <a:rPr lang="en-GB" dirty="0"/>
            </a:br>
            <a:r>
              <a:rPr lang="en-GB" dirty="0"/>
              <a:t>‘Apart from English, she speaks French’.</a:t>
            </a:r>
            <a:endParaRPr lang="sl-SI" dirty="0"/>
          </a:p>
          <a:p>
            <a:pPr marL="0" indent="0">
              <a:buNone/>
            </a:pPr>
            <a:endParaRPr lang="en-US" dirty="0"/>
          </a:p>
        </p:txBody>
      </p:sp>
    </p:spTree>
    <p:extLst>
      <p:ext uri="{BB962C8B-B14F-4D97-AF65-F5344CB8AC3E}">
        <p14:creationId xmlns:p14="http://schemas.microsoft.com/office/powerpoint/2010/main" val="2532383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CONNECTORS</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pPr marL="0" indent="0">
              <a:buNone/>
            </a:pPr>
            <a:r>
              <a:rPr lang="sl-SI" dirty="0" smtClean="0"/>
              <a:t>CONSEQUENCE/RESULT</a:t>
            </a:r>
          </a:p>
          <a:p>
            <a:pPr marL="0" indent="0">
              <a:buNone/>
            </a:pPr>
            <a:endParaRPr lang="sl-SI" dirty="0" smtClean="0"/>
          </a:p>
          <a:p>
            <a:r>
              <a:rPr lang="en-GB" dirty="0"/>
              <a:t>Consequently / As a consequence / As a result / Therefore   </a:t>
            </a:r>
            <a:r>
              <a:rPr lang="sl-SI" dirty="0" smtClean="0"/>
              <a:t/>
            </a:r>
            <a:br>
              <a:rPr lang="sl-SI" dirty="0" smtClean="0"/>
            </a:br>
            <a:r>
              <a:rPr lang="sl-SI" dirty="0" smtClean="0"/>
              <a:t>Therefore/Consequently/As a result we cannot offer you a discount.</a:t>
            </a:r>
            <a:endParaRPr lang="sl-SI" dirty="0"/>
          </a:p>
        </p:txBody>
      </p:sp>
    </p:spTree>
    <p:extLst>
      <p:ext uri="{BB962C8B-B14F-4D97-AF65-F5344CB8AC3E}">
        <p14:creationId xmlns:p14="http://schemas.microsoft.com/office/powerpoint/2010/main" val="13996291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a:bodyPr>
          <a:lstStyle/>
          <a:p>
            <a:r>
              <a:rPr lang="sl-SI" dirty="0" smtClean="0"/>
              <a:t>CONNECTORS</a:t>
            </a:r>
            <a:endParaRPr lang="en-US" dirty="0"/>
          </a:p>
        </p:txBody>
      </p:sp>
      <p:sp>
        <p:nvSpPr>
          <p:cNvPr id="3" name="Content Placeholder 2"/>
          <p:cNvSpPr>
            <a:spLocks noGrp="1"/>
          </p:cNvSpPr>
          <p:nvPr>
            <p:ph idx="1"/>
          </p:nvPr>
        </p:nvSpPr>
        <p:spPr>
          <a:xfrm>
            <a:off x="1229375" y="1684946"/>
            <a:ext cx="10178322" cy="3593591"/>
          </a:xfrm>
        </p:spPr>
        <p:txBody>
          <a:bodyPr>
            <a:normAutofit/>
          </a:bodyPr>
          <a:lstStyle/>
          <a:p>
            <a:pPr marL="0" lvl="0" indent="0">
              <a:buNone/>
            </a:pPr>
            <a:r>
              <a:rPr lang="sl-SI" dirty="0" smtClean="0"/>
              <a:t>SUCCESSION</a:t>
            </a:r>
          </a:p>
          <a:p>
            <a:pPr marL="0" lvl="0" indent="0">
              <a:buNone/>
            </a:pPr>
            <a:endParaRPr lang="sl-SI" dirty="0" smtClean="0"/>
          </a:p>
          <a:p>
            <a:r>
              <a:rPr lang="en-GB" dirty="0" smtClean="0"/>
              <a:t>First </a:t>
            </a:r>
            <a:r>
              <a:rPr lang="en-GB" dirty="0"/>
              <a:t>of all / Firstly / To begin with / First …. </a:t>
            </a:r>
            <a:endParaRPr lang="sl-SI" dirty="0"/>
          </a:p>
          <a:p>
            <a:pPr lvl="0"/>
            <a:r>
              <a:rPr lang="en-GB" dirty="0"/>
              <a:t>Second / Secondly / Then … </a:t>
            </a:r>
            <a:endParaRPr lang="sl-SI" dirty="0"/>
          </a:p>
          <a:p>
            <a:pPr lvl="0"/>
            <a:r>
              <a:rPr lang="en-GB" dirty="0"/>
              <a:t>Third / Thirdly / After that...</a:t>
            </a:r>
            <a:endParaRPr lang="sl-SI" dirty="0"/>
          </a:p>
          <a:p>
            <a:pPr lvl="0"/>
            <a:r>
              <a:rPr lang="en-GB" dirty="0"/>
              <a:t>The next stage … </a:t>
            </a:r>
            <a:endParaRPr lang="sl-SI" dirty="0"/>
          </a:p>
          <a:p>
            <a:pPr lvl="0"/>
            <a:r>
              <a:rPr lang="en-GB" dirty="0"/>
              <a:t>Finally / in short / to sum up / in conclusion / lastly / last but not least…  </a:t>
            </a:r>
            <a:endParaRPr lang="sl-SI" dirty="0"/>
          </a:p>
          <a:p>
            <a:pPr marL="0" indent="0">
              <a:buNone/>
            </a:pPr>
            <a:endParaRPr lang="en-US" dirty="0"/>
          </a:p>
        </p:txBody>
      </p:sp>
    </p:spTree>
    <p:extLst>
      <p:ext uri="{BB962C8B-B14F-4D97-AF65-F5344CB8AC3E}">
        <p14:creationId xmlns:p14="http://schemas.microsoft.com/office/powerpoint/2010/main" val="3423621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POVPRAŠEVANJE/LETTER OF INQUIRY/ENQUIRY</a:t>
            </a:r>
          </a:p>
        </p:txBody>
      </p:sp>
      <p:graphicFrame>
        <p:nvGraphicFramePr>
          <p:cNvPr id="3" name="Table 2"/>
          <p:cNvGraphicFramePr>
            <a:graphicFrameLocks noGrp="1"/>
          </p:cNvGraphicFramePr>
          <p:nvPr>
            <p:extLst>
              <p:ext uri="{D42A27DB-BD31-4B8C-83A1-F6EECF244321}">
                <p14:modId xmlns:p14="http://schemas.microsoft.com/office/powerpoint/2010/main" val="3473884475"/>
              </p:ext>
            </p:extLst>
          </p:nvPr>
        </p:nvGraphicFramePr>
        <p:xfrm>
          <a:off x="2286000" y="2364053"/>
          <a:ext cx="7333104" cy="3880811"/>
        </p:xfrm>
        <a:graphic>
          <a:graphicData uri="http://schemas.openxmlformats.org/drawingml/2006/table">
            <a:tbl>
              <a:tblPr firstRow="1" firstCol="1" bandRow="1">
                <a:tableStyleId>{5C22544A-7EE6-4342-B048-85BDC9FD1C3A}</a:tableStyleId>
              </a:tblPr>
              <a:tblGrid>
                <a:gridCol w="3666552"/>
                <a:gridCol w="3666552"/>
              </a:tblGrid>
              <a:tr h="202658">
                <a:tc>
                  <a:txBody>
                    <a:bodyPr/>
                    <a:lstStyle/>
                    <a:p>
                      <a:pPr>
                        <a:lnSpc>
                          <a:spcPct val="107000"/>
                        </a:lnSpc>
                        <a:spcAft>
                          <a:spcPts val="0"/>
                        </a:spcAft>
                      </a:pPr>
                      <a:r>
                        <a:rPr lang="sl-SI" sz="1400" b="0">
                          <a:solidFill>
                            <a:schemeClr val="tx1"/>
                          </a:solidFill>
                          <a:effectLst/>
                        </a:rPr>
                        <a:t>Methods of payment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Načini plačila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Guarantee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Garancija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Advertisment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Oglas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Buyer/customer/client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Kupec/stranka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Seller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Prodajalec</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Supplier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Dobavitelj</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(company) Representative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Predstavnik podjetja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Quote competitive terms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Ponuditi ugodne pogoje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Competitor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Konkurenca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Enquire about sth</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Povpraševati po nečem</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We are inerested in</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Zanimamo se za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Arrange a visit to a showroom</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Dogovoriti se za ogled vzorčne sobe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We will place further orders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Poslali vam bomo dodatna naročila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Order large quantities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Naročati velike količine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If your service is satisfactory</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Če bomo z vašo storitvijo zadovoljni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Offer favourable quotations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Ponujati ugodne cene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202658">
                <a:tc>
                  <a:txBody>
                    <a:bodyPr/>
                    <a:lstStyle/>
                    <a:p>
                      <a:pPr>
                        <a:lnSpc>
                          <a:spcPct val="107000"/>
                        </a:lnSpc>
                        <a:spcAft>
                          <a:spcPts val="0"/>
                        </a:spcAft>
                      </a:pPr>
                      <a:r>
                        <a:rPr lang="sl-SI" sz="1400" b="0">
                          <a:solidFill>
                            <a:schemeClr val="tx1"/>
                          </a:solidFill>
                          <a:effectLst/>
                        </a:rPr>
                        <a:t>Represent a company</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dirty="0">
                          <a:solidFill>
                            <a:schemeClr val="tx1"/>
                          </a:solidFill>
                          <a:effectLst/>
                        </a:rPr>
                        <a:t>Predstavljati podjetje</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8370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POVPRAŠEVANJE/LETTER OF INQUIRY/ENQUIRY</a:t>
            </a:r>
          </a:p>
        </p:txBody>
      </p:sp>
      <p:sp>
        <p:nvSpPr>
          <p:cNvPr id="3" name="Content Placeholder 2"/>
          <p:cNvSpPr>
            <a:spLocks noGrp="1"/>
          </p:cNvSpPr>
          <p:nvPr>
            <p:ph idx="1"/>
          </p:nvPr>
        </p:nvSpPr>
        <p:spPr>
          <a:xfrm>
            <a:off x="1251678" y="1874517"/>
            <a:ext cx="10178322" cy="4496841"/>
          </a:xfrm>
        </p:spPr>
        <p:txBody>
          <a:bodyPr>
            <a:normAutofit fontScale="85000" lnSpcReduction="20000"/>
          </a:bodyPr>
          <a:lstStyle/>
          <a:p>
            <a:pPr lvl="0"/>
            <a:r>
              <a:rPr lang="sl-SI" dirty="0"/>
              <a:t>SPECIMEN INQUIRY IN 7 STEPS</a:t>
            </a:r>
          </a:p>
          <a:p>
            <a:pPr marL="0" lvl="0" indent="0">
              <a:buNone/>
            </a:pPr>
            <a:r>
              <a:rPr lang="sl-SI" dirty="0" smtClean="0"/>
              <a:t>1. Predstavitev </a:t>
            </a:r>
            <a:r>
              <a:rPr lang="sl-SI" dirty="0"/>
              <a:t>podjetja</a:t>
            </a:r>
          </a:p>
          <a:p>
            <a:pPr marL="0" lvl="0" indent="0">
              <a:buNone/>
            </a:pPr>
            <a:r>
              <a:rPr lang="sl-SI" dirty="0" smtClean="0"/>
              <a:t>2. Včasih </a:t>
            </a:r>
            <a:r>
              <a:rPr lang="sl-SI" dirty="0"/>
              <a:t>je dobro pojasniti, kako ste izvedeli za podjetje, ki mu pišete, ali navesti reference</a:t>
            </a:r>
          </a:p>
          <a:p>
            <a:pPr marL="0" lvl="0" indent="0">
              <a:buNone/>
            </a:pPr>
            <a:r>
              <a:rPr lang="sl-SI" dirty="0" smtClean="0"/>
              <a:t>3. Prosite </a:t>
            </a:r>
            <a:r>
              <a:rPr lang="sl-SI" dirty="0"/>
              <a:t>za kataloge, cenike, prospekte, vzorce, predstavitve</a:t>
            </a:r>
          </a:p>
          <a:p>
            <a:pPr marL="0" lvl="0" indent="0">
              <a:buNone/>
            </a:pPr>
            <a:r>
              <a:rPr lang="sl-SI" dirty="0" smtClean="0"/>
              <a:t>4. Prosite </a:t>
            </a:r>
            <a:r>
              <a:rPr lang="sl-SI" dirty="0"/>
              <a:t>za podrobnejše podatke – bodite jasni in si pri povpraševanju pomagajte z referenco/oglasom določenega datuma, ime ali številko izdelka (no. = št.). Morda se želite dogovoriti za obisk vzorčne sobe ali pa dobavitelj predlaga, da bo k vam poslal svojega predstavnika.</a:t>
            </a:r>
          </a:p>
          <a:p>
            <a:pPr marL="0" lvl="0" indent="0">
              <a:buNone/>
            </a:pPr>
            <a:r>
              <a:rPr lang="sl-SI" dirty="0" smtClean="0"/>
              <a:t>5. Predlagajte </a:t>
            </a:r>
            <a:r>
              <a:rPr lang="sl-SI" dirty="0"/>
              <a:t>način plačila, pogoje, popuste</a:t>
            </a:r>
          </a:p>
          <a:p>
            <a:pPr marL="0" lvl="0" indent="0">
              <a:buNone/>
            </a:pPr>
            <a:r>
              <a:rPr lang="sl-SI" dirty="0" smtClean="0"/>
              <a:t>6. Včasih </a:t>
            </a:r>
            <a:r>
              <a:rPr lang="sl-SI" dirty="0"/>
              <a:t>kupec želi pred končnim naročilom preveriti, kako se bo vrsta izdelka prodajala</a:t>
            </a:r>
          </a:p>
          <a:p>
            <a:pPr marL="0" lvl="0" indent="0">
              <a:buNone/>
            </a:pPr>
            <a:r>
              <a:rPr lang="sl-SI" dirty="0" smtClean="0"/>
              <a:t>7. Povpraševanje </a:t>
            </a:r>
            <a:r>
              <a:rPr lang="sl-SI" dirty="0"/>
              <a:t>sklenite:</a:t>
            </a:r>
          </a:p>
          <a:p>
            <a:pPr marL="0" lvl="0" indent="0">
              <a:buNone/>
            </a:pPr>
            <a:r>
              <a:rPr lang="sl-SI" dirty="0"/>
              <a:t>- z zahvalo</a:t>
            </a:r>
          </a:p>
          <a:p>
            <a:pPr marL="0" lvl="0" indent="0">
              <a:buNone/>
            </a:pPr>
            <a:r>
              <a:rPr lang="sl-SI" dirty="0"/>
              <a:t>- prosite za hiter odgovor</a:t>
            </a:r>
          </a:p>
          <a:p>
            <a:pPr marL="0" lvl="0" indent="0">
              <a:buNone/>
            </a:pPr>
            <a:r>
              <a:rPr lang="sl-SI" dirty="0"/>
              <a:t>- omenite, da bodo morda potrebni posebni pogoji ali garancije</a:t>
            </a:r>
          </a:p>
          <a:p>
            <a:pPr marL="0" lvl="0" indent="0">
              <a:buNone/>
            </a:pPr>
            <a:r>
              <a:rPr lang="sl-SI" dirty="0"/>
              <a:t>- nakažite možnosti naslednjih naročil in preverite možnosti koncesij ali ugodnejših pogojev</a:t>
            </a:r>
          </a:p>
        </p:txBody>
      </p:sp>
    </p:spTree>
    <p:extLst>
      <p:ext uri="{BB962C8B-B14F-4D97-AF65-F5344CB8AC3E}">
        <p14:creationId xmlns:p14="http://schemas.microsoft.com/office/powerpoint/2010/main" val="444236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POVPRAŠEVANJE/LETTER OF INQUIRY/ENQUIRY</a:t>
            </a:r>
          </a:p>
        </p:txBody>
      </p:sp>
      <p:sp>
        <p:nvSpPr>
          <p:cNvPr id="3" name="Content Placeholder 2"/>
          <p:cNvSpPr>
            <a:spLocks noGrp="1"/>
          </p:cNvSpPr>
          <p:nvPr>
            <p:ph idx="1"/>
          </p:nvPr>
        </p:nvSpPr>
        <p:spPr>
          <a:xfrm>
            <a:off x="1251678" y="1874517"/>
            <a:ext cx="10178322" cy="4496841"/>
          </a:xfrm>
        </p:spPr>
        <p:txBody>
          <a:bodyPr>
            <a:normAutofit fontScale="70000" lnSpcReduction="20000"/>
          </a:bodyPr>
          <a:lstStyle/>
          <a:p>
            <a:pPr marL="0" indent="0">
              <a:buNone/>
            </a:pPr>
            <a:r>
              <a:rPr lang="sl-SI" dirty="0"/>
              <a:t>Kenneth Beare</a:t>
            </a:r>
            <a:br>
              <a:rPr lang="sl-SI" dirty="0"/>
            </a:br>
            <a:r>
              <a:rPr lang="sl-SI" dirty="0"/>
              <a:t>2520 Visita Avenue</a:t>
            </a:r>
            <a:br>
              <a:rPr lang="sl-SI" dirty="0"/>
            </a:br>
            <a:r>
              <a:rPr lang="sl-SI" dirty="0"/>
              <a:t>Olympia, WA 98501</a:t>
            </a:r>
          </a:p>
          <a:p>
            <a:pPr marL="0" indent="0">
              <a:buNone/>
            </a:pPr>
            <a:r>
              <a:rPr lang="sl-SI" dirty="0"/>
              <a:t>Jackson Brothers</a:t>
            </a:r>
            <a:br>
              <a:rPr lang="sl-SI" dirty="0"/>
            </a:br>
            <a:r>
              <a:rPr lang="sl-SI" dirty="0"/>
              <a:t>3487 23rd Street</a:t>
            </a:r>
            <a:br>
              <a:rPr lang="sl-SI" dirty="0"/>
            </a:br>
            <a:r>
              <a:rPr lang="sl-SI" dirty="0"/>
              <a:t>New York, NY </a:t>
            </a:r>
            <a:r>
              <a:rPr lang="sl-SI" dirty="0" smtClean="0"/>
              <a:t>12009</a:t>
            </a:r>
            <a:br>
              <a:rPr lang="sl-SI" dirty="0" smtClean="0"/>
            </a:br>
            <a:endParaRPr lang="sl-SI" dirty="0"/>
          </a:p>
          <a:p>
            <a:pPr marL="0" indent="0">
              <a:buNone/>
            </a:pPr>
            <a:r>
              <a:rPr lang="sl-SI" dirty="0"/>
              <a:t>September 12, </a:t>
            </a:r>
            <a:r>
              <a:rPr lang="sl-SI" dirty="0" smtClean="0"/>
              <a:t>2000</a:t>
            </a:r>
            <a:br>
              <a:rPr lang="sl-SI" dirty="0" smtClean="0"/>
            </a:br>
            <a:endParaRPr lang="sl-SI" dirty="0"/>
          </a:p>
          <a:p>
            <a:pPr marL="0" indent="0">
              <a:buNone/>
            </a:pPr>
            <a:r>
              <a:rPr lang="sl-SI" dirty="0"/>
              <a:t>To Whom It May Concern:</a:t>
            </a:r>
          </a:p>
          <a:p>
            <a:pPr marL="0" indent="0">
              <a:buNone/>
            </a:pPr>
            <a:r>
              <a:rPr lang="sl-SI" dirty="0"/>
              <a:t>With reference to your advertisement in yesterday's </a:t>
            </a:r>
            <a:r>
              <a:rPr lang="sl-SI" i="1" dirty="0"/>
              <a:t>New York Times</a:t>
            </a:r>
            <a:r>
              <a:rPr lang="sl-SI" dirty="0"/>
              <a:t>, could you please send me a copy of your latest catalog.</a:t>
            </a:r>
          </a:p>
          <a:p>
            <a:pPr marL="0" indent="0">
              <a:buNone/>
            </a:pPr>
            <a:r>
              <a:rPr lang="sl-SI" dirty="0"/>
              <a:t>I would also like to know if it is possible to make purchases online</a:t>
            </a:r>
            <a:r>
              <a:rPr lang="sl-SI" dirty="0" smtClean="0"/>
              <a:t>.</a:t>
            </a:r>
            <a:br>
              <a:rPr lang="sl-SI" dirty="0" smtClean="0"/>
            </a:br>
            <a:endParaRPr lang="sl-SI" dirty="0"/>
          </a:p>
          <a:p>
            <a:pPr marL="0" indent="0">
              <a:buNone/>
            </a:pPr>
            <a:r>
              <a:rPr lang="sl-SI" dirty="0"/>
              <a:t>Yours </a:t>
            </a:r>
            <a:r>
              <a:rPr lang="sl-SI" dirty="0" smtClean="0"/>
              <a:t>truly</a:t>
            </a:r>
            <a:br>
              <a:rPr lang="sl-SI" dirty="0" smtClean="0"/>
            </a:br>
            <a:endParaRPr lang="sl-SI" dirty="0" smtClean="0"/>
          </a:p>
          <a:p>
            <a:pPr marL="0" indent="0">
              <a:buNone/>
            </a:pPr>
            <a:r>
              <a:rPr lang="sl-SI" dirty="0" smtClean="0"/>
              <a:t>Kenneth </a:t>
            </a:r>
            <a:r>
              <a:rPr lang="sl-SI" dirty="0"/>
              <a:t>Beare</a:t>
            </a:r>
          </a:p>
          <a:p>
            <a:pPr marL="0" indent="0">
              <a:buNone/>
            </a:pPr>
            <a:r>
              <a:rPr lang="sl-SI" dirty="0"/>
              <a:t>Administrative Director</a:t>
            </a:r>
            <a:br>
              <a:rPr lang="sl-SI" dirty="0"/>
            </a:br>
            <a:r>
              <a:rPr lang="sl-SI" dirty="0"/>
              <a:t>English Learners &amp; Company</a:t>
            </a:r>
          </a:p>
        </p:txBody>
      </p:sp>
    </p:spTree>
    <p:extLst>
      <p:ext uri="{BB962C8B-B14F-4D97-AF65-F5344CB8AC3E}">
        <p14:creationId xmlns:p14="http://schemas.microsoft.com/office/powerpoint/2010/main" val="2152483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l-SI" dirty="0"/>
              <a:t>POVPRAŠEVANJE/LETTER OF INQUIRY/ENQUIRY</a:t>
            </a:r>
          </a:p>
        </p:txBody>
      </p:sp>
      <p:sp>
        <p:nvSpPr>
          <p:cNvPr id="3" name="Content Placeholder 2"/>
          <p:cNvSpPr>
            <a:spLocks noGrp="1"/>
          </p:cNvSpPr>
          <p:nvPr>
            <p:ph idx="1"/>
          </p:nvPr>
        </p:nvSpPr>
        <p:spPr>
          <a:xfrm>
            <a:off x="1251678" y="2152185"/>
            <a:ext cx="10178322" cy="4219173"/>
          </a:xfrm>
        </p:spPr>
        <p:txBody>
          <a:bodyPr>
            <a:normAutofit fontScale="92500" lnSpcReduction="10000"/>
          </a:bodyPr>
          <a:lstStyle/>
          <a:p>
            <a:pPr marL="0" indent="0">
              <a:buNone/>
            </a:pPr>
            <a:r>
              <a:rPr lang="en-US" dirty="0"/>
              <a:t>Dear </a:t>
            </a:r>
            <a:r>
              <a:rPr lang="en-US" dirty="0" err="1"/>
              <a:t>Ms</a:t>
            </a:r>
            <a:r>
              <a:rPr lang="en-US" dirty="0"/>
              <a:t> Smith</a:t>
            </a:r>
            <a:r>
              <a:rPr lang="en-US" dirty="0" smtClean="0"/>
              <a:t>,</a:t>
            </a:r>
            <a:r>
              <a:rPr lang="sl-SI" dirty="0" smtClean="0"/>
              <a:t/>
            </a:r>
            <a:br>
              <a:rPr lang="sl-SI" dirty="0" smtClean="0"/>
            </a:br>
            <a:endParaRPr lang="en-US" dirty="0"/>
          </a:p>
          <a:p>
            <a:pPr marL="0" indent="0">
              <a:buNone/>
            </a:pPr>
            <a:r>
              <a:rPr lang="en-US" dirty="0"/>
              <a:t>We are a retailer company based in </a:t>
            </a:r>
            <a:r>
              <a:rPr lang="en-US" dirty="0" err="1"/>
              <a:t>Cerkno</a:t>
            </a:r>
            <a:r>
              <a:rPr lang="en-US" dirty="0"/>
              <a:t>, Slovenia. Your name was recommended to us by the </a:t>
            </a:r>
            <a:r>
              <a:rPr lang="en-US" dirty="0" err="1"/>
              <a:t>Elektron</a:t>
            </a:r>
            <a:r>
              <a:rPr lang="en-US" dirty="0"/>
              <a:t> Company from Ljubljana.</a:t>
            </a:r>
          </a:p>
          <a:p>
            <a:pPr marL="0" indent="0">
              <a:buNone/>
            </a:pPr>
            <a:r>
              <a:rPr lang="en-US" dirty="0"/>
              <a:t>We would like to have more information on your new production range. Please, could you send us your current catalogue with the up-to-date price list.</a:t>
            </a:r>
          </a:p>
          <a:p>
            <a:pPr marL="0" indent="0">
              <a:buNone/>
            </a:pPr>
            <a:r>
              <a:rPr lang="en-US" dirty="0"/>
              <a:t>Our customer is a large wholesale company and will probably place substantial orders if the quality and prices of your range are suitable</a:t>
            </a:r>
            <a:r>
              <a:rPr lang="en-US" dirty="0" smtClean="0"/>
              <a:t>.</a:t>
            </a:r>
            <a:r>
              <a:rPr lang="sl-SI" dirty="0" smtClean="0"/>
              <a:t/>
            </a:r>
            <a:br>
              <a:rPr lang="sl-SI" dirty="0" smtClean="0"/>
            </a:br>
            <a:endParaRPr lang="en-US" dirty="0"/>
          </a:p>
          <a:p>
            <a:pPr marL="0" indent="0">
              <a:buNone/>
            </a:pPr>
            <a:r>
              <a:rPr lang="en-US" dirty="0"/>
              <a:t>Your prompt reply would be most appreciated.</a:t>
            </a:r>
          </a:p>
          <a:p>
            <a:pPr marL="0" indent="0">
              <a:buNone/>
            </a:pPr>
            <a:r>
              <a:rPr lang="en-US" dirty="0"/>
              <a:t>Sincerely yours,</a:t>
            </a:r>
          </a:p>
          <a:p>
            <a:pPr marL="0" indent="0">
              <a:buNone/>
            </a:pPr>
            <a:r>
              <a:rPr lang="sl-SI" dirty="0" smtClean="0"/>
              <a:t>Vesna Šketa</a:t>
            </a:r>
            <a:endParaRPr lang="en-US" dirty="0"/>
          </a:p>
        </p:txBody>
      </p:sp>
    </p:spTree>
    <p:extLst>
      <p:ext uri="{BB962C8B-B14F-4D97-AF65-F5344CB8AC3E}">
        <p14:creationId xmlns:p14="http://schemas.microsoft.com/office/powerpoint/2010/main" val="193369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fontScale="90000"/>
          </a:bodyPr>
          <a:lstStyle/>
          <a:p>
            <a:r>
              <a:rPr lang="en-US" dirty="0"/>
              <a:t>ODGOVOR NA POVPRAŠEVANJE/REPLYING TO AN INQUIRY/ENQUIRY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84880311"/>
              </p:ext>
            </p:extLst>
          </p:nvPr>
        </p:nvGraphicFramePr>
        <p:xfrm>
          <a:off x="2352905" y="2245049"/>
          <a:ext cx="7393260" cy="4337377"/>
        </p:xfrm>
        <a:graphic>
          <a:graphicData uri="http://schemas.openxmlformats.org/drawingml/2006/table">
            <a:tbl>
              <a:tblPr firstRow="1" firstCol="1" bandRow="1">
                <a:tableStyleId>{5C22544A-7EE6-4342-B048-85BDC9FD1C3A}</a:tableStyleId>
              </a:tblPr>
              <a:tblGrid>
                <a:gridCol w="3696630"/>
                <a:gridCol w="3696630"/>
              </a:tblGrid>
              <a:tr h="0">
                <a:tc>
                  <a:txBody>
                    <a:bodyPr/>
                    <a:lstStyle/>
                    <a:p>
                      <a:pPr>
                        <a:lnSpc>
                          <a:spcPct val="107000"/>
                        </a:lnSpc>
                        <a:spcAft>
                          <a:spcPts val="0"/>
                        </a:spcAft>
                      </a:pPr>
                      <a:r>
                        <a:rPr lang="sl-SI" sz="1400" b="0" dirty="0">
                          <a:solidFill>
                            <a:schemeClr val="tx1"/>
                          </a:solidFill>
                          <a:effectLst/>
                        </a:rPr>
                        <a:t>Foreign trade/market</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Zunanja trgovina/Tuji trg</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Domestic/home/local trade/market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Notranja trgovina/domači trg</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dirty="0">
                          <a:solidFill>
                            <a:schemeClr val="tx1"/>
                          </a:solidFill>
                          <a:effectLst/>
                        </a:rPr>
                        <a:t>Prospective customer</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Potencialni kupec</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Enquirer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Pošiljatelj povpraševanja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Manufacturer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Izdelovalec, tovarnar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Customer/buyer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Stranka, kupec</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Current catalogue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Zadnji katalog</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Hospitality needs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Potrebe po usligah</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Hospitality programme for sponsors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Program obiska za pokrovitelje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New Line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Nova linija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Services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Storitve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Stock</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zaloga</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Offer alternatives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Ponuditi druge možnosti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Offer concessions</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Ponuditi ugodnosti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Offer discount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Ponuditi popust</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Assist bn with sth</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Pomagati nekomu pri</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We pride ourselves on</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Ponosni smo na </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Provide excellent service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a:solidFill>
                            <a:schemeClr val="tx1"/>
                          </a:solidFill>
                          <a:effectLst/>
                        </a:rPr>
                        <a:t>Ponujati prvovrstne storive</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nSpc>
                          <a:spcPct val="107000"/>
                        </a:lnSpc>
                        <a:spcAft>
                          <a:spcPts val="0"/>
                        </a:spcAft>
                      </a:pPr>
                      <a:r>
                        <a:rPr lang="sl-SI" sz="1400" b="0">
                          <a:solidFill>
                            <a:schemeClr val="tx1"/>
                          </a:solidFill>
                          <a:effectLst/>
                        </a:rPr>
                        <a:t>To handle an order</a:t>
                      </a:r>
                      <a:endParaRPr lang="sl-SI" sz="1400" b="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sl-SI" sz="1400" b="0" dirty="0">
                          <a:solidFill>
                            <a:schemeClr val="tx1"/>
                          </a:solidFill>
                          <a:effectLst/>
                        </a:rPr>
                        <a:t>Izpolniti naročilo</a:t>
                      </a:r>
                      <a:endParaRPr lang="sl-SI"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164397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9375" y="192814"/>
            <a:ext cx="10178322" cy="1492132"/>
          </a:xfrm>
        </p:spPr>
        <p:txBody>
          <a:bodyPr>
            <a:normAutofit fontScale="90000"/>
          </a:bodyPr>
          <a:lstStyle/>
          <a:p>
            <a:r>
              <a:rPr lang="en-US" dirty="0"/>
              <a:t>ODGOVOR NA POVPRAŠEVANJE/REPLYING TO AN INQUIRY/ENQUIRY</a:t>
            </a:r>
          </a:p>
        </p:txBody>
      </p:sp>
      <p:sp>
        <p:nvSpPr>
          <p:cNvPr id="3" name="Content Placeholder 2"/>
          <p:cNvSpPr>
            <a:spLocks noGrp="1"/>
          </p:cNvSpPr>
          <p:nvPr>
            <p:ph idx="1"/>
          </p:nvPr>
        </p:nvSpPr>
        <p:spPr>
          <a:xfrm>
            <a:off x="1251678" y="2286001"/>
            <a:ext cx="10178322" cy="4148253"/>
          </a:xfrm>
        </p:spPr>
        <p:txBody>
          <a:bodyPr>
            <a:normAutofit fontScale="62500" lnSpcReduction="20000"/>
          </a:bodyPr>
          <a:lstStyle/>
          <a:p>
            <a:r>
              <a:rPr lang="sl-SI" dirty="0"/>
              <a:t>SPECIMEN REPLY TO </a:t>
            </a:r>
            <a:r>
              <a:rPr lang="sl-SI" dirty="0" smtClean="0"/>
              <a:t>AN ENQUIRY 6 STEPS</a:t>
            </a:r>
          </a:p>
          <a:p>
            <a:pPr marL="0" indent="0">
              <a:buNone/>
            </a:pPr>
            <a:r>
              <a:rPr lang="sl-SI" dirty="0" smtClean="0"/>
              <a:t>1. Uvod:</a:t>
            </a:r>
            <a:br>
              <a:rPr lang="sl-SI" dirty="0" smtClean="0"/>
            </a:br>
            <a:r>
              <a:rPr lang="sl-SI" dirty="0" smtClean="0"/>
              <a:t>- </a:t>
            </a:r>
            <a:r>
              <a:rPr lang="sl-SI" dirty="0"/>
              <a:t>pri naslavljanju omenite ime podpisnika povpraševanja, »Dear Mr Griffin« in ne samo »Dear Sir</a:t>
            </a:r>
            <a:r>
              <a:rPr lang="sl-SI" dirty="0" smtClean="0"/>
              <a:t>«</a:t>
            </a:r>
            <a:br>
              <a:rPr lang="sl-SI" dirty="0" smtClean="0"/>
            </a:br>
            <a:r>
              <a:rPr lang="sl-SI" dirty="0" smtClean="0"/>
              <a:t>- </a:t>
            </a:r>
            <a:r>
              <a:rPr lang="sl-SI" dirty="0"/>
              <a:t>sledi zahvala piscu za povpraševanje:  </a:t>
            </a:r>
            <a:br>
              <a:rPr lang="sl-SI" dirty="0"/>
            </a:br>
            <a:r>
              <a:rPr lang="sl-SI" dirty="0" smtClean="0"/>
              <a:t>Thank </a:t>
            </a:r>
            <a:r>
              <a:rPr lang="sl-SI" dirty="0"/>
              <a:t>you for your letter of ... inquiring (asking for information) about </a:t>
            </a:r>
            <a:r>
              <a:rPr lang="sl-SI" dirty="0" smtClean="0"/>
              <a:t>...</a:t>
            </a:r>
            <a:br>
              <a:rPr lang="sl-SI" dirty="0" smtClean="0"/>
            </a:br>
            <a:r>
              <a:rPr lang="sl-SI" dirty="0" smtClean="0"/>
              <a:t>We </a:t>
            </a:r>
            <a:r>
              <a:rPr lang="sl-SI" dirty="0"/>
              <a:t>would like to thank you for your letter of ... inquiring (asking for information) about </a:t>
            </a:r>
            <a:r>
              <a:rPr lang="sl-SI" dirty="0" smtClean="0"/>
              <a:t>...</a:t>
            </a:r>
            <a:br>
              <a:rPr lang="sl-SI" dirty="0" smtClean="0"/>
            </a:br>
            <a:r>
              <a:rPr lang="sl-SI" dirty="0" smtClean="0"/>
              <a:t>- </a:t>
            </a:r>
            <a:r>
              <a:rPr lang="sl-SI" dirty="0"/>
              <a:t>navedite vse znane reference</a:t>
            </a:r>
          </a:p>
          <a:p>
            <a:pPr marL="0" indent="0">
              <a:buNone/>
            </a:pPr>
            <a:r>
              <a:rPr lang="sl-SI" dirty="0" smtClean="0"/>
              <a:t>2. Potrdite </a:t>
            </a:r>
            <a:r>
              <a:rPr lang="sl-SI" dirty="0"/>
              <a:t>možnost ponudbe izdelka/storitve, po kateri povprašuje kupec oz. priložite zahtevane </a:t>
            </a:r>
            <a:r>
              <a:rPr lang="sl-SI" dirty="0" smtClean="0"/>
              <a:t>materiale</a:t>
            </a:r>
            <a:br>
              <a:rPr lang="sl-SI" dirty="0" smtClean="0"/>
            </a:br>
            <a:r>
              <a:rPr lang="sl-SI" dirty="0" smtClean="0"/>
              <a:t>We </a:t>
            </a:r>
            <a:r>
              <a:rPr lang="sl-SI" dirty="0"/>
              <a:t>are pleased to enclose </a:t>
            </a:r>
            <a:r>
              <a:rPr lang="sl-SI" dirty="0" smtClean="0"/>
              <a:t>... / We are pleased to attach</a:t>
            </a:r>
            <a:br>
              <a:rPr lang="sl-SI" dirty="0" smtClean="0"/>
            </a:br>
            <a:r>
              <a:rPr lang="sl-SI" dirty="0" smtClean="0"/>
              <a:t>Enclosed </a:t>
            </a:r>
            <a:r>
              <a:rPr lang="sl-SI" dirty="0"/>
              <a:t>you will find </a:t>
            </a:r>
            <a:r>
              <a:rPr lang="sl-SI" dirty="0" smtClean="0"/>
              <a:t>... / Attached you will find ...</a:t>
            </a:r>
            <a:br>
              <a:rPr lang="sl-SI" dirty="0" smtClean="0"/>
            </a:br>
            <a:r>
              <a:rPr lang="sl-SI" dirty="0" smtClean="0"/>
              <a:t>We </a:t>
            </a:r>
            <a:r>
              <a:rPr lang="sl-SI" dirty="0"/>
              <a:t>enclose </a:t>
            </a:r>
            <a:r>
              <a:rPr lang="sl-SI" dirty="0" smtClean="0"/>
              <a:t>... / We are attaching ...</a:t>
            </a:r>
            <a:endParaRPr lang="sl-SI" dirty="0"/>
          </a:p>
          <a:p>
            <a:pPr marL="0" indent="0">
              <a:buNone/>
            </a:pPr>
            <a:r>
              <a:rPr lang="sl-SI" dirty="0" smtClean="0"/>
              <a:t>3. Navedite </a:t>
            </a:r>
            <a:r>
              <a:rPr lang="sl-SI" dirty="0"/>
              <a:t>dodatne </a:t>
            </a:r>
            <a:r>
              <a:rPr lang="sl-SI" dirty="0" smtClean="0"/>
              <a:t>informacije:</a:t>
            </a:r>
            <a:br>
              <a:rPr lang="sl-SI" dirty="0" smtClean="0"/>
            </a:br>
            <a:r>
              <a:rPr lang="sl-SI" dirty="0" smtClean="0"/>
              <a:t>We </a:t>
            </a:r>
            <a:r>
              <a:rPr lang="sl-SI" dirty="0"/>
              <a:t>would also like to inform you </a:t>
            </a:r>
            <a:r>
              <a:rPr lang="sl-SI" dirty="0" smtClean="0"/>
              <a:t>...</a:t>
            </a:r>
            <a:br>
              <a:rPr lang="sl-SI" dirty="0" smtClean="0"/>
            </a:br>
            <a:r>
              <a:rPr lang="sl-SI" dirty="0" smtClean="0"/>
              <a:t>Regarding </a:t>
            </a:r>
            <a:r>
              <a:rPr lang="sl-SI" dirty="0"/>
              <a:t>your question about </a:t>
            </a:r>
            <a:r>
              <a:rPr lang="sl-SI" dirty="0" smtClean="0"/>
              <a:t>...</a:t>
            </a:r>
            <a:br>
              <a:rPr lang="sl-SI" dirty="0" smtClean="0"/>
            </a:br>
            <a:r>
              <a:rPr lang="sl-SI" dirty="0" smtClean="0"/>
              <a:t>In </a:t>
            </a:r>
            <a:r>
              <a:rPr lang="sl-SI" dirty="0"/>
              <a:t>answer to your question (inquiry) about ...</a:t>
            </a:r>
          </a:p>
          <a:p>
            <a:pPr marL="0" indent="0">
              <a:buNone/>
            </a:pPr>
            <a:r>
              <a:rPr lang="sl-SI" dirty="0" smtClean="0"/>
              <a:t>4. Če </a:t>
            </a:r>
            <a:r>
              <a:rPr lang="sl-SI" dirty="0"/>
              <a:t>ne morete ponuditi iskanega izdelka, ponudite podoben izdelek ali priporočite drugega dobavitelja</a:t>
            </a:r>
          </a:p>
          <a:p>
            <a:pPr marL="0" indent="0">
              <a:buNone/>
            </a:pPr>
            <a:r>
              <a:rPr lang="sl-SI" dirty="0" smtClean="0"/>
              <a:t>5. Spodbudite </a:t>
            </a:r>
            <a:r>
              <a:rPr lang="sl-SI" dirty="0"/>
              <a:t>potencialnega kupca, da bi sklenil posel z vami – poudarite prednosti vašega izdelka/storitve, ponudite ugodnosti</a:t>
            </a:r>
          </a:p>
          <a:p>
            <a:pPr marL="0" indent="0">
              <a:buNone/>
            </a:pPr>
            <a:r>
              <a:rPr lang="sl-SI" dirty="0" smtClean="0"/>
              <a:t>6. Zaključite </a:t>
            </a:r>
            <a:r>
              <a:rPr lang="sl-SI" dirty="0"/>
              <a:t>pismo z upanjem na </a:t>
            </a:r>
            <a:r>
              <a:rPr lang="sl-SI" dirty="0" smtClean="0"/>
              <a:t>sodelovanje</a:t>
            </a:r>
            <a:br>
              <a:rPr lang="sl-SI" dirty="0" smtClean="0"/>
            </a:br>
            <a:r>
              <a:rPr lang="sl-SI" dirty="0" smtClean="0"/>
              <a:t>We </a:t>
            </a:r>
            <a:r>
              <a:rPr lang="sl-SI" dirty="0"/>
              <a:t>look forward to ... hearing from you / receiving your order / welcoming you as our client (customer).</a:t>
            </a:r>
          </a:p>
          <a:p>
            <a:endParaRPr lang="sl-SI" dirty="0"/>
          </a:p>
        </p:txBody>
      </p:sp>
    </p:spTree>
    <p:extLst>
      <p:ext uri="{BB962C8B-B14F-4D97-AF65-F5344CB8AC3E}">
        <p14:creationId xmlns:p14="http://schemas.microsoft.com/office/powerpoint/2010/main" val="2731794658"/>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Moje Znanje">
      <a:majorFont>
        <a:latin typeface="Berlin Sans FB"/>
        <a:ea typeface=""/>
        <a:cs typeface=""/>
      </a:majorFont>
      <a:minorFont>
        <a:latin typeface="Berlin Sans FB"/>
        <a:ea typeface=""/>
        <a:cs typeface=""/>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je Znanje PowerPoint template" id="{EE203216-807A-4B81-9BEA-6D212EA3C112}" vid="{253455AD-3734-4BB4-BFB2-9F06F96C7CE1}"/>
    </a:ext>
  </a:extLst>
</a:theme>
</file>

<file path=docProps/app.xml><?xml version="1.0" encoding="utf-8"?>
<Properties xmlns="http://schemas.openxmlformats.org/officeDocument/2006/extended-properties" xmlns:vt="http://schemas.openxmlformats.org/officeDocument/2006/docPropsVTypes">
  <Template>MojeZnanje_PPT_template</Template>
  <TotalTime>8587</TotalTime>
  <Words>2141</Words>
  <Application>Microsoft Office PowerPoint</Application>
  <PresentationFormat>Widescreen</PresentationFormat>
  <Paragraphs>426</Paragraphs>
  <Slides>39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Arial</vt:lpstr>
      <vt:lpstr>Berlin Sans FB</vt:lpstr>
      <vt:lpstr>Calibri</vt:lpstr>
      <vt:lpstr>Gill Sans MT</vt:lpstr>
      <vt:lpstr>Times New Roman</vt:lpstr>
      <vt:lpstr>Wingdings</vt:lpstr>
      <vt:lpstr>Badge</vt:lpstr>
      <vt:lpstr>BUSINESS ENGLISH</vt:lpstr>
      <vt:lpstr>TYPES OF LETTERS </vt:lpstr>
      <vt:lpstr>POVPRAŠEVANJE/LETTER OF INQUIRY/ENQUIRY</vt:lpstr>
      <vt:lpstr>POVPRAŠEVANJE/LETTER OF INQUIRY/ENQUIRY</vt:lpstr>
      <vt:lpstr>POVPRAŠEVANJE/LETTER OF INQUIRY/ENQUIRY</vt:lpstr>
      <vt:lpstr>POVPRAŠEVANJE/LETTER OF INQUIRY/ENQUIRY</vt:lpstr>
      <vt:lpstr>POVPRAŠEVANJE/LETTER OF INQUIRY/ENQUIRY</vt:lpstr>
      <vt:lpstr>ODGOVOR NA POVPRAŠEVANJE/REPLYING TO AN INQUIRY/ENQUIRY</vt:lpstr>
      <vt:lpstr>ODGOVOR NA POVPRAŠEVANJE/REPLYING TO AN INQUIRY/ENQUIRY</vt:lpstr>
      <vt:lpstr>ODGOVOR NA POVPRAŠEVANJE/REPLYING TO AN INQUIRY/ENQUIRY</vt:lpstr>
      <vt:lpstr>ODGOVOR NA POVPRAŠEVANJE/REPLYING TO AN INQUIRY/ENQUIRY</vt:lpstr>
      <vt:lpstr>ODGOVOR NA POVPRAŠEVANJE/REPLYING TO AN INQUIRY/ENQUIRY</vt:lpstr>
      <vt:lpstr>NAVEDBA CEN/GIVING A QUATATION</vt:lpstr>
      <vt:lpstr>NAVEDBA CEN/GIVING A QUATATION</vt:lpstr>
      <vt:lpstr>NAVEDBA CEN/GIVING A QUATATION</vt:lpstr>
      <vt:lpstr>NAROČILO/ORDER</vt:lpstr>
      <vt:lpstr>NAROČILO/ORDER</vt:lpstr>
      <vt:lpstr>SPREMNI DOPIS/COVERING LETTER</vt:lpstr>
      <vt:lpstr>SPREMNI DOPIS/COVERING LETTER</vt:lpstr>
      <vt:lpstr>NAROČANJE/PLACING AN ORDER</vt:lpstr>
      <vt:lpstr>POTRIDTEV PREJEMA NAROČILA/ACKNOWLEDGING AN ORDER</vt:lpstr>
      <vt:lpstr>ZAVRNITEV NAROČILA/REFUSING AN ORDER</vt:lpstr>
      <vt:lpstr>REKLAMACIJA/LETTER OF COMPLAINT</vt:lpstr>
      <vt:lpstr>REKLAMACIJA/LETTER OF COMPLAINT</vt:lpstr>
      <vt:lpstr>REKLAMACIJA/LETTER OF COMPLAINT</vt:lpstr>
      <vt:lpstr>REKLAMACIJA/LETTER OF COMPLAINT</vt:lpstr>
      <vt:lpstr>REKLAMACIJA/LETTER OF COMPLAINT</vt:lpstr>
      <vt:lpstr>REKLAMACIJA/LETTER OF COMPLAINT</vt:lpstr>
      <vt:lpstr>GRAMMAR</vt:lpstr>
      <vt:lpstr>GRAMMAR</vt:lpstr>
      <vt:lpstr>GRAMMAR</vt:lpstr>
      <vt:lpstr>GRAMMAR</vt:lpstr>
      <vt:lpstr>GRAMMAR</vt:lpstr>
      <vt:lpstr>GRAMMAR</vt:lpstr>
      <vt:lpstr>CONNECTORS</vt:lpstr>
      <vt:lpstr>CONNECTORS</vt:lpstr>
      <vt:lpstr>CONNECTORS</vt:lpstr>
      <vt:lpstr>CONNECTORS</vt:lpstr>
      <vt:lpstr>CONNECTORS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ENGLISH</dc:title>
  <dc:creator>Maruša</dc:creator>
  <cp:lastModifiedBy>Maruša</cp:lastModifiedBy>
  <cp:revision>88</cp:revision>
  <dcterms:created xsi:type="dcterms:W3CDTF">2017-09-20T18:32:24Z</dcterms:created>
  <dcterms:modified xsi:type="dcterms:W3CDTF">2018-02-06T10:20:27Z</dcterms:modified>
</cp:coreProperties>
</file>