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66" r:id="rId3"/>
    <p:sldId id="284" r:id="rId4"/>
    <p:sldId id="316" r:id="rId5"/>
    <p:sldId id="317" r:id="rId6"/>
    <p:sldId id="318" r:id="rId7"/>
    <p:sldId id="319" r:id="rId8"/>
    <p:sldId id="320" r:id="rId9"/>
    <p:sldId id="321" r:id="rId10"/>
    <p:sldId id="322" r:id="rId11"/>
    <p:sldId id="285"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5" autoAdjust="0"/>
    <p:restoredTop sz="94660"/>
  </p:normalViewPr>
  <p:slideViewPr>
    <p:cSldViewPr snapToGrid="0">
      <p:cViewPr varScale="1">
        <p:scale>
          <a:sx n="86" d="100"/>
          <a:sy n="86" d="100"/>
        </p:scale>
        <p:origin x="12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209979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38540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16207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271920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3824621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8883801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r>
              <a:rPr lang="sl-SI" smtClean="0"/>
              <a:t>Housing Co. d.o.o.</a:t>
            </a:r>
            <a:endParaRPr lang="sl-SI" dirty="0"/>
          </a:p>
        </p:txBody>
      </p:sp>
      <p:sp>
        <p:nvSpPr>
          <p:cNvPr id="11" name="Footer Placeholder 10"/>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320791067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Date Placeholder 5"/>
          <p:cNvSpPr>
            <a:spLocks noGrp="1"/>
          </p:cNvSpPr>
          <p:nvPr>
            <p:ph type="dt" sz="half" idx="10"/>
          </p:nvPr>
        </p:nvSpPr>
        <p:spPr/>
        <p:txBody>
          <a:bodyPr/>
          <a:lstStyle/>
          <a:p>
            <a:r>
              <a:rPr lang="sl-SI" smtClean="0"/>
              <a:t>Housing Co. d.o.o.</a:t>
            </a:r>
            <a:endParaRPr lang="sl-SI" dirty="0"/>
          </a:p>
        </p:txBody>
      </p:sp>
      <p:sp>
        <p:nvSpPr>
          <p:cNvPr id="7" name="Footer Placeholder 6"/>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301349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233996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8"/>
          <p:cNvSpPr>
            <a:spLocks noGrp="1"/>
          </p:cNvSpPr>
          <p:nvPr>
            <p:ph type="dt" sz="half" idx="10"/>
          </p:nvPr>
        </p:nvSpPr>
        <p:spPr/>
        <p:txBody>
          <a:bodyPr/>
          <a:lstStyle/>
          <a:p>
            <a:r>
              <a:rPr lang="sl-SI" smtClean="0"/>
              <a:t>Housing Co. d.o.o.</a:t>
            </a:r>
            <a:endParaRPr lang="sl-SI" dirty="0"/>
          </a:p>
        </p:txBody>
      </p:sp>
      <p:sp>
        <p:nvSpPr>
          <p:cNvPr id="10" name="Footer Placeholder 9"/>
          <p:cNvSpPr>
            <a:spLocks noGrp="1"/>
          </p:cNvSpPr>
          <p:nvPr>
            <p:ph type="ftr" sz="quarter" idx="11"/>
          </p:nvPr>
        </p:nvSpPr>
        <p:spPr/>
        <p:txBody>
          <a:bodyPr/>
          <a:lstStyle/>
          <a:p>
            <a:r>
              <a:rPr lang="sl-SI" smtClean="0"/>
              <a:t>www.mojeznanje.si</a:t>
            </a:r>
            <a:endParaRPr lang="sl-SI"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158193127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228451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sl-SI" smtClean="0"/>
              <a:t>Housing Co. d.o.o.</a:t>
            </a:r>
            <a:endParaRPr lang="sl-SI"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sl-SI" smtClean="0"/>
              <a:t>www.mojeznanje.si</a:t>
            </a:r>
            <a:endParaRPr lang="sl-SI"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3090333930"/>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info@dtmovies.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jb@linguaservices.g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tel:250-429-000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BUSINESS ENGLISH</a:t>
            </a:r>
            <a:endParaRPr lang="sl-SI" dirty="0"/>
          </a:p>
        </p:txBody>
      </p:sp>
      <p:sp>
        <p:nvSpPr>
          <p:cNvPr id="3" name="Subtitle 2"/>
          <p:cNvSpPr>
            <a:spLocks noGrp="1"/>
          </p:cNvSpPr>
          <p:nvPr>
            <p:ph type="subTitle" idx="1"/>
          </p:nvPr>
        </p:nvSpPr>
        <p:spPr/>
        <p:txBody>
          <a:bodyPr/>
          <a:lstStyle/>
          <a:p>
            <a:r>
              <a:rPr lang="sl-SI" dirty="0" smtClean="0"/>
              <a:t>NADALJEVALNI teČaj</a:t>
            </a:r>
            <a:endParaRPr lang="sl-SI" dirty="0"/>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normAutofit/>
          </a:bodyPr>
          <a:lstStyle/>
          <a:p>
            <a:r>
              <a:rPr lang="sl-SI" dirty="0" smtClean="0"/>
              <a:t>ZAKLJUČEK/CLOSING</a:t>
            </a:r>
            <a:br>
              <a:rPr lang="sl-SI" dirty="0" smtClean="0"/>
            </a:br>
            <a:r>
              <a:rPr lang="sl-SI" dirty="0" smtClean="0"/>
              <a:t>Sincerely </a:t>
            </a:r>
            <a:r>
              <a:rPr lang="sl-SI" dirty="0"/>
              <a:t>(formal</a:t>
            </a:r>
            <a:r>
              <a:rPr lang="sl-SI" dirty="0" smtClean="0"/>
              <a:t>)</a:t>
            </a:r>
            <a:br>
              <a:rPr lang="sl-SI" dirty="0" smtClean="0"/>
            </a:br>
            <a:r>
              <a:rPr lang="sl-SI" dirty="0" smtClean="0"/>
              <a:t>Kind/Best/Warm regards</a:t>
            </a:r>
            <a:r>
              <a:rPr lang="sl-SI" dirty="0"/>
              <a:t/>
            </a:r>
            <a:br>
              <a:rPr lang="sl-SI" dirty="0"/>
            </a:br>
            <a:r>
              <a:rPr lang="sl-SI" dirty="0"/>
              <a:t>Yours </a:t>
            </a:r>
            <a:r>
              <a:rPr lang="sl-SI" dirty="0" smtClean="0"/>
              <a:t>respectfully/sincerely/truly</a:t>
            </a:r>
            <a:endParaRPr lang="sl-SI" dirty="0"/>
          </a:p>
          <a:p>
            <a:endParaRPr lang="sl-SI" dirty="0"/>
          </a:p>
          <a:p>
            <a:r>
              <a:rPr lang="sl-SI" dirty="0"/>
              <a:t>Manj </a:t>
            </a:r>
            <a:r>
              <a:rPr lang="sl-SI" dirty="0" smtClean="0"/>
              <a:t>formalni</a:t>
            </a:r>
            <a:br>
              <a:rPr lang="sl-SI" dirty="0" smtClean="0"/>
            </a:br>
            <a:r>
              <a:rPr lang="sl-SI" dirty="0" smtClean="0"/>
              <a:t>All </a:t>
            </a:r>
            <a:r>
              <a:rPr lang="sl-SI" dirty="0"/>
              <a:t>the </a:t>
            </a:r>
            <a:r>
              <a:rPr lang="sl-SI" dirty="0" smtClean="0"/>
              <a:t>best</a:t>
            </a:r>
            <a:br>
              <a:rPr lang="sl-SI" dirty="0" smtClean="0"/>
            </a:br>
            <a:r>
              <a:rPr lang="sl-SI" dirty="0" smtClean="0"/>
              <a:t>See </a:t>
            </a:r>
            <a:r>
              <a:rPr lang="sl-SI" dirty="0"/>
              <a:t>you (soon</a:t>
            </a:r>
            <a:r>
              <a:rPr lang="sl-SI" dirty="0" smtClean="0"/>
              <a:t>)</a:t>
            </a:r>
            <a:br>
              <a:rPr lang="sl-SI" dirty="0" smtClean="0"/>
            </a:br>
            <a:r>
              <a:rPr lang="sl-SI" dirty="0" smtClean="0"/>
              <a:t>Take care</a:t>
            </a:r>
            <a:br>
              <a:rPr lang="sl-SI" dirty="0" smtClean="0"/>
            </a:br>
            <a:r>
              <a:rPr lang="sl-SI" dirty="0" smtClean="0"/>
              <a:t>Bye </a:t>
            </a:r>
            <a:r>
              <a:rPr lang="sl-SI" dirty="0"/>
              <a:t>(for now</a:t>
            </a:r>
            <a:r>
              <a:rPr lang="sl-SI" dirty="0" smtClean="0"/>
              <a:t>)</a:t>
            </a:r>
            <a:endParaRPr lang="sl-SI" dirty="0"/>
          </a:p>
        </p:txBody>
      </p:sp>
    </p:spTree>
    <p:extLst>
      <p:ext uri="{BB962C8B-B14F-4D97-AF65-F5344CB8AC3E}">
        <p14:creationId xmlns:p14="http://schemas.microsoft.com/office/powerpoint/2010/main" val="275583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 </a:t>
            </a:r>
            <a:r>
              <a:rPr lang="sl-SI" dirty="0"/>
              <a:t>FOR SPECIFIC EMAIL SUBJECTS</a:t>
            </a:r>
          </a:p>
        </p:txBody>
      </p:sp>
      <p:sp>
        <p:nvSpPr>
          <p:cNvPr id="5" name="Content Placeholder 4"/>
          <p:cNvSpPr>
            <a:spLocks noGrp="1"/>
          </p:cNvSpPr>
          <p:nvPr>
            <p:ph idx="1"/>
          </p:nvPr>
        </p:nvSpPr>
        <p:spPr/>
        <p:txBody>
          <a:bodyPr>
            <a:normAutofit fontScale="92500" lnSpcReduction="10000"/>
          </a:bodyPr>
          <a:lstStyle/>
          <a:p>
            <a:r>
              <a:rPr lang="en-US" dirty="0"/>
              <a:t>UVOD/STARTING</a:t>
            </a:r>
          </a:p>
          <a:p>
            <a:pPr marL="0" indent="0">
              <a:buNone/>
            </a:pPr>
            <a:r>
              <a:rPr lang="en-US" dirty="0"/>
              <a:t>We are writing </a:t>
            </a:r>
            <a:r>
              <a:rPr lang="sl-SI" dirty="0" smtClean="0"/>
              <a:t/>
            </a:r>
            <a:br>
              <a:rPr lang="sl-SI" dirty="0" smtClean="0"/>
            </a:br>
            <a:r>
              <a:rPr lang="en-US" dirty="0" smtClean="0"/>
              <a:t>- </a:t>
            </a:r>
            <a:r>
              <a:rPr lang="en-US" dirty="0"/>
              <a:t>to inform you that </a:t>
            </a:r>
            <a:r>
              <a:rPr lang="en-US" dirty="0" smtClean="0"/>
              <a:t>...</a:t>
            </a:r>
            <a:r>
              <a:rPr lang="sl-SI" dirty="0" smtClean="0"/>
              <a:t/>
            </a:r>
            <a:br>
              <a:rPr lang="sl-SI" dirty="0" smtClean="0"/>
            </a:br>
            <a:r>
              <a:rPr lang="en-US" dirty="0" smtClean="0"/>
              <a:t>- </a:t>
            </a:r>
            <a:r>
              <a:rPr lang="en-US" dirty="0"/>
              <a:t>to confirm </a:t>
            </a:r>
            <a:r>
              <a:rPr lang="en-US" dirty="0" smtClean="0"/>
              <a:t>...</a:t>
            </a:r>
            <a:r>
              <a:rPr lang="sl-SI" dirty="0" smtClean="0"/>
              <a:t/>
            </a:r>
            <a:br>
              <a:rPr lang="sl-SI" dirty="0" smtClean="0"/>
            </a:br>
            <a:r>
              <a:rPr lang="en-US" dirty="0" smtClean="0"/>
              <a:t>- </a:t>
            </a:r>
            <a:r>
              <a:rPr lang="en-US" dirty="0"/>
              <a:t>to request </a:t>
            </a:r>
            <a:r>
              <a:rPr lang="en-US" dirty="0" smtClean="0"/>
              <a:t>...</a:t>
            </a:r>
            <a:r>
              <a:rPr lang="sl-SI" dirty="0" smtClean="0"/>
              <a:t/>
            </a:r>
            <a:br>
              <a:rPr lang="sl-SI" dirty="0" smtClean="0"/>
            </a:br>
            <a:r>
              <a:rPr lang="en-US" dirty="0" smtClean="0"/>
              <a:t>- </a:t>
            </a:r>
            <a:r>
              <a:rPr lang="en-US" dirty="0"/>
              <a:t>to enquire about ...</a:t>
            </a:r>
          </a:p>
          <a:p>
            <a:pPr marL="0" indent="0">
              <a:buNone/>
            </a:pPr>
            <a:r>
              <a:rPr lang="en-US" dirty="0"/>
              <a:t>I am contacting you for the following reason</a:t>
            </a:r>
            <a:r>
              <a:rPr lang="en-US" dirty="0" smtClean="0"/>
              <a:t>...</a:t>
            </a:r>
            <a:r>
              <a:rPr lang="sl-SI" dirty="0" smtClean="0"/>
              <a:t/>
            </a:r>
            <a:br>
              <a:rPr lang="sl-SI" dirty="0" smtClean="0"/>
            </a:br>
            <a:r>
              <a:rPr lang="en-US" dirty="0" smtClean="0"/>
              <a:t>I </a:t>
            </a:r>
            <a:r>
              <a:rPr lang="en-US" dirty="0"/>
              <a:t>recently read/heard about ..... and would like to know </a:t>
            </a:r>
            <a:r>
              <a:rPr lang="en-US" dirty="0" smtClean="0"/>
              <a:t>....</a:t>
            </a:r>
            <a:r>
              <a:rPr lang="sl-SI" dirty="0" smtClean="0"/>
              <a:t/>
            </a:r>
            <a:br>
              <a:rPr lang="sl-SI" dirty="0" smtClean="0"/>
            </a:br>
            <a:r>
              <a:rPr lang="en-US" dirty="0" smtClean="0"/>
              <a:t>Having </a:t>
            </a:r>
            <a:r>
              <a:rPr lang="en-US" dirty="0"/>
              <a:t>seen your advertisement in ..., I would like to </a:t>
            </a:r>
            <a:r>
              <a:rPr lang="en-US" dirty="0" smtClean="0"/>
              <a:t>...</a:t>
            </a:r>
            <a:r>
              <a:rPr lang="sl-SI" dirty="0" smtClean="0"/>
              <a:t/>
            </a:r>
            <a:br>
              <a:rPr lang="sl-SI" dirty="0" smtClean="0"/>
            </a:br>
            <a:r>
              <a:rPr lang="en-US" dirty="0" smtClean="0"/>
              <a:t>I </a:t>
            </a:r>
            <a:r>
              <a:rPr lang="en-US" dirty="0"/>
              <a:t>would be interested in (obtaining / receiving) </a:t>
            </a:r>
            <a:r>
              <a:rPr lang="en-US" dirty="0" smtClean="0"/>
              <a:t>...</a:t>
            </a:r>
            <a:r>
              <a:rPr lang="sl-SI" dirty="0" smtClean="0"/>
              <a:t/>
            </a:r>
            <a:br>
              <a:rPr lang="sl-SI" dirty="0" smtClean="0"/>
            </a:br>
            <a:r>
              <a:rPr lang="en-US" dirty="0" smtClean="0"/>
              <a:t>I </a:t>
            </a:r>
            <a:r>
              <a:rPr lang="en-US" dirty="0"/>
              <a:t>received your address from ----- and would like to ...</a:t>
            </a:r>
          </a:p>
        </p:txBody>
      </p:sp>
    </p:spTree>
    <p:extLst>
      <p:ext uri="{BB962C8B-B14F-4D97-AF65-F5344CB8AC3E}">
        <p14:creationId xmlns:p14="http://schemas.microsoft.com/office/powerpoint/2010/main" val="117443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p:txBody>
          <a:bodyPr>
            <a:normAutofit/>
          </a:bodyPr>
          <a:lstStyle/>
          <a:p>
            <a:pPr marL="0" indent="0">
              <a:buNone/>
            </a:pPr>
            <a:r>
              <a:rPr lang="sl-SI" dirty="0" smtClean="0"/>
              <a:t>1. </a:t>
            </a:r>
            <a:r>
              <a:rPr lang="en-US" dirty="0" smtClean="0"/>
              <a:t>ODGOVOR </a:t>
            </a:r>
            <a:r>
              <a:rPr lang="en-US" dirty="0"/>
              <a:t>NA POVPRAŠEVANJE/RESPONSING TO AN </a:t>
            </a:r>
            <a:r>
              <a:rPr lang="en-US" dirty="0" smtClean="0"/>
              <a:t>INQUIRY</a:t>
            </a:r>
            <a:endParaRPr lang="en-US" dirty="0"/>
          </a:p>
          <a:p>
            <a:pPr marL="0" indent="0">
              <a:buNone/>
            </a:pPr>
            <a:r>
              <a:rPr lang="en-US" dirty="0" smtClean="0"/>
              <a:t>Thank </a:t>
            </a:r>
            <a:r>
              <a:rPr lang="en-US" dirty="0"/>
              <a:t>you for your </a:t>
            </a:r>
            <a:r>
              <a:rPr lang="en-US" dirty="0" smtClean="0"/>
              <a:t>interest.</a:t>
            </a:r>
            <a:r>
              <a:rPr lang="sl-SI" dirty="0" smtClean="0"/>
              <a:t/>
            </a:r>
            <a:br>
              <a:rPr lang="sl-SI" dirty="0" smtClean="0"/>
            </a:br>
            <a:r>
              <a:rPr lang="en-US" dirty="0" smtClean="0"/>
              <a:t>Thanks </a:t>
            </a:r>
            <a:r>
              <a:rPr lang="en-US" dirty="0"/>
              <a:t>for </a:t>
            </a:r>
            <a:r>
              <a:rPr lang="en-US" dirty="0" smtClean="0"/>
              <a:t>choosing…</a:t>
            </a:r>
            <a:r>
              <a:rPr lang="sl-SI" dirty="0" smtClean="0"/>
              <a:t/>
            </a:r>
            <a:br>
              <a:rPr lang="sl-SI" dirty="0" smtClean="0"/>
            </a:br>
            <a:r>
              <a:rPr lang="en-US" dirty="0" smtClean="0"/>
              <a:t>In </a:t>
            </a:r>
            <a:r>
              <a:rPr lang="en-US" dirty="0"/>
              <a:t>reply to your inquiry/request, we are sending ...</a:t>
            </a:r>
          </a:p>
          <a:p>
            <a:endParaRPr lang="en-US" dirty="0"/>
          </a:p>
          <a:p>
            <a:r>
              <a:rPr lang="en-US" dirty="0" err="1"/>
              <a:t>Če</a:t>
            </a:r>
            <a:r>
              <a:rPr lang="en-US" dirty="0"/>
              <a:t> </a:t>
            </a:r>
            <a:r>
              <a:rPr lang="en-US" dirty="0" err="1"/>
              <a:t>prilagamo</a:t>
            </a:r>
            <a:r>
              <a:rPr lang="en-US" dirty="0"/>
              <a:t> v </a:t>
            </a:r>
            <a:r>
              <a:rPr lang="en-US" dirty="0" err="1"/>
              <a:t>priponki</a:t>
            </a:r>
            <a:r>
              <a:rPr lang="en-US" dirty="0"/>
              <a:t> </a:t>
            </a:r>
            <a:r>
              <a:rPr lang="en-US" dirty="0" err="1"/>
              <a:t>dodatne</a:t>
            </a:r>
            <a:r>
              <a:rPr lang="en-US" dirty="0"/>
              <a:t> </a:t>
            </a:r>
            <a:r>
              <a:rPr lang="en-US" dirty="0" err="1"/>
              <a:t>infomacije</a:t>
            </a:r>
            <a:r>
              <a:rPr lang="en-US" dirty="0"/>
              <a:t> oz. </a:t>
            </a:r>
            <a:r>
              <a:rPr lang="en-US" dirty="0" err="1"/>
              <a:t>ponudbo</a:t>
            </a:r>
            <a:r>
              <a:rPr lang="en-US" dirty="0"/>
              <a:t>, </a:t>
            </a:r>
            <a:r>
              <a:rPr lang="en-US" dirty="0" err="1"/>
              <a:t>lahko</a:t>
            </a:r>
            <a:r>
              <a:rPr lang="en-US" dirty="0"/>
              <a:t> </a:t>
            </a:r>
            <a:r>
              <a:rPr lang="en-US" dirty="0" err="1"/>
              <a:t>vključimo</a:t>
            </a:r>
            <a:r>
              <a:rPr lang="en-US" dirty="0"/>
              <a:t> </a:t>
            </a:r>
            <a:r>
              <a:rPr lang="en-US" dirty="0" err="1"/>
              <a:t>sledeče</a:t>
            </a:r>
            <a:r>
              <a:rPr lang="en-US" dirty="0"/>
              <a:t> </a:t>
            </a:r>
            <a:r>
              <a:rPr lang="en-US" dirty="0" err="1"/>
              <a:t>izraze</a:t>
            </a:r>
            <a:r>
              <a:rPr lang="en-US" dirty="0"/>
              <a:t>:</a:t>
            </a:r>
          </a:p>
          <a:p>
            <a:pPr marL="0" indent="0">
              <a:buNone/>
            </a:pPr>
            <a:r>
              <a:rPr lang="en-US" dirty="0" smtClean="0"/>
              <a:t>We </a:t>
            </a:r>
            <a:r>
              <a:rPr lang="en-US" dirty="0"/>
              <a:t>hope you find this </a:t>
            </a:r>
            <a:r>
              <a:rPr lang="en-US" dirty="0" smtClean="0"/>
              <a:t>satisfactory.</a:t>
            </a:r>
            <a:r>
              <a:rPr lang="sl-SI" dirty="0" smtClean="0"/>
              <a:t/>
            </a:r>
            <a:br>
              <a:rPr lang="sl-SI" dirty="0" smtClean="0"/>
            </a:br>
            <a:r>
              <a:rPr lang="en-US" dirty="0" smtClean="0"/>
              <a:t>We </a:t>
            </a:r>
            <a:r>
              <a:rPr lang="en-US" dirty="0"/>
              <a:t>hope you are happy/satisfied with this</a:t>
            </a:r>
            <a:r>
              <a:rPr lang="en-US" dirty="0" smtClean="0"/>
              <a:t>.</a:t>
            </a:r>
            <a:endParaRPr lang="en-US" dirty="0"/>
          </a:p>
          <a:p>
            <a:endParaRPr lang="en-US" dirty="0"/>
          </a:p>
        </p:txBody>
      </p:sp>
    </p:spTree>
    <p:extLst>
      <p:ext uri="{BB962C8B-B14F-4D97-AF65-F5344CB8AC3E}">
        <p14:creationId xmlns:p14="http://schemas.microsoft.com/office/powerpoint/2010/main" val="2110012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p:txBody>
          <a:bodyPr>
            <a:normAutofit/>
          </a:bodyPr>
          <a:lstStyle/>
          <a:p>
            <a:r>
              <a:rPr lang="en-US" dirty="0"/>
              <a:t>Primer </a:t>
            </a:r>
            <a:r>
              <a:rPr lang="en-US" dirty="0" err="1"/>
              <a:t>na</a:t>
            </a:r>
            <a:r>
              <a:rPr lang="en-US" dirty="0"/>
              <a:t> </a:t>
            </a:r>
            <a:r>
              <a:rPr lang="en-US" dirty="0" err="1"/>
              <a:t>povpraševanje</a:t>
            </a:r>
            <a:r>
              <a:rPr lang="en-US" dirty="0"/>
              <a:t> o in</a:t>
            </a:r>
            <a:r>
              <a:rPr lang="sl-SI" dirty="0"/>
              <a:t>š</a:t>
            </a:r>
            <a:r>
              <a:rPr lang="en-US" dirty="0" err="1"/>
              <a:t>talaciji</a:t>
            </a:r>
            <a:r>
              <a:rPr lang="en-US" dirty="0"/>
              <a:t> </a:t>
            </a:r>
            <a:r>
              <a:rPr lang="en-US" dirty="0" err="1"/>
              <a:t>oken</a:t>
            </a:r>
            <a:r>
              <a:rPr lang="en-US" dirty="0"/>
              <a:t>:</a:t>
            </a:r>
          </a:p>
          <a:p>
            <a:pPr marL="0" indent="0">
              <a:buNone/>
            </a:pPr>
            <a:r>
              <a:rPr lang="en-US" dirty="0" smtClean="0"/>
              <a:t>I’m </a:t>
            </a:r>
            <a:r>
              <a:rPr lang="en-US" dirty="0"/>
              <a:t>writing to respond to your inquiry about the cost of installing windows in your house (opening sentence). </a:t>
            </a:r>
            <a:r>
              <a:rPr lang="sl-SI" dirty="0" smtClean="0"/>
              <a:t/>
            </a:r>
            <a:br>
              <a:rPr lang="sl-SI" dirty="0" smtClean="0"/>
            </a:br>
            <a:r>
              <a:rPr lang="en-US" dirty="0" smtClean="0"/>
              <a:t>Please </a:t>
            </a:r>
            <a:r>
              <a:rPr lang="en-US" dirty="0"/>
              <a:t>find our price list attached (file attachment). </a:t>
            </a:r>
            <a:r>
              <a:rPr lang="sl-SI" dirty="0" smtClean="0"/>
              <a:t/>
            </a:r>
            <a:br>
              <a:rPr lang="sl-SI" dirty="0" smtClean="0"/>
            </a:br>
            <a:r>
              <a:rPr lang="en-US" dirty="0" smtClean="0"/>
              <a:t>Do </a:t>
            </a:r>
            <a:r>
              <a:rPr lang="en-US" dirty="0"/>
              <a:t>not hesitate to contact me if you need any assistance. </a:t>
            </a:r>
            <a:r>
              <a:rPr lang="sl-SI" dirty="0" smtClean="0"/>
              <a:t/>
            </a:r>
            <a:br>
              <a:rPr lang="sl-SI" dirty="0" smtClean="0"/>
            </a:br>
            <a:r>
              <a:rPr lang="en-US" dirty="0" smtClean="0"/>
              <a:t>Thank </a:t>
            </a:r>
            <a:r>
              <a:rPr lang="en-US" dirty="0"/>
              <a:t>you for your interest in Acme Enterprises (building goodwill/friendly ending</a:t>
            </a:r>
            <a:r>
              <a:rPr lang="en-US" dirty="0" smtClean="0"/>
              <a:t>).</a:t>
            </a:r>
            <a:endParaRPr lang="en-US" dirty="0"/>
          </a:p>
        </p:txBody>
      </p:sp>
    </p:spTree>
    <p:extLst>
      <p:ext uri="{BB962C8B-B14F-4D97-AF65-F5344CB8AC3E}">
        <p14:creationId xmlns:p14="http://schemas.microsoft.com/office/powerpoint/2010/main" val="203075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500" dirty="0" smtClean="0"/>
              <a:t>2. </a:t>
            </a:r>
            <a:r>
              <a:rPr lang="en-US" sz="1500" dirty="0" smtClean="0"/>
              <a:t>OBVEŠČANJE/INFORMING </a:t>
            </a:r>
            <a:r>
              <a:rPr lang="en-US" sz="1500" dirty="0"/>
              <a:t>SOMEONE ABOUT </a:t>
            </a:r>
            <a:r>
              <a:rPr lang="en-US" sz="1500" dirty="0" smtClean="0"/>
              <a:t>SOMETHING</a:t>
            </a:r>
            <a:endParaRPr lang="sl-SI" sz="1500" dirty="0" smtClean="0"/>
          </a:p>
          <a:p>
            <a:pPr marL="0" indent="0">
              <a:buNone/>
            </a:pPr>
            <a:r>
              <a:rPr lang="en-US" sz="1500" dirty="0" smtClean="0"/>
              <a:t>I </a:t>
            </a:r>
            <a:r>
              <a:rPr lang="en-US" sz="1500" dirty="0"/>
              <a:t>would like to inform you of</a:t>
            </a:r>
            <a:r>
              <a:rPr lang="en-US" sz="1500" dirty="0" smtClean="0"/>
              <a:t>…</a:t>
            </a:r>
            <a:r>
              <a:rPr lang="sl-SI" sz="1500" dirty="0"/>
              <a:t/>
            </a:r>
            <a:br>
              <a:rPr lang="sl-SI" sz="1500" dirty="0"/>
            </a:br>
            <a:r>
              <a:rPr lang="en-US" sz="1500" dirty="0" smtClean="0"/>
              <a:t>I </a:t>
            </a:r>
            <a:r>
              <a:rPr lang="en-US" sz="1500" dirty="0"/>
              <a:t>am writing to tell you about</a:t>
            </a:r>
            <a:r>
              <a:rPr lang="en-US" sz="1500" dirty="0" smtClean="0"/>
              <a:t>…</a:t>
            </a:r>
            <a:r>
              <a:rPr lang="sl-SI" sz="1500" dirty="0" smtClean="0"/>
              <a:t/>
            </a:r>
            <a:br>
              <a:rPr lang="sl-SI" sz="1500" dirty="0" smtClean="0"/>
            </a:br>
            <a:r>
              <a:rPr lang="en-US" sz="1500" dirty="0" smtClean="0"/>
              <a:t>I </a:t>
            </a:r>
            <a:r>
              <a:rPr lang="en-US" sz="1500" dirty="0"/>
              <a:t>am sending this letter to inform you of </a:t>
            </a:r>
            <a:r>
              <a:rPr lang="en-US" sz="1500" dirty="0" smtClean="0"/>
              <a:t>...</a:t>
            </a:r>
            <a:r>
              <a:rPr lang="sl-SI" sz="1500" dirty="0" smtClean="0"/>
              <a:t/>
            </a:r>
            <a:br>
              <a:rPr lang="sl-SI" sz="1500" dirty="0" smtClean="0"/>
            </a:br>
            <a:r>
              <a:rPr lang="en-US" sz="1500" dirty="0" smtClean="0"/>
              <a:t>Just </a:t>
            </a:r>
            <a:r>
              <a:rPr lang="en-US" sz="1500" dirty="0"/>
              <a:t>a note to say</a:t>
            </a:r>
            <a:r>
              <a:rPr lang="en-US" sz="1500" dirty="0" smtClean="0"/>
              <a:t>…</a:t>
            </a:r>
            <a:r>
              <a:rPr lang="sl-SI" sz="1500" dirty="0" smtClean="0"/>
              <a:t/>
            </a:r>
            <a:br>
              <a:rPr lang="sl-SI" sz="1500" dirty="0" smtClean="0"/>
            </a:br>
            <a:r>
              <a:rPr lang="en-US" sz="1500" dirty="0" smtClean="0"/>
              <a:t>Just </a:t>
            </a:r>
            <a:r>
              <a:rPr lang="en-US" sz="1500" dirty="0"/>
              <a:t>to update you on</a:t>
            </a:r>
            <a:r>
              <a:rPr lang="en-US" sz="1500" dirty="0" smtClean="0"/>
              <a:t>…</a:t>
            </a:r>
            <a:endParaRPr lang="en-US" sz="1500" dirty="0"/>
          </a:p>
          <a:p>
            <a:r>
              <a:rPr lang="en-US" sz="1500" dirty="0" err="1" smtClean="0"/>
              <a:t>Če</a:t>
            </a:r>
            <a:r>
              <a:rPr lang="en-US" sz="1500" dirty="0" smtClean="0"/>
              <a:t> </a:t>
            </a:r>
            <a:r>
              <a:rPr lang="en-US" sz="1500" dirty="0" err="1"/>
              <a:t>smo</a:t>
            </a:r>
            <a:r>
              <a:rPr lang="en-US" sz="1500" dirty="0"/>
              <a:t> </a:t>
            </a:r>
            <a:r>
              <a:rPr lang="en-US" sz="1500" dirty="0" err="1"/>
              <a:t>že</a:t>
            </a:r>
            <a:r>
              <a:rPr lang="en-US" sz="1500" dirty="0"/>
              <a:t> </a:t>
            </a:r>
            <a:r>
              <a:rPr lang="en-US" sz="1500" dirty="0" err="1"/>
              <a:t>prej</a:t>
            </a:r>
            <a:r>
              <a:rPr lang="en-US" sz="1500" dirty="0"/>
              <a:t> </a:t>
            </a:r>
            <a:r>
              <a:rPr lang="en-US" sz="1500" dirty="0" err="1"/>
              <a:t>vzpostavili</a:t>
            </a:r>
            <a:r>
              <a:rPr lang="en-US" sz="1500" dirty="0"/>
              <a:t> </a:t>
            </a:r>
            <a:r>
              <a:rPr lang="en-US" sz="1500" dirty="0" err="1"/>
              <a:t>bolj</a:t>
            </a:r>
            <a:r>
              <a:rPr lang="en-US" sz="1500" dirty="0"/>
              <a:t> </a:t>
            </a:r>
            <a:r>
              <a:rPr lang="en-US" sz="1500" dirty="0" err="1"/>
              <a:t>prijateljski</a:t>
            </a:r>
            <a:r>
              <a:rPr lang="en-US" sz="1500" dirty="0"/>
              <a:t>/</a:t>
            </a:r>
            <a:r>
              <a:rPr lang="en-US" sz="1500" dirty="0" err="1"/>
              <a:t>neformalni</a:t>
            </a:r>
            <a:r>
              <a:rPr lang="en-US" sz="1500" dirty="0"/>
              <a:t> </a:t>
            </a:r>
            <a:r>
              <a:rPr lang="en-US" sz="1500" dirty="0" err="1"/>
              <a:t>odnos</a:t>
            </a:r>
            <a:r>
              <a:rPr lang="en-US" sz="1500" dirty="0"/>
              <a:t>, </a:t>
            </a:r>
            <a:r>
              <a:rPr lang="en-US" sz="1500" dirty="0" err="1"/>
              <a:t>lahko</a:t>
            </a:r>
            <a:r>
              <a:rPr lang="en-US" sz="1500" dirty="0"/>
              <a:t> </a:t>
            </a:r>
            <a:r>
              <a:rPr lang="en-US" sz="1500" dirty="0" err="1"/>
              <a:t>uporabimo</a:t>
            </a:r>
            <a:r>
              <a:rPr lang="en-US" sz="1500" dirty="0"/>
              <a:t> </a:t>
            </a:r>
            <a:r>
              <a:rPr lang="en-US" sz="1500" dirty="0" err="1"/>
              <a:t>tudi</a:t>
            </a:r>
            <a:r>
              <a:rPr lang="en-US" sz="1500" dirty="0" smtClean="0"/>
              <a:t>:</a:t>
            </a:r>
            <a:r>
              <a:rPr lang="sl-SI" sz="1500" dirty="0" smtClean="0"/>
              <a:t/>
            </a:r>
            <a:br>
              <a:rPr lang="sl-SI" sz="1500" dirty="0" smtClean="0"/>
            </a:br>
            <a:r>
              <a:rPr lang="en-US" sz="1500" dirty="0" smtClean="0"/>
              <a:t>Here’s </a:t>
            </a:r>
            <a:r>
              <a:rPr lang="en-US" sz="1500" dirty="0"/>
              <a:t>the low-down on</a:t>
            </a:r>
            <a:r>
              <a:rPr lang="en-US" sz="1500" dirty="0" smtClean="0"/>
              <a:t>…</a:t>
            </a:r>
            <a:r>
              <a:rPr lang="sl-SI" sz="1500" dirty="0" smtClean="0"/>
              <a:t/>
            </a:r>
            <a:br>
              <a:rPr lang="sl-SI" sz="1500" dirty="0" smtClean="0"/>
            </a:br>
            <a:r>
              <a:rPr lang="en-US" sz="1500" dirty="0" smtClean="0"/>
              <a:t>FYI</a:t>
            </a:r>
            <a:r>
              <a:rPr lang="en-US" sz="1500" dirty="0"/>
              <a:t>: This is to let you know</a:t>
            </a:r>
            <a:r>
              <a:rPr lang="en-US" sz="1500" dirty="0" smtClean="0"/>
              <a:t>… </a:t>
            </a:r>
            <a:r>
              <a:rPr lang="en-US" sz="1500" dirty="0"/>
              <a:t>(FYI stands for “For Your Information</a:t>
            </a:r>
            <a:r>
              <a:rPr lang="en-US" sz="1500" dirty="0" smtClean="0"/>
              <a:t>.”)</a:t>
            </a:r>
            <a:endParaRPr lang="sl-SI" sz="1500" dirty="0" smtClean="0"/>
          </a:p>
          <a:p>
            <a:r>
              <a:rPr lang="en-US" sz="1500" dirty="0" smtClean="0"/>
              <a:t>Na </a:t>
            </a:r>
            <a:r>
              <a:rPr lang="en-US" sz="1500" dirty="0" err="1"/>
              <a:t>koncu</a:t>
            </a:r>
            <a:r>
              <a:rPr lang="en-US" sz="1500" dirty="0"/>
              <a:t> </a:t>
            </a:r>
            <a:r>
              <a:rPr lang="en-US" sz="1500" dirty="0" err="1"/>
              <a:t>emaila</a:t>
            </a:r>
            <a:r>
              <a:rPr lang="en-US" sz="1500" dirty="0"/>
              <a:t> </a:t>
            </a:r>
            <a:r>
              <a:rPr lang="en-US" sz="1500" dirty="0" err="1"/>
              <a:t>lahko</a:t>
            </a:r>
            <a:r>
              <a:rPr lang="en-US" sz="1500" dirty="0"/>
              <a:t> </a:t>
            </a:r>
            <a:r>
              <a:rPr lang="en-US" sz="1500" dirty="0" err="1" smtClean="0"/>
              <a:t>dodamo</a:t>
            </a:r>
            <a:r>
              <a:rPr lang="en-US" sz="1500" dirty="0" smtClean="0"/>
              <a:t>:</a:t>
            </a:r>
            <a:r>
              <a:rPr lang="sl-SI" sz="1500" dirty="0" smtClean="0"/>
              <a:t/>
            </a:r>
            <a:br>
              <a:rPr lang="sl-SI" sz="1500" dirty="0" smtClean="0"/>
            </a:br>
            <a:r>
              <a:rPr lang="en-US" sz="1500" dirty="0" smtClean="0"/>
              <a:t>Hope </a:t>
            </a:r>
            <a:r>
              <a:rPr lang="en-US" sz="1500" dirty="0"/>
              <a:t>this helps</a:t>
            </a:r>
            <a:r>
              <a:rPr lang="en-US" sz="1500" dirty="0" smtClean="0"/>
              <a:t>.</a:t>
            </a:r>
            <a:endParaRPr lang="en-US" sz="1500" dirty="0"/>
          </a:p>
          <a:p>
            <a:r>
              <a:rPr lang="en-US" sz="1500" dirty="0" err="1" smtClean="0"/>
              <a:t>Če</a:t>
            </a:r>
            <a:r>
              <a:rPr lang="en-US" sz="1500" dirty="0" smtClean="0"/>
              <a:t> </a:t>
            </a:r>
            <a:r>
              <a:rPr lang="en-US" sz="1500" dirty="0" err="1"/>
              <a:t>želimo</a:t>
            </a:r>
            <a:r>
              <a:rPr lang="en-US" sz="1500" dirty="0"/>
              <a:t> </a:t>
            </a:r>
            <a:r>
              <a:rPr lang="en-US" sz="1500" dirty="0" err="1"/>
              <a:t>bralcu</a:t>
            </a:r>
            <a:r>
              <a:rPr lang="en-US" sz="1500" dirty="0"/>
              <a:t> </a:t>
            </a:r>
            <a:r>
              <a:rPr lang="en-US" sz="1500" dirty="0" err="1"/>
              <a:t>povedati</a:t>
            </a:r>
            <a:r>
              <a:rPr lang="en-US" sz="1500" dirty="0"/>
              <a:t>, </a:t>
            </a:r>
            <a:r>
              <a:rPr lang="en-US" sz="1500" dirty="0" err="1"/>
              <a:t>naj</a:t>
            </a:r>
            <a:r>
              <a:rPr lang="en-US" sz="1500" dirty="0"/>
              <a:t> </a:t>
            </a:r>
            <a:r>
              <a:rPr lang="en-US" sz="1500" dirty="0" err="1"/>
              <a:t>nas</a:t>
            </a:r>
            <a:r>
              <a:rPr lang="en-US" sz="1500" dirty="0"/>
              <a:t> </a:t>
            </a:r>
            <a:r>
              <a:rPr lang="en-US" sz="1500" dirty="0" err="1"/>
              <a:t>kontaktira</a:t>
            </a:r>
            <a:r>
              <a:rPr lang="en-US" sz="1500" dirty="0"/>
              <a:t>, v </a:t>
            </a:r>
            <a:r>
              <a:rPr lang="en-US" sz="1500" dirty="0" err="1"/>
              <a:t>primeru</a:t>
            </a:r>
            <a:r>
              <a:rPr lang="en-US" sz="1500" dirty="0"/>
              <a:t>, da </a:t>
            </a:r>
            <a:r>
              <a:rPr lang="en-US" sz="1500" dirty="0" err="1"/>
              <a:t>potrebuje</a:t>
            </a:r>
            <a:r>
              <a:rPr lang="en-US" sz="1500" dirty="0"/>
              <a:t> </a:t>
            </a:r>
            <a:r>
              <a:rPr lang="en-US" sz="1500" dirty="0" err="1"/>
              <a:t>dodatne</a:t>
            </a:r>
            <a:r>
              <a:rPr lang="en-US" sz="1500" dirty="0"/>
              <a:t> </a:t>
            </a:r>
            <a:r>
              <a:rPr lang="en-US" sz="1500" dirty="0" err="1" smtClean="0"/>
              <a:t>informacije</a:t>
            </a:r>
            <a:r>
              <a:rPr lang="sl-SI" sz="1500" dirty="0" smtClean="0"/>
              <a:t/>
            </a:r>
            <a:br>
              <a:rPr lang="sl-SI" sz="1500" dirty="0" smtClean="0"/>
            </a:br>
            <a:r>
              <a:rPr lang="en-US" sz="1500" dirty="0" smtClean="0"/>
              <a:t>Let </a:t>
            </a:r>
            <a:r>
              <a:rPr lang="en-US" sz="1500" dirty="0"/>
              <a:t>me/us know if you need anything else</a:t>
            </a:r>
            <a:r>
              <a:rPr lang="en-US" sz="1500" dirty="0" smtClean="0"/>
              <a:t>.</a:t>
            </a:r>
            <a:r>
              <a:rPr lang="sl-SI" sz="1500" dirty="0" smtClean="0"/>
              <a:t/>
            </a:r>
            <a:br>
              <a:rPr lang="sl-SI" sz="1500" dirty="0" smtClean="0"/>
            </a:br>
            <a:r>
              <a:rPr lang="en-US" sz="1500" dirty="0" smtClean="0"/>
              <a:t>Let </a:t>
            </a:r>
            <a:r>
              <a:rPr lang="en-US" sz="1500" dirty="0"/>
              <a:t>me know if I can help you further</a:t>
            </a:r>
            <a:r>
              <a:rPr lang="en-US" sz="1500" dirty="0" smtClean="0"/>
              <a:t>.</a:t>
            </a:r>
            <a:r>
              <a:rPr lang="sl-SI" sz="1500" dirty="0" smtClean="0"/>
              <a:t/>
            </a:r>
            <a:br>
              <a:rPr lang="sl-SI" sz="1500" dirty="0" smtClean="0"/>
            </a:br>
            <a:r>
              <a:rPr lang="en-US" sz="1500" dirty="0" smtClean="0"/>
              <a:t>If </a:t>
            </a:r>
            <a:r>
              <a:rPr lang="en-US" sz="1500" dirty="0"/>
              <a:t>you need anything else, don't hesitate to contact </a:t>
            </a:r>
            <a:r>
              <a:rPr lang="en-US" sz="1500" dirty="0" smtClean="0"/>
              <a:t>me.</a:t>
            </a:r>
            <a:r>
              <a:rPr lang="sl-SI" sz="1500" dirty="0" smtClean="0"/>
              <a:t/>
            </a:r>
            <a:br>
              <a:rPr lang="sl-SI" sz="1500" dirty="0" smtClean="0"/>
            </a:br>
            <a:r>
              <a:rPr lang="en-US" sz="1500" dirty="0" smtClean="0"/>
              <a:t>Should </a:t>
            </a:r>
            <a:r>
              <a:rPr lang="en-US" sz="1500" dirty="0"/>
              <a:t>you require any further information, please do not hesitate </a:t>
            </a:r>
            <a:r>
              <a:rPr lang="en-US" sz="1500" dirty="0" smtClean="0"/>
              <a:t>...</a:t>
            </a:r>
            <a:r>
              <a:rPr lang="sl-SI" sz="1500" dirty="0" smtClean="0"/>
              <a:t/>
            </a:r>
            <a:br>
              <a:rPr lang="sl-SI" sz="1500" dirty="0" smtClean="0"/>
            </a:br>
            <a:r>
              <a:rPr lang="en-US" sz="1500" dirty="0" smtClean="0"/>
              <a:t>Should </a:t>
            </a:r>
            <a:r>
              <a:rPr lang="en-US" sz="1500" dirty="0"/>
              <a:t>you need further information, feel free to contact ...</a:t>
            </a:r>
          </a:p>
        </p:txBody>
      </p:sp>
    </p:spTree>
    <p:extLst>
      <p:ext uri="{BB962C8B-B14F-4D97-AF65-F5344CB8AC3E}">
        <p14:creationId xmlns:p14="http://schemas.microsoft.com/office/powerpoint/2010/main" val="3157801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smtClean="0"/>
              <a:t>3. </a:t>
            </a:r>
            <a:r>
              <a:rPr lang="en-US" sz="1800" dirty="0" smtClean="0"/>
              <a:t>POTRJEVANJE </a:t>
            </a:r>
            <a:r>
              <a:rPr lang="en-US" sz="1800" dirty="0"/>
              <a:t>DOGOVORA/CONFIRMING </a:t>
            </a:r>
            <a:r>
              <a:rPr lang="en-US" sz="1800" dirty="0" smtClean="0"/>
              <a:t>ARRANGEMENTS</a:t>
            </a:r>
            <a:r>
              <a:rPr lang="sl-SI" sz="1800" dirty="0" smtClean="0"/>
              <a:t/>
            </a:r>
            <a:br>
              <a:rPr lang="sl-SI" sz="1800" dirty="0" smtClean="0"/>
            </a:br>
            <a:r>
              <a:rPr lang="en-US" sz="1800" dirty="0" smtClean="0"/>
              <a:t>Please </a:t>
            </a:r>
            <a:r>
              <a:rPr lang="en-US" sz="1800" dirty="0"/>
              <a:t>confirm/reply </a:t>
            </a:r>
            <a:r>
              <a:rPr lang="en-US" sz="1800" dirty="0" smtClean="0"/>
              <a:t>...</a:t>
            </a:r>
            <a:r>
              <a:rPr lang="sl-SI" sz="1800" dirty="0" smtClean="0"/>
              <a:t/>
            </a:r>
            <a:br>
              <a:rPr lang="sl-SI" sz="1800" dirty="0" smtClean="0"/>
            </a:br>
            <a:r>
              <a:rPr lang="en-US" sz="1800" dirty="0" smtClean="0"/>
              <a:t>Please </a:t>
            </a:r>
            <a:r>
              <a:rPr lang="en-US" sz="1800" dirty="0"/>
              <a:t>inform me </a:t>
            </a:r>
            <a:r>
              <a:rPr lang="en-US" sz="1800" dirty="0" smtClean="0"/>
              <a:t>...</a:t>
            </a:r>
            <a:r>
              <a:rPr lang="sl-SI" sz="1800" dirty="0" smtClean="0"/>
              <a:t/>
            </a:r>
            <a:br>
              <a:rPr lang="sl-SI" sz="1800" dirty="0" smtClean="0"/>
            </a:br>
            <a:r>
              <a:rPr lang="en-US" sz="1800" dirty="0" smtClean="0"/>
              <a:t>Would </a:t>
            </a:r>
            <a:r>
              <a:rPr lang="en-US" sz="1800" dirty="0"/>
              <a:t>you kindly confirm </a:t>
            </a:r>
            <a:r>
              <a:rPr lang="en-US" sz="1800" dirty="0" smtClean="0"/>
              <a:t>...</a:t>
            </a:r>
            <a:r>
              <a:rPr lang="sl-SI" sz="1800" dirty="0" smtClean="0"/>
              <a:t/>
            </a:r>
            <a:br>
              <a:rPr lang="sl-SI" sz="1800" dirty="0" smtClean="0"/>
            </a:br>
            <a:r>
              <a:rPr lang="en-US" sz="1800" dirty="0" smtClean="0"/>
              <a:t>I </a:t>
            </a:r>
            <a:r>
              <a:rPr lang="en-US" sz="1800" dirty="0"/>
              <a:t>would be grateful if you would confirm </a:t>
            </a:r>
            <a:r>
              <a:rPr lang="en-US" sz="1800" dirty="0" smtClean="0"/>
              <a:t>...</a:t>
            </a:r>
            <a:r>
              <a:rPr lang="sl-SI" sz="1800" dirty="0" smtClean="0"/>
              <a:t/>
            </a:r>
            <a:br>
              <a:rPr lang="sl-SI" sz="1800" dirty="0" smtClean="0"/>
            </a:br>
            <a:r>
              <a:rPr lang="en-US" sz="1800" dirty="0" smtClean="0"/>
              <a:t>Let </a:t>
            </a:r>
            <a:r>
              <a:rPr lang="en-US" sz="1800" dirty="0"/>
              <a:t>me know if/whether ...</a:t>
            </a:r>
          </a:p>
          <a:p>
            <a:pPr marL="0" indent="0">
              <a:buNone/>
            </a:pPr>
            <a:endParaRPr lang="en-US" sz="1800" dirty="0"/>
          </a:p>
          <a:p>
            <a:pPr marL="0" indent="0">
              <a:buNone/>
            </a:pPr>
            <a:r>
              <a:rPr lang="en-US" sz="1800" dirty="0" smtClean="0"/>
              <a:t>I </a:t>
            </a:r>
            <a:r>
              <a:rPr lang="en-US" sz="1800" dirty="0"/>
              <a:t>would like to confirm</a:t>
            </a:r>
            <a:r>
              <a:rPr lang="en-US" sz="1800" dirty="0" smtClean="0"/>
              <a:t>…</a:t>
            </a:r>
            <a:r>
              <a:rPr lang="sl-SI" sz="1800" dirty="0" smtClean="0"/>
              <a:t/>
            </a:r>
            <a:br>
              <a:rPr lang="sl-SI" sz="1800" dirty="0" smtClean="0"/>
            </a:br>
            <a:r>
              <a:rPr lang="en-US" sz="1800" dirty="0" smtClean="0"/>
              <a:t>Just </a:t>
            </a:r>
            <a:r>
              <a:rPr lang="en-US" sz="1800" dirty="0"/>
              <a:t>writing to confirm</a:t>
            </a:r>
            <a:r>
              <a:rPr lang="en-US" sz="1800" dirty="0" smtClean="0"/>
              <a:t>…</a:t>
            </a:r>
            <a:endParaRPr lang="en-US" sz="1800" dirty="0"/>
          </a:p>
          <a:p>
            <a:pPr marL="0" indent="0">
              <a:buNone/>
            </a:pPr>
            <a:endParaRPr lang="en-US" sz="1800" dirty="0"/>
          </a:p>
          <a:p>
            <a:pPr marL="0" indent="0">
              <a:buNone/>
            </a:pPr>
            <a:r>
              <a:rPr lang="en-US" sz="1800" dirty="0" err="1"/>
              <a:t>Bolj</a:t>
            </a:r>
            <a:r>
              <a:rPr lang="en-US" sz="1800" dirty="0"/>
              <a:t> </a:t>
            </a:r>
            <a:r>
              <a:rPr lang="sl-SI" sz="1800" dirty="0" smtClean="0"/>
              <a:t>ne</a:t>
            </a:r>
            <a:r>
              <a:rPr lang="en-US" sz="1800" dirty="0" err="1" smtClean="0"/>
              <a:t>formalno</a:t>
            </a:r>
            <a:r>
              <a:rPr lang="en-US" sz="1800" dirty="0" smtClean="0"/>
              <a:t>:</a:t>
            </a:r>
            <a:r>
              <a:rPr lang="sl-SI" sz="1800" dirty="0" smtClean="0"/>
              <a:t/>
            </a:r>
            <a:br>
              <a:rPr lang="sl-SI" sz="1800" dirty="0" smtClean="0"/>
            </a:br>
            <a:r>
              <a:rPr lang="en-US" sz="1800" dirty="0" smtClean="0"/>
              <a:t>Tuesday </a:t>
            </a:r>
            <a:r>
              <a:rPr lang="en-US" sz="1800" dirty="0"/>
              <a:t>is good for me</a:t>
            </a:r>
            <a:r>
              <a:rPr lang="en-US" sz="1800" dirty="0" smtClean="0"/>
              <a:t>. </a:t>
            </a:r>
            <a:r>
              <a:rPr lang="en-US" sz="1800" dirty="0"/>
              <a:t>(</a:t>
            </a:r>
            <a:r>
              <a:rPr lang="en-US" sz="1800" dirty="0" err="1"/>
              <a:t>Posebno</a:t>
            </a:r>
            <a:r>
              <a:rPr lang="en-US" sz="1800" dirty="0"/>
              <a:t> </a:t>
            </a:r>
            <a:r>
              <a:rPr lang="en-US" sz="1800" dirty="0" err="1"/>
              <a:t>če</a:t>
            </a:r>
            <a:r>
              <a:rPr lang="en-US" sz="1800" dirty="0"/>
              <a:t> so </a:t>
            </a:r>
            <a:r>
              <a:rPr lang="en-US" sz="1800" dirty="0" err="1"/>
              <a:t>že</a:t>
            </a:r>
            <a:r>
              <a:rPr lang="en-US" sz="1800" dirty="0"/>
              <a:t> </a:t>
            </a:r>
            <a:r>
              <a:rPr lang="en-US" sz="1800" dirty="0" err="1"/>
              <a:t>predlagali</a:t>
            </a:r>
            <a:r>
              <a:rPr lang="en-US" sz="1800" dirty="0"/>
              <a:t> </a:t>
            </a:r>
            <a:r>
              <a:rPr lang="en-US" sz="1800" dirty="0" err="1"/>
              <a:t>določen</a:t>
            </a:r>
            <a:r>
              <a:rPr lang="en-US" sz="1800" dirty="0"/>
              <a:t> </a:t>
            </a:r>
            <a:r>
              <a:rPr lang="en-US" sz="1800" dirty="0" err="1" smtClean="0"/>
              <a:t>dan</a:t>
            </a:r>
            <a:r>
              <a:rPr lang="en-US" sz="1800" dirty="0" smtClean="0"/>
              <a:t>)</a:t>
            </a:r>
            <a:r>
              <a:rPr lang="sl-SI" sz="1800" dirty="0" smtClean="0"/>
              <a:t/>
            </a:r>
            <a:br>
              <a:rPr lang="sl-SI" sz="1800" dirty="0" smtClean="0"/>
            </a:br>
            <a:r>
              <a:rPr lang="en-US" sz="1800" dirty="0" smtClean="0"/>
              <a:t>A </a:t>
            </a:r>
            <a:r>
              <a:rPr lang="en-US" sz="1800" dirty="0"/>
              <a:t>nice way to end is to write</a:t>
            </a:r>
            <a:r>
              <a:rPr lang="en-US" sz="1800" dirty="0" smtClean="0"/>
              <a:t>:</a:t>
            </a:r>
            <a:r>
              <a:rPr lang="sl-SI" sz="1800" dirty="0" smtClean="0"/>
              <a:t/>
            </a:r>
            <a:br>
              <a:rPr lang="sl-SI" sz="1800" dirty="0" smtClean="0"/>
            </a:br>
            <a:r>
              <a:rPr lang="en-US" sz="1800" dirty="0" smtClean="0"/>
              <a:t>Looking </a:t>
            </a:r>
            <a:r>
              <a:rPr lang="en-US" sz="1800" dirty="0"/>
              <a:t>forward to seeing/meeting</a:t>
            </a:r>
            <a:r>
              <a:rPr lang="en-US" sz="1800" dirty="0" smtClean="0"/>
              <a:t>…</a:t>
            </a:r>
            <a:endParaRPr lang="en-US" sz="1800" dirty="0"/>
          </a:p>
        </p:txBody>
      </p:sp>
    </p:spTree>
    <p:extLst>
      <p:ext uri="{BB962C8B-B14F-4D97-AF65-F5344CB8AC3E}">
        <p14:creationId xmlns:p14="http://schemas.microsoft.com/office/powerpoint/2010/main" val="412820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smtClean="0"/>
              <a:t>4. </a:t>
            </a:r>
            <a:r>
              <a:rPr lang="en-US" sz="1800" dirty="0" smtClean="0"/>
              <a:t>SPREMINJANJE </a:t>
            </a:r>
            <a:r>
              <a:rPr lang="en-US" sz="1800" dirty="0"/>
              <a:t>DOGOVORA/CHANGING </a:t>
            </a:r>
            <a:r>
              <a:rPr lang="en-US" sz="1800" dirty="0" smtClean="0"/>
              <a:t>ARRANGEMENTS</a:t>
            </a:r>
            <a:r>
              <a:rPr lang="sl-SI" sz="1800" dirty="0" smtClean="0"/>
              <a:t/>
            </a:r>
            <a:br>
              <a:rPr lang="sl-SI" sz="1800" dirty="0" smtClean="0"/>
            </a:br>
            <a:r>
              <a:rPr lang="en-US" sz="1800" dirty="0" smtClean="0"/>
              <a:t>I </a:t>
            </a:r>
            <a:r>
              <a:rPr lang="en-US" sz="1800" dirty="0"/>
              <a:t>am sorry but I can’t do/make Tuesday</a:t>
            </a:r>
            <a:r>
              <a:rPr lang="en-US" sz="1800" dirty="0" smtClean="0"/>
              <a:t>…</a:t>
            </a:r>
            <a:r>
              <a:rPr lang="sl-SI" sz="1800" dirty="0" smtClean="0"/>
              <a:t/>
            </a:r>
            <a:br>
              <a:rPr lang="sl-SI" sz="1800" dirty="0" smtClean="0"/>
            </a:br>
            <a:r>
              <a:rPr lang="en-US" sz="1800" dirty="0" smtClean="0"/>
              <a:t>This </a:t>
            </a:r>
            <a:r>
              <a:rPr lang="en-US" sz="1800" dirty="0"/>
              <a:t>is to let you know that I’ve had </a:t>
            </a:r>
            <a:r>
              <a:rPr lang="en-US" sz="1800" dirty="0" smtClean="0"/>
              <a:t>to put </a:t>
            </a:r>
            <a:r>
              <a:rPr lang="en-US" sz="1800" dirty="0"/>
              <a:t>off/postpone</a:t>
            </a:r>
            <a:r>
              <a:rPr lang="en-US" sz="1800" dirty="0" smtClean="0"/>
              <a:t>…</a:t>
            </a:r>
            <a:r>
              <a:rPr lang="sl-SI" sz="1800" dirty="0" smtClean="0"/>
              <a:t/>
            </a:r>
            <a:br>
              <a:rPr lang="sl-SI" sz="1800" dirty="0" smtClean="0"/>
            </a:br>
            <a:r>
              <a:rPr lang="en-US" sz="1800" dirty="0" smtClean="0"/>
              <a:t>I </a:t>
            </a:r>
            <a:r>
              <a:rPr lang="en-US" sz="1800" dirty="0"/>
              <a:t>am writing to call off/cancel</a:t>
            </a:r>
            <a:r>
              <a:rPr lang="en-US" sz="1800" dirty="0" smtClean="0"/>
              <a:t>…</a:t>
            </a:r>
            <a:r>
              <a:rPr lang="sl-SI" sz="1800" dirty="0" smtClean="0"/>
              <a:t/>
            </a:r>
            <a:br>
              <a:rPr lang="sl-SI" sz="1800" dirty="0" smtClean="0"/>
            </a:br>
            <a:r>
              <a:rPr lang="en-US" sz="1800" dirty="0" smtClean="0"/>
              <a:t>I </a:t>
            </a:r>
            <a:r>
              <a:rPr lang="en-US" sz="1800" dirty="0"/>
              <a:t>am afraid I can’t make/manage Wednesday. How about Friday instead</a:t>
            </a:r>
            <a:r>
              <a:rPr lang="en-US" sz="1800" dirty="0" smtClean="0"/>
              <a:t>?</a:t>
            </a:r>
            <a:endParaRPr lang="sl-SI" sz="1800" dirty="0" smtClean="0"/>
          </a:p>
          <a:p>
            <a:pPr marL="0" indent="0">
              <a:buNone/>
            </a:pPr>
            <a:endParaRPr lang="sl-SI" sz="1800" dirty="0"/>
          </a:p>
          <a:p>
            <a:pPr marL="0" indent="0">
              <a:buNone/>
            </a:pPr>
            <a:endParaRPr lang="en-US" sz="1800" dirty="0"/>
          </a:p>
        </p:txBody>
      </p:sp>
    </p:spTree>
    <p:extLst>
      <p:ext uri="{BB962C8B-B14F-4D97-AF65-F5344CB8AC3E}">
        <p14:creationId xmlns:p14="http://schemas.microsoft.com/office/powerpoint/2010/main" val="764513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smtClean="0"/>
              <a:t>5. </a:t>
            </a:r>
            <a:r>
              <a:rPr lang="en-US" sz="1800" dirty="0" smtClean="0"/>
              <a:t>ODGOVOR </a:t>
            </a:r>
            <a:r>
              <a:rPr lang="en-US" sz="1800" dirty="0"/>
              <a:t>NA MAIL/REPLYING TO A PREVIOUS EMAIL</a:t>
            </a:r>
          </a:p>
          <a:p>
            <a:pPr marL="0" indent="0">
              <a:buNone/>
            </a:pPr>
            <a:r>
              <a:rPr lang="en-US" sz="1800" dirty="0" smtClean="0"/>
              <a:t>Thanks/Thank </a:t>
            </a:r>
            <a:r>
              <a:rPr lang="en-US" sz="1800" dirty="0"/>
              <a:t>you for your email</a:t>
            </a:r>
            <a:r>
              <a:rPr lang="en-US" sz="1800" dirty="0" smtClean="0"/>
              <a:t>…</a:t>
            </a:r>
            <a:r>
              <a:rPr lang="sl-SI" sz="1800" dirty="0" smtClean="0"/>
              <a:t/>
            </a:r>
            <a:br>
              <a:rPr lang="sl-SI" sz="1800" dirty="0" smtClean="0"/>
            </a:br>
            <a:r>
              <a:rPr lang="en-US" sz="1800" dirty="0" smtClean="0"/>
              <a:t>Thank </a:t>
            </a:r>
            <a:r>
              <a:rPr lang="en-US" sz="1800" dirty="0"/>
              <a:t>you for your letter of/dated March </a:t>
            </a:r>
            <a:r>
              <a:rPr lang="en-US" sz="1800" dirty="0" smtClean="0"/>
              <a:t>15.</a:t>
            </a:r>
            <a:r>
              <a:rPr lang="sl-SI" sz="1800" dirty="0" smtClean="0"/>
              <a:t/>
            </a:r>
            <a:br>
              <a:rPr lang="sl-SI" sz="1800" dirty="0" smtClean="0"/>
            </a:br>
            <a:r>
              <a:rPr lang="en-US" sz="1800" dirty="0" smtClean="0"/>
              <a:t>Thank </a:t>
            </a:r>
            <a:r>
              <a:rPr lang="en-US" sz="1800" dirty="0"/>
              <a:t>you for contacting </a:t>
            </a:r>
            <a:r>
              <a:rPr lang="en-US" sz="1800" dirty="0" smtClean="0"/>
              <a:t>us.</a:t>
            </a:r>
            <a:r>
              <a:rPr lang="sl-SI" sz="1800" dirty="0" smtClean="0"/>
              <a:t/>
            </a:r>
            <a:br>
              <a:rPr lang="sl-SI" sz="1800" dirty="0" smtClean="0"/>
            </a:br>
            <a:r>
              <a:rPr lang="en-US" sz="1800" dirty="0" smtClean="0"/>
              <a:t>Thank </a:t>
            </a:r>
            <a:r>
              <a:rPr lang="en-US" sz="1800" dirty="0"/>
              <a:t>you for your letter regarding </a:t>
            </a:r>
            <a:r>
              <a:rPr lang="en-US" sz="1800" dirty="0" smtClean="0"/>
              <a:t>...</a:t>
            </a:r>
            <a:endParaRPr lang="sl-SI" sz="1800" dirty="0" smtClean="0"/>
          </a:p>
          <a:p>
            <a:pPr marL="0" indent="0">
              <a:buNone/>
            </a:pPr>
            <a:endParaRPr lang="en-US" sz="1800" dirty="0"/>
          </a:p>
          <a:p>
            <a:r>
              <a:rPr lang="en-US" sz="1800" dirty="0" err="1"/>
              <a:t>Če</a:t>
            </a:r>
            <a:r>
              <a:rPr lang="en-US" sz="1800" dirty="0"/>
              <a:t> </a:t>
            </a:r>
            <a:r>
              <a:rPr lang="en-US" sz="1800" dirty="0" err="1"/>
              <a:t>nekomu</a:t>
            </a:r>
            <a:r>
              <a:rPr lang="en-US" sz="1800" dirty="0"/>
              <a:t> </a:t>
            </a:r>
            <a:r>
              <a:rPr lang="en-US" sz="1800" dirty="0" err="1"/>
              <a:t>odgovarjamo</a:t>
            </a:r>
            <a:r>
              <a:rPr lang="en-US" sz="1800" dirty="0"/>
              <a:t> </a:t>
            </a:r>
            <a:r>
              <a:rPr lang="en-US" sz="1800" dirty="0" err="1"/>
              <a:t>na</a:t>
            </a:r>
            <a:r>
              <a:rPr lang="en-US" sz="1800" dirty="0"/>
              <a:t> mail </a:t>
            </a:r>
            <a:r>
              <a:rPr lang="en-US" sz="1800" dirty="0" err="1"/>
              <a:t>lahko</a:t>
            </a:r>
            <a:r>
              <a:rPr lang="en-US" sz="1800" dirty="0"/>
              <a:t> </a:t>
            </a:r>
            <a:r>
              <a:rPr lang="en-US" sz="1800" dirty="0" err="1"/>
              <a:t>začnemo</a:t>
            </a:r>
            <a:r>
              <a:rPr lang="en-US" sz="1800" dirty="0"/>
              <a:t> </a:t>
            </a:r>
            <a:r>
              <a:rPr lang="en-US" sz="1800" dirty="0" smtClean="0"/>
              <a:t>z:</a:t>
            </a:r>
            <a:r>
              <a:rPr lang="sl-SI" sz="1800" dirty="0" smtClean="0"/>
              <a:t/>
            </a:r>
            <a:br>
              <a:rPr lang="sl-SI" sz="1800" dirty="0" smtClean="0"/>
            </a:br>
            <a:r>
              <a:rPr lang="en-US" sz="1800" dirty="0" smtClean="0"/>
              <a:t>In </a:t>
            </a:r>
            <a:r>
              <a:rPr lang="en-US" sz="1800" dirty="0"/>
              <a:t>reply to your email, here are </a:t>
            </a:r>
            <a:r>
              <a:rPr lang="en-US" sz="1800" dirty="0" smtClean="0"/>
              <a:t>…</a:t>
            </a:r>
            <a:r>
              <a:rPr lang="sl-SI" sz="1800" dirty="0" smtClean="0"/>
              <a:t/>
            </a:r>
            <a:br>
              <a:rPr lang="sl-SI" sz="1800" dirty="0" smtClean="0"/>
            </a:br>
            <a:r>
              <a:rPr lang="en-US" sz="1800" dirty="0" smtClean="0"/>
              <a:t>In </a:t>
            </a:r>
            <a:r>
              <a:rPr lang="en-US" sz="1800" dirty="0"/>
              <a:t>reply to your request, ...</a:t>
            </a:r>
          </a:p>
          <a:p>
            <a:pPr marL="0" indent="0">
              <a:buNone/>
            </a:pPr>
            <a:endParaRPr lang="sl-SI" sz="1800" dirty="0" smtClean="0"/>
          </a:p>
          <a:p>
            <a:r>
              <a:rPr lang="en-US" sz="1800" dirty="0" smtClean="0"/>
              <a:t>Kadar </a:t>
            </a:r>
            <a:r>
              <a:rPr lang="en-US" sz="1800" dirty="0" err="1"/>
              <a:t>osebi</a:t>
            </a:r>
            <a:r>
              <a:rPr lang="en-US" sz="1800" dirty="0"/>
              <a:t> </a:t>
            </a:r>
            <a:r>
              <a:rPr lang="en-US" sz="1800" dirty="0" err="1"/>
              <a:t>še</a:t>
            </a:r>
            <a:r>
              <a:rPr lang="en-US" sz="1800" dirty="0"/>
              <a:t> ne </a:t>
            </a:r>
            <a:r>
              <a:rPr lang="en-US" sz="1800" dirty="0" err="1"/>
              <a:t>moremo</a:t>
            </a:r>
            <a:r>
              <a:rPr lang="en-US" sz="1800" dirty="0"/>
              <a:t> </a:t>
            </a:r>
            <a:r>
              <a:rPr lang="en-US" sz="1800" dirty="0" err="1"/>
              <a:t>odgovoriti</a:t>
            </a:r>
            <a:r>
              <a:rPr lang="en-US" sz="1800" dirty="0"/>
              <a:t> </a:t>
            </a:r>
            <a:r>
              <a:rPr lang="en-US" sz="1800" dirty="0" err="1"/>
              <a:t>ker</a:t>
            </a:r>
            <a:r>
              <a:rPr lang="en-US" sz="1800" dirty="0"/>
              <a:t> </a:t>
            </a:r>
            <a:r>
              <a:rPr lang="en-US" sz="1800" dirty="0" err="1"/>
              <a:t>nimamo</a:t>
            </a:r>
            <a:r>
              <a:rPr lang="en-US" sz="1800" dirty="0"/>
              <a:t> </a:t>
            </a:r>
            <a:r>
              <a:rPr lang="en-US" sz="1800" dirty="0" err="1"/>
              <a:t>dovolj</a:t>
            </a:r>
            <a:r>
              <a:rPr lang="en-US" sz="1800" dirty="0"/>
              <a:t> </a:t>
            </a:r>
            <a:r>
              <a:rPr lang="en-US" sz="1800" dirty="0" err="1"/>
              <a:t>informacij</a:t>
            </a:r>
            <a:r>
              <a:rPr lang="en-US" sz="1800" dirty="0"/>
              <a:t> </a:t>
            </a:r>
            <a:r>
              <a:rPr lang="en-US" sz="1800" dirty="0" err="1"/>
              <a:t>ali</a:t>
            </a:r>
            <a:r>
              <a:rPr lang="en-US" sz="1800" dirty="0"/>
              <a:t> </a:t>
            </a:r>
            <a:r>
              <a:rPr lang="en-US" sz="1800" dirty="0" err="1"/>
              <a:t>časa</a:t>
            </a:r>
            <a:r>
              <a:rPr lang="en-US" sz="1800" dirty="0"/>
              <a:t> </a:t>
            </a:r>
            <a:r>
              <a:rPr lang="en-US" sz="1800" dirty="0" err="1"/>
              <a:t>lahko</a:t>
            </a:r>
            <a:r>
              <a:rPr lang="en-US" sz="1800" dirty="0"/>
              <a:t> </a:t>
            </a:r>
            <a:r>
              <a:rPr lang="en-US" sz="1800" dirty="0" err="1" smtClean="0"/>
              <a:t>napišemo</a:t>
            </a:r>
            <a:r>
              <a:rPr lang="en-US" sz="1800" dirty="0" smtClean="0"/>
              <a:t>:</a:t>
            </a:r>
            <a:r>
              <a:rPr lang="sl-SI" sz="1800" dirty="0" smtClean="0"/>
              <a:t/>
            </a:r>
            <a:br>
              <a:rPr lang="sl-SI" sz="1800" dirty="0" smtClean="0"/>
            </a:br>
            <a:r>
              <a:rPr lang="en-US" sz="1800" dirty="0" smtClean="0"/>
              <a:t>I </a:t>
            </a:r>
            <a:r>
              <a:rPr lang="en-US" sz="1800" dirty="0"/>
              <a:t>will get back to you ASAP</a:t>
            </a:r>
            <a:r>
              <a:rPr lang="en-US" sz="1800" dirty="0" smtClean="0"/>
              <a:t>.</a:t>
            </a:r>
            <a:endParaRPr lang="en-US" sz="1800" dirty="0"/>
          </a:p>
        </p:txBody>
      </p:sp>
    </p:spTree>
    <p:extLst>
      <p:ext uri="{BB962C8B-B14F-4D97-AF65-F5344CB8AC3E}">
        <p14:creationId xmlns:p14="http://schemas.microsoft.com/office/powerpoint/2010/main" val="3481486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smtClean="0"/>
              <a:t>6. </a:t>
            </a:r>
            <a:r>
              <a:rPr lang="en-US" sz="1800" dirty="0" smtClean="0"/>
              <a:t>NAVEZOVANJE </a:t>
            </a:r>
            <a:r>
              <a:rPr lang="en-US" sz="1800" dirty="0"/>
              <a:t>NA PREJŠNJI KONAKT/ REFERRING TO PREVIOUS </a:t>
            </a:r>
            <a:r>
              <a:rPr lang="en-US" sz="1800" dirty="0" smtClean="0"/>
              <a:t>CONTACT</a:t>
            </a:r>
            <a:r>
              <a:rPr lang="sl-SI" sz="1800" dirty="0" smtClean="0"/>
              <a:t/>
            </a:r>
            <a:br>
              <a:rPr lang="sl-SI" sz="1800" dirty="0" smtClean="0"/>
            </a:br>
            <a:r>
              <a:rPr lang="en-US" sz="1800" dirty="0" smtClean="0"/>
              <a:t>With </a:t>
            </a:r>
            <a:r>
              <a:rPr lang="en-US" sz="1800" dirty="0"/>
              <a:t>reference to our telephone conversation yesterday</a:t>
            </a:r>
            <a:r>
              <a:rPr lang="en-US" sz="1800" dirty="0" smtClean="0"/>
              <a:t>...</a:t>
            </a:r>
            <a:r>
              <a:rPr lang="sl-SI" sz="1800" dirty="0" smtClean="0"/>
              <a:t/>
            </a:r>
            <a:br>
              <a:rPr lang="sl-SI" sz="1800" dirty="0" smtClean="0"/>
            </a:br>
            <a:r>
              <a:rPr lang="sl-SI" sz="1800" dirty="0" smtClean="0"/>
              <a:t>R</a:t>
            </a:r>
            <a:r>
              <a:rPr lang="en-US" sz="1800" dirty="0" err="1" smtClean="0"/>
              <a:t>eferring</a:t>
            </a:r>
            <a:r>
              <a:rPr lang="en-US" sz="1800" dirty="0" smtClean="0"/>
              <a:t> </a:t>
            </a:r>
            <a:r>
              <a:rPr lang="en-US" sz="1800" dirty="0"/>
              <a:t>to our telephone conversation </a:t>
            </a:r>
            <a:r>
              <a:rPr lang="en-US" sz="1800" dirty="0" smtClean="0"/>
              <a:t>...</a:t>
            </a:r>
            <a:r>
              <a:rPr lang="sl-SI" sz="1800" dirty="0" smtClean="0"/>
              <a:t/>
            </a:r>
            <a:br>
              <a:rPr lang="sl-SI" sz="1800" dirty="0" smtClean="0"/>
            </a:br>
            <a:r>
              <a:rPr lang="en-US" sz="1800" dirty="0" smtClean="0"/>
              <a:t>Following </a:t>
            </a:r>
            <a:r>
              <a:rPr lang="en-US" sz="1800" dirty="0"/>
              <a:t>our conversation over the telephone</a:t>
            </a:r>
            <a:r>
              <a:rPr lang="en-US" sz="1800" dirty="0" smtClean="0"/>
              <a:t>...</a:t>
            </a:r>
            <a:r>
              <a:rPr lang="sl-SI" sz="1800" dirty="0" smtClean="0"/>
              <a:t/>
            </a:r>
            <a:br>
              <a:rPr lang="sl-SI" sz="1800" dirty="0" smtClean="0"/>
            </a:br>
            <a:r>
              <a:rPr lang="en-US" sz="1800" dirty="0" smtClean="0"/>
              <a:t>Further </a:t>
            </a:r>
            <a:r>
              <a:rPr lang="en-US" sz="1800" dirty="0"/>
              <a:t>to our meeting last week </a:t>
            </a:r>
            <a:r>
              <a:rPr lang="en-US" sz="1800" dirty="0" smtClean="0"/>
              <a:t>...</a:t>
            </a:r>
            <a:r>
              <a:rPr lang="sl-SI" sz="1800" dirty="0" smtClean="0"/>
              <a:t/>
            </a:r>
            <a:br>
              <a:rPr lang="sl-SI" sz="1800" dirty="0" smtClean="0"/>
            </a:br>
            <a:r>
              <a:rPr lang="en-US" sz="1800" dirty="0" smtClean="0"/>
              <a:t>It </a:t>
            </a:r>
            <a:r>
              <a:rPr lang="en-US" sz="1800" dirty="0"/>
              <a:t>was a pleasure meeting you in London last </a:t>
            </a:r>
            <a:r>
              <a:rPr lang="en-US" sz="1800" dirty="0" smtClean="0"/>
              <a:t>month.</a:t>
            </a:r>
            <a:r>
              <a:rPr lang="sl-SI" sz="1800" dirty="0" smtClean="0"/>
              <a:t/>
            </a:r>
            <a:br>
              <a:rPr lang="sl-SI" sz="1800" dirty="0" smtClean="0"/>
            </a:br>
            <a:r>
              <a:rPr lang="en-US" sz="1800" dirty="0" smtClean="0"/>
              <a:t>I </a:t>
            </a:r>
            <a:r>
              <a:rPr lang="en-US" sz="1800" dirty="0"/>
              <a:t>enjoyed having lunch with you last week in </a:t>
            </a:r>
            <a:r>
              <a:rPr lang="en-US" sz="1800" dirty="0" smtClean="0"/>
              <a:t>Tokyo.</a:t>
            </a:r>
            <a:r>
              <a:rPr lang="sl-SI" sz="1800" dirty="0" smtClean="0"/>
              <a:t/>
            </a:r>
            <a:br>
              <a:rPr lang="sl-SI" sz="1800" dirty="0" smtClean="0"/>
            </a:br>
            <a:r>
              <a:rPr lang="en-US" sz="1800" dirty="0" smtClean="0"/>
              <a:t>I </a:t>
            </a:r>
            <a:r>
              <a:rPr lang="en-US" sz="1800" dirty="0"/>
              <a:t>would just like to confirm the main points we </a:t>
            </a:r>
            <a:r>
              <a:rPr lang="en-US" sz="1800" dirty="0" smtClean="0"/>
              <a:t>discussed</a:t>
            </a:r>
            <a:r>
              <a:rPr lang="sl-SI" sz="1800" dirty="0" smtClean="0"/>
              <a:t> </a:t>
            </a:r>
            <a:r>
              <a:rPr lang="en-US" sz="1800" dirty="0" smtClean="0"/>
              <a:t>on </a:t>
            </a:r>
            <a:r>
              <a:rPr lang="en-US" sz="1800" dirty="0"/>
              <a:t>Tuesday.</a:t>
            </a:r>
          </a:p>
        </p:txBody>
      </p:sp>
    </p:spTree>
    <p:extLst>
      <p:ext uri="{BB962C8B-B14F-4D97-AF65-F5344CB8AC3E}">
        <p14:creationId xmlns:p14="http://schemas.microsoft.com/office/powerpoint/2010/main" val="398979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smtClean="0"/>
              <a:t>7. SPOROČANJE </a:t>
            </a:r>
            <a:r>
              <a:rPr lang="sl-SI" sz="1800" dirty="0"/>
              <a:t>DOBRIH NOVIC/GIVING GOOD NEWS</a:t>
            </a:r>
          </a:p>
          <a:p>
            <a:pPr marL="0" indent="0">
              <a:buNone/>
            </a:pPr>
            <a:r>
              <a:rPr lang="sl-SI" sz="1800" dirty="0"/>
              <a:t>Naslovniku takoj damo vedeti, da mu sporočamo dobre novice – to označujejo besede »please«, »happy«, »delighted«. </a:t>
            </a:r>
          </a:p>
          <a:p>
            <a:pPr marL="0" indent="0">
              <a:buNone/>
            </a:pPr>
            <a:r>
              <a:rPr lang="sl-SI" sz="1800" dirty="0" smtClean="0"/>
              <a:t>I </a:t>
            </a:r>
            <a:r>
              <a:rPr lang="sl-SI" sz="1800" dirty="0"/>
              <a:t>am/We are pleased/delighted to inform </a:t>
            </a:r>
            <a:r>
              <a:rPr lang="sl-SI" sz="1800" dirty="0" smtClean="0"/>
              <a:t>you…</a:t>
            </a:r>
            <a:br>
              <a:rPr lang="sl-SI" sz="1800" dirty="0" smtClean="0"/>
            </a:br>
            <a:r>
              <a:rPr lang="sl-SI" sz="1800" dirty="0" smtClean="0"/>
              <a:t>I </a:t>
            </a:r>
            <a:r>
              <a:rPr lang="sl-SI" sz="1800" dirty="0"/>
              <a:t>am happy to tell </a:t>
            </a:r>
            <a:r>
              <a:rPr lang="sl-SI" sz="1800" dirty="0" smtClean="0"/>
              <a:t>you…</a:t>
            </a:r>
            <a:br>
              <a:rPr lang="sl-SI" sz="1800" dirty="0" smtClean="0"/>
            </a:br>
            <a:r>
              <a:rPr lang="sl-SI" sz="1800" dirty="0" smtClean="0"/>
              <a:t>You </a:t>
            </a:r>
            <a:r>
              <a:rPr lang="sl-SI" sz="1800" dirty="0"/>
              <a:t>will be happy/delighted to hear that</a:t>
            </a:r>
            <a:r>
              <a:rPr lang="sl-SI" sz="1800" dirty="0" smtClean="0"/>
              <a:t>…</a:t>
            </a:r>
          </a:p>
          <a:p>
            <a:pPr marL="0" indent="0">
              <a:buNone/>
            </a:pPr>
            <a:endParaRPr lang="sl-SI" sz="1800" dirty="0"/>
          </a:p>
          <a:p>
            <a:pPr marL="0" indent="0">
              <a:buNone/>
            </a:pPr>
            <a:endParaRPr lang="sl-SI" sz="1800" dirty="0"/>
          </a:p>
        </p:txBody>
      </p:sp>
    </p:spTree>
    <p:extLst>
      <p:ext uri="{BB962C8B-B14F-4D97-AF65-F5344CB8AC3E}">
        <p14:creationId xmlns:p14="http://schemas.microsoft.com/office/powerpoint/2010/main" val="161582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BUSINESS EMAILS AND LETTERS</a:t>
            </a:r>
            <a:r>
              <a:rPr lang="sl-SI" dirty="0"/>
              <a:t/>
            </a:r>
            <a:br>
              <a:rPr lang="sl-SI" dirty="0"/>
            </a:br>
            <a:r>
              <a:rPr lang="sl-SI" dirty="0" smtClean="0"/>
              <a:t>BASIC VOCABULARY</a:t>
            </a:r>
            <a:endParaRPr lang="sl-SI" dirty="0"/>
          </a:p>
        </p:txBody>
      </p:sp>
      <p:graphicFrame>
        <p:nvGraphicFramePr>
          <p:cNvPr id="4" name="Table 3"/>
          <p:cNvGraphicFramePr>
            <a:graphicFrameLocks noGrp="1"/>
          </p:cNvGraphicFramePr>
          <p:nvPr>
            <p:extLst>
              <p:ext uri="{D42A27DB-BD31-4B8C-83A1-F6EECF244321}">
                <p14:modId xmlns:p14="http://schemas.microsoft.com/office/powerpoint/2010/main" val="3764853618"/>
              </p:ext>
            </p:extLst>
          </p:nvPr>
        </p:nvGraphicFramePr>
        <p:xfrm>
          <a:off x="1661530" y="2019483"/>
          <a:ext cx="8425462" cy="4793943"/>
        </p:xfrm>
        <a:graphic>
          <a:graphicData uri="http://schemas.openxmlformats.org/drawingml/2006/table">
            <a:tbl>
              <a:tblPr firstRow="1" firstCol="1" bandRow="1">
                <a:tableStyleId>{69CF1AB2-1976-4502-BF36-3FF5EA218861}</a:tableStyleId>
              </a:tblPr>
              <a:tblGrid>
                <a:gridCol w="4212731"/>
                <a:gridCol w="4212731"/>
              </a:tblGrid>
              <a:tr h="221431">
                <a:tc>
                  <a:txBody>
                    <a:bodyPr/>
                    <a:lstStyle/>
                    <a:p>
                      <a:pPr algn="ctr">
                        <a:lnSpc>
                          <a:spcPct val="107000"/>
                        </a:lnSpc>
                        <a:spcAft>
                          <a:spcPts val="800"/>
                        </a:spcAft>
                      </a:pPr>
                      <a:r>
                        <a:rPr lang="sl-SI" sz="1400" b="0" dirty="0">
                          <a:effectLst/>
                        </a:rPr>
                        <a:t>attachment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dirty="0" smtClean="0">
                          <a:effectLst/>
                        </a:rPr>
                        <a:t>priponka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a:effectLst/>
                        </a:rPr>
                        <a:t>body</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a:effectLst/>
                        </a:rPr>
                        <a:t>jedro</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bullet points, bullets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okrogle </a:t>
                      </a:r>
                      <a:r>
                        <a:rPr lang="sl-SI" sz="1400" b="0" kern="1800" dirty="0">
                          <a:effectLst/>
                        </a:rPr>
                        <a:t>alineje</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a:effectLst/>
                        </a:rPr>
                        <a:t>certified mail</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priporočena </a:t>
                      </a:r>
                      <a:r>
                        <a:rPr lang="sl-SI" sz="1400" b="0" kern="1800" dirty="0">
                          <a:effectLst/>
                        </a:rPr>
                        <a:t>pošta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confidential, personal</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zaupno</a:t>
                      </a:r>
                      <a:r>
                        <a:rPr lang="sl-SI" sz="1400" b="0" kern="1800" dirty="0">
                          <a:effectLst/>
                        </a:rPr>
                        <a:t>, zasebno</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delivery </a:t>
                      </a:r>
                      <a:r>
                        <a:rPr lang="sl-SI" sz="1400" b="0" dirty="0">
                          <a:effectLst/>
                        </a:rPr>
                        <a:t>address</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naslov </a:t>
                      </a:r>
                      <a:r>
                        <a:rPr lang="sl-SI" sz="1400" b="0" kern="1800" dirty="0">
                          <a:effectLst/>
                        </a:rPr>
                        <a:t>(dostave)</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direct mail, junk mail</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reklamna </a:t>
                      </a:r>
                      <a:r>
                        <a:rPr lang="sl-SI" sz="1400" b="0" kern="1800" dirty="0">
                          <a:effectLst/>
                        </a:rPr>
                        <a:t>pošta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enclosure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priloga </a:t>
                      </a:r>
                      <a:r>
                        <a:rPr lang="sl-SI" sz="1400" b="0" kern="1800" dirty="0">
                          <a:effectLst/>
                        </a:rPr>
                        <a:t>k pismu</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for </a:t>
                      </a:r>
                      <a:r>
                        <a:rPr lang="sl-SI" sz="1400" b="0" dirty="0">
                          <a:effectLst/>
                        </a:rPr>
                        <a:t>office use only</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a:effectLst/>
                        </a:rPr>
                        <a:t>interno</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heading</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naslov</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inquiry/enquiry</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a:effectLst/>
                        </a:rPr>
                        <a:t>povpraševanje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a:effectLst/>
                        </a:rPr>
                        <a:t>justified margins/text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obojestransko </a:t>
                      </a:r>
                      <a:r>
                        <a:rPr lang="sl-SI" sz="1400" b="0" kern="1800" dirty="0">
                          <a:effectLst/>
                        </a:rPr>
                        <a:t>poravnan tekst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left </a:t>
                      </a:r>
                      <a:r>
                        <a:rPr lang="sl-SI" sz="1400" b="0" dirty="0">
                          <a:effectLst/>
                        </a:rPr>
                        <a:t>alignment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levostranska </a:t>
                      </a:r>
                      <a:r>
                        <a:rPr lang="sl-SI" sz="1400" b="0" kern="1800" dirty="0">
                          <a:effectLst/>
                        </a:rPr>
                        <a:t>poravnav</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letterhead</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glava </a:t>
                      </a:r>
                      <a:r>
                        <a:rPr lang="sl-SI" sz="1400" b="0" kern="1800" dirty="0">
                          <a:effectLst/>
                        </a:rPr>
                        <a:t>pisma – npr. z logotipom podjetja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paragraph</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a:effectLst/>
                        </a:rPr>
                        <a:t>odstavek</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a:effectLst/>
                        </a:rPr>
                        <a:t>postage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poštnina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return </a:t>
                      </a:r>
                      <a:r>
                        <a:rPr lang="sl-SI" sz="1400" b="0" dirty="0">
                          <a:effectLst/>
                        </a:rPr>
                        <a:t>address/sender's address</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naslov </a:t>
                      </a:r>
                      <a:r>
                        <a:rPr lang="sl-SI" sz="1400" b="0" kern="1800" dirty="0">
                          <a:effectLst/>
                        </a:rPr>
                        <a:t>pošiljatelja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right </a:t>
                      </a:r>
                      <a:r>
                        <a:rPr lang="sl-SI" sz="1400" b="0" dirty="0">
                          <a:effectLst/>
                        </a:rPr>
                        <a:t>alignment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desnostranska </a:t>
                      </a:r>
                      <a:r>
                        <a:rPr lang="sl-SI" sz="1400" b="0" kern="1800" dirty="0">
                          <a:effectLst/>
                        </a:rPr>
                        <a:t>poravnava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recipient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naslovnik</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sender</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pošiljatelj</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r h="221431">
                <a:tc>
                  <a:txBody>
                    <a:bodyPr/>
                    <a:lstStyle/>
                    <a:p>
                      <a:pPr algn="ctr">
                        <a:lnSpc>
                          <a:spcPct val="107000"/>
                        </a:lnSpc>
                        <a:spcAft>
                          <a:spcPts val="800"/>
                        </a:spcAft>
                      </a:pPr>
                      <a:r>
                        <a:rPr lang="sl-SI" sz="1400" b="0" dirty="0" smtClean="0">
                          <a:effectLst/>
                        </a:rPr>
                        <a:t>spam</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c>
                  <a:txBody>
                    <a:bodyPr/>
                    <a:lstStyle/>
                    <a:p>
                      <a:pPr algn="ctr">
                        <a:lnSpc>
                          <a:spcPct val="107000"/>
                        </a:lnSpc>
                        <a:spcAft>
                          <a:spcPts val="800"/>
                        </a:spcAft>
                      </a:pPr>
                      <a:r>
                        <a:rPr lang="sl-SI" sz="1400" b="0" kern="1800" dirty="0" smtClean="0">
                          <a:effectLst/>
                        </a:rPr>
                        <a:t>vsiljena </a:t>
                      </a:r>
                      <a:r>
                        <a:rPr lang="sl-SI" sz="1400" b="0" kern="1800" dirty="0">
                          <a:effectLst/>
                        </a:rPr>
                        <a:t>pošta</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456" marR="62456" marT="0" marB="0"/>
                </a:tc>
              </a:tr>
            </a:tbl>
          </a:graphicData>
        </a:graphic>
      </p:graphicFrame>
    </p:spTree>
    <p:extLst>
      <p:ext uri="{BB962C8B-B14F-4D97-AF65-F5344CB8AC3E}">
        <p14:creationId xmlns:p14="http://schemas.microsoft.com/office/powerpoint/2010/main" val="4148119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a:t>8. SPOROČANJE SLABIH NOVIC/GIVING BAD NEWS</a:t>
            </a:r>
          </a:p>
          <a:p>
            <a:pPr marL="0" indent="0">
              <a:buNone/>
            </a:pPr>
            <a:r>
              <a:rPr lang="sl-SI" sz="1800" dirty="0"/>
              <a:t>Enako bralcu takoj damo vedeti, da sledi slaba novica, kar izrazimo z “regret,” “sorry,” “afraid” and “unfortunately.” Lepi načini, kako sporočimo slabo novico so:</a:t>
            </a:r>
            <a:br>
              <a:rPr lang="sl-SI" sz="1800" dirty="0"/>
            </a:br>
            <a:r>
              <a:rPr lang="sl-SI" sz="1800" dirty="0"/>
              <a:t>We regret to tell/inform you…</a:t>
            </a:r>
            <a:br>
              <a:rPr lang="sl-SI" sz="1800" dirty="0"/>
            </a:br>
            <a:r>
              <a:rPr lang="sl-SI" sz="1800" dirty="0"/>
              <a:t>We are sorry to note that ...</a:t>
            </a:r>
            <a:br>
              <a:rPr lang="sl-SI" sz="1800" dirty="0"/>
            </a:br>
            <a:r>
              <a:rPr lang="sl-SI" sz="1800" dirty="0"/>
              <a:t>We are sorry to learn that, despite ...</a:t>
            </a:r>
            <a:br>
              <a:rPr lang="sl-SI" sz="1800" dirty="0"/>
            </a:br>
            <a:r>
              <a:rPr lang="sl-SI" sz="1800" dirty="0"/>
              <a:t>Unfortunately, due to force majeure, we could not ...</a:t>
            </a:r>
            <a:br>
              <a:rPr lang="sl-SI" sz="1800" dirty="0"/>
            </a:br>
            <a:r>
              <a:rPr lang="sl-SI" sz="1800" dirty="0"/>
              <a:t>I am sorry, but…</a:t>
            </a:r>
            <a:br>
              <a:rPr lang="sl-SI" sz="1800" dirty="0"/>
            </a:br>
            <a:r>
              <a:rPr lang="sl-SI" sz="1800" dirty="0"/>
              <a:t>I am afraid that…</a:t>
            </a:r>
            <a:br>
              <a:rPr lang="sl-SI" sz="1800" dirty="0"/>
            </a:br>
            <a:r>
              <a:rPr lang="sl-SI" sz="1800" dirty="0"/>
              <a:t>Unfortunately</a:t>
            </a:r>
            <a:r>
              <a:rPr lang="sl-SI" sz="1800" dirty="0" smtClean="0"/>
              <a:t>…</a:t>
            </a:r>
          </a:p>
          <a:p>
            <a:pPr marL="0" indent="0">
              <a:buNone/>
            </a:pPr>
            <a:endParaRPr lang="sl-SI" sz="1800" dirty="0"/>
          </a:p>
          <a:p>
            <a:pPr marL="0" indent="0">
              <a:buNone/>
            </a:pPr>
            <a:r>
              <a:rPr lang="sl-SI" sz="1800" dirty="0" smtClean="0"/>
              <a:t>9. </a:t>
            </a:r>
            <a:r>
              <a:rPr lang="en-US" sz="1800" dirty="0"/>
              <a:t>OPRAVIČEVANJE/APOLOGISING</a:t>
            </a:r>
          </a:p>
          <a:p>
            <a:pPr marL="0" indent="0">
              <a:buNone/>
            </a:pPr>
            <a:r>
              <a:rPr lang="en-US" sz="1800" dirty="0"/>
              <a:t>Please accept my apologies for not replying earlier</a:t>
            </a:r>
            <a:r>
              <a:rPr lang="en-US" sz="1800" dirty="0" smtClean="0"/>
              <a:t>...</a:t>
            </a:r>
            <a:r>
              <a:rPr lang="sl-SI" sz="1800" dirty="0" smtClean="0"/>
              <a:t/>
            </a:r>
            <a:br>
              <a:rPr lang="sl-SI" sz="1800" dirty="0" smtClean="0"/>
            </a:br>
            <a:r>
              <a:rPr lang="en-US" sz="1800" dirty="0" smtClean="0"/>
              <a:t>Please </a:t>
            </a:r>
            <a:r>
              <a:rPr lang="en-US" sz="1800" dirty="0"/>
              <a:t>accept my apologies for this delayed reply to your letter of </a:t>
            </a:r>
            <a:r>
              <a:rPr lang="en-US" sz="1800" dirty="0" smtClean="0"/>
              <a:t>...</a:t>
            </a:r>
            <a:r>
              <a:rPr lang="sl-SI" sz="1800" dirty="0" smtClean="0"/>
              <a:t/>
            </a:r>
            <a:br>
              <a:rPr lang="sl-SI" sz="1800" dirty="0" smtClean="0"/>
            </a:br>
            <a:r>
              <a:rPr lang="en-US" sz="1800" dirty="0" smtClean="0"/>
              <a:t>Allow </a:t>
            </a:r>
            <a:r>
              <a:rPr lang="en-US" sz="1800" dirty="0"/>
              <a:t>me to </a:t>
            </a:r>
            <a:r>
              <a:rPr lang="en-US" sz="1800" dirty="0" err="1"/>
              <a:t>apologise</a:t>
            </a:r>
            <a:r>
              <a:rPr lang="en-US" sz="1800" dirty="0"/>
              <a:t> for not replying to you sooner...</a:t>
            </a:r>
          </a:p>
          <a:p>
            <a:pPr marL="0" indent="0">
              <a:buNone/>
            </a:pPr>
            <a:endParaRPr lang="sl-SI" sz="1800" dirty="0"/>
          </a:p>
        </p:txBody>
      </p:sp>
    </p:spTree>
    <p:extLst>
      <p:ext uri="{BB962C8B-B14F-4D97-AF65-F5344CB8AC3E}">
        <p14:creationId xmlns:p14="http://schemas.microsoft.com/office/powerpoint/2010/main" val="977134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smtClean="0"/>
              <a:t>10. PRITOŽEVANJE/COMPLAINING</a:t>
            </a:r>
            <a:endParaRPr lang="sl-SI" sz="1800" dirty="0"/>
          </a:p>
          <a:p>
            <a:pPr marL="0" indent="0">
              <a:buNone/>
            </a:pPr>
            <a:r>
              <a:rPr lang="sl-SI" sz="1800" dirty="0" smtClean="0"/>
              <a:t>I </a:t>
            </a:r>
            <a:r>
              <a:rPr lang="sl-SI" sz="1800" dirty="0"/>
              <a:t>am writing to complain (about</a:t>
            </a:r>
            <a:r>
              <a:rPr lang="sl-SI" sz="1800" dirty="0" smtClean="0"/>
              <a:t>…)</a:t>
            </a:r>
            <a:br>
              <a:rPr lang="sl-SI" sz="1800" dirty="0" smtClean="0"/>
            </a:br>
            <a:r>
              <a:rPr lang="sl-SI" sz="1800" dirty="0" smtClean="0"/>
              <a:t>I </a:t>
            </a:r>
            <a:r>
              <a:rPr lang="sl-SI" sz="1800" dirty="0"/>
              <a:t>was disappointed to </a:t>
            </a:r>
            <a:r>
              <a:rPr lang="sl-SI" sz="1800" dirty="0" smtClean="0"/>
              <a:t>find/hear…</a:t>
            </a:r>
            <a:r>
              <a:rPr lang="sl-SI" sz="1800" dirty="0"/>
              <a:t/>
            </a:r>
            <a:br>
              <a:rPr lang="sl-SI" sz="1800" dirty="0"/>
            </a:br>
            <a:r>
              <a:rPr lang="sl-SI" sz="1800" dirty="0" smtClean="0"/>
              <a:t>I </a:t>
            </a:r>
            <a:r>
              <a:rPr lang="sl-SI" sz="1800" dirty="0"/>
              <a:t>am afraid </a:t>
            </a:r>
            <a:r>
              <a:rPr lang="sl-SI" sz="1800" dirty="0" smtClean="0"/>
              <a:t>that…</a:t>
            </a:r>
            <a:br>
              <a:rPr lang="sl-SI" sz="1800" dirty="0" smtClean="0"/>
            </a:br>
            <a:r>
              <a:rPr lang="sl-SI" sz="1800" dirty="0" smtClean="0"/>
              <a:t>Unfortunately …</a:t>
            </a:r>
          </a:p>
          <a:p>
            <a:pPr marL="0" indent="0">
              <a:buNone/>
            </a:pPr>
            <a:endParaRPr lang="sl-SI" sz="1800" dirty="0"/>
          </a:p>
          <a:p>
            <a:pPr marL="0" indent="0">
              <a:buNone/>
            </a:pPr>
            <a:r>
              <a:rPr lang="sl-SI" sz="1800" dirty="0"/>
              <a:t>11. POIZVEDOVANJE/MAKING </a:t>
            </a:r>
            <a:r>
              <a:rPr lang="sl-SI" sz="1800" dirty="0" smtClean="0"/>
              <a:t>INQUIRIES</a:t>
            </a:r>
            <a:endParaRPr lang="sl-SI" sz="1800" dirty="0"/>
          </a:p>
          <a:p>
            <a:pPr marL="0" indent="0">
              <a:buNone/>
            </a:pPr>
            <a:r>
              <a:rPr lang="sl-SI" sz="1800" dirty="0" smtClean="0"/>
              <a:t>I </a:t>
            </a:r>
            <a:r>
              <a:rPr lang="sl-SI" sz="1800" dirty="0"/>
              <a:t>am interested in receiving/finding </a:t>
            </a:r>
            <a:r>
              <a:rPr lang="sl-SI" sz="1800" dirty="0" smtClean="0"/>
              <a:t>out…</a:t>
            </a:r>
            <a:br>
              <a:rPr lang="sl-SI" sz="1800" dirty="0" smtClean="0"/>
            </a:br>
            <a:r>
              <a:rPr lang="sl-SI" sz="1800" dirty="0" smtClean="0"/>
              <a:t>I </a:t>
            </a:r>
            <a:r>
              <a:rPr lang="sl-SI" sz="1800" dirty="0"/>
              <a:t>would like to </a:t>
            </a:r>
            <a:r>
              <a:rPr lang="sl-SI" sz="1800" dirty="0" smtClean="0"/>
              <a:t>receive…</a:t>
            </a:r>
            <a:br>
              <a:rPr lang="sl-SI" sz="1800" dirty="0" smtClean="0"/>
            </a:br>
            <a:r>
              <a:rPr lang="sl-SI" sz="1800" dirty="0" smtClean="0"/>
              <a:t>I </a:t>
            </a:r>
            <a:r>
              <a:rPr lang="sl-SI" sz="1800" dirty="0"/>
              <a:t>would be grateful </a:t>
            </a:r>
            <a:r>
              <a:rPr lang="sl-SI" sz="1800" dirty="0" smtClean="0"/>
              <a:t>if…</a:t>
            </a:r>
            <a:br>
              <a:rPr lang="sl-SI" sz="1800" dirty="0" smtClean="0"/>
            </a:br>
            <a:r>
              <a:rPr lang="sl-SI" sz="1800" dirty="0" smtClean="0"/>
              <a:t>Could/Can </a:t>
            </a:r>
            <a:r>
              <a:rPr lang="sl-SI" sz="1800" dirty="0"/>
              <a:t>you please send me</a:t>
            </a:r>
            <a:r>
              <a:rPr lang="sl-SI" sz="1800" dirty="0" smtClean="0"/>
              <a:t>…?</a:t>
            </a:r>
            <a:r>
              <a:rPr lang="sl-SI" sz="1800" dirty="0"/>
              <a:t>	</a:t>
            </a:r>
            <a:r>
              <a:rPr lang="sl-SI" sz="1800" dirty="0" smtClean="0"/>
              <a:t/>
            </a:r>
            <a:br>
              <a:rPr lang="sl-SI" sz="1800" dirty="0" smtClean="0"/>
            </a:br>
            <a:r>
              <a:rPr lang="sl-SI" sz="1800" dirty="0" smtClean="0"/>
              <a:t>Would </a:t>
            </a:r>
            <a:r>
              <a:rPr lang="sl-SI" sz="1800" dirty="0"/>
              <a:t>you be able to (help</a:t>
            </a:r>
            <a:r>
              <a:rPr lang="sl-SI" sz="1800" dirty="0" smtClean="0"/>
              <a:t>)…?</a:t>
            </a:r>
            <a:br>
              <a:rPr lang="sl-SI" sz="1800" dirty="0" smtClean="0"/>
            </a:br>
            <a:r>
              <a:rPr lang="sl-SI" sz="1800" dirty="0" smtClean="0"/>
              <a:t>Can </a:t>
            </a:r>
            <a:r>
              <a:rPr lang="sl-SI" sz="1800" dirty="0"/>
              <a:t>you help</a:t>
            </a:r>
            <a:r>
              <a:rPr lang="sl-SI" sz="1800" dirty="0" smtClean="0"/>
              <a:t>?</a:t>
            </a:r>
            <a:endParaRPr lang="sl-SI" sz="1800" dirty="0"/>
          </a:p>
          <a:p>
            <a:pPr marL="0" indent="0">
              <a:buNone/>
            </a:pPr>
            <a:r>
              <a:rPr lang="sl-SI" sz="1800" dirty="0" smtClean="0"/>
              <a:t>I </a:t>
            </a:r>
            <a:r>
              <a:rPr lang="sl-SI" sz="1800" dirty="0"/>
              <a:t>would appreciate a reply ASAP</a:t>
            </a:r>
            <a:r>
              <a:rPr lang="sl-SI" sz="1800" dirty="0" smtClean="0"/>
              <a:t>.</a:t>
            </a:r>
            <a:endParaRPr lang="sl-SI" sz="1800" dirty="0"/>
          </a:p>
          <a:p>
            <a:pPr marL="0" indent="0">
              <a:buNone/>
            </a:pPr>
            <a:endParaRPr lang="sl-SI" sz="1800" dirty="0"/>
          </a:p>
        </p:txBody>
      </p:sp>
    </p:spTree>
    <p:extLst>
      <p:ext uri="{BB962C8B-B14F-4D97-AF65-F5344CB8AC3E}">
        <p14:creationId xmlns:p14="http://schemas.microsoft.com/office/powerpoint/2010/main" val="2800671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LANGUAGE GUIDELINES</a:t>
            </a:r>
            <a:endParaRPr lang="sl-SI" dirty="0"/>
          </a:p>
        </p:txBody>
      </p:sp>
      <p:sp>
        <p:nvSpPr>
          <p:cNvPr id="5" name="Content Placeholder 4"/>
          <p:cNvSpPr>
            <a:spLocks noGrp="1"/>
          </p:cNvSpPr>
          <p:nvPr>
            <p:ph idx="1"/>
          </p:nvPr>
        </p:nvSpPr>
        <p:spPr>
          <a:xfrm>
            <a:off x="1251678" y="1505415"/>
            <a:ext cx="10178322" cy="4895385"/>
          </a:xfrm>
        </p:spPr>
        <p:txBody>
          <a:bodyPr>
            <a:noAutofit/>
          </a:bodyPr>
          <a:lstStyle/>
          <a:p>
            <a:pPr marL="0" indent="0">
              <a:buNone/>
            </a:pPr>
            <a:r>
              <a:rPr lang="sl-SI" sz="1800" dirty="0"/>
              <a:t>12. ŽELIMO ODZIV/REQUESTING ACTION</a:t>
            </a:r>
          </a:p>
          <a:p>
            <a:pPr marL="0" indent="0">
              <a:buNone/>
            </a:pPr>
            <a:r>
              <a:rPr lang="sl-SI" sz="1800" dirty="0" smtClean="0"/>
              <a:t>Can </a:t>
            </a:r>
            <a:r>
              <a:rPr lang="sl-SI" sz="1800" dirty="0"/>
              <a:t>you send ___ to me by Friday, </a:t>
            </a:r>
            <a:r>
              <a:rPr lang="sl-SI" sz="1800" dirty="0" smtClean="0"/>
              <a:t>please?</a:t>
            </a:r>
            <a:br>
              <a:rPr lang="sl-SI" sz="1800" dirty="0" smtClean="0"/>
            </a:br>
            <a:r>
              <a:rPr lang="sl-SI" sz="1800" dirty="0" smtClean="0"/>
              <a:t>Please </a:t>
            </a:r>
            <a:r>
              <a:rPr lang="sl-SI" sz="1800" dirty="0"/>
              <a:t>get/keep in </a:t>
            </a:r>
            <a:r>
              <a:rPr lang="sl-SI" sz="1800" dirty="0" smtClean="0"/>
              <a:t>touch.</a:t>
            </a:r>
            <a:br>
              <a:rPr lang="sl-SI" sz="1800" dirty="0" smtClean="0"/>
            </a:br>
            <a:r>
              <a:rPr lang="sl-SI" sz="1800" dirty="0" smtClean="0"/>
              <a:t>Keep </a:t>
            </a:r>
            <a:r>
              <a:rPr lang="sl-SI" sz="1800" dirty="0"/>
              <a:t>me posted</a:t>
            </a:r>
            <a:r>
              <a:rPr lang="sl-SI" sz="1800" dirty="0" smtClean="0"/>
              <a:t>.</a:t>
            </a:r>
            <a:endParaRPr lang="sl-SI" sz="1800" dirty="0"/>
          </a:p>
          <a:p>
            <a:pPr marL="0" indent="0">
              <a:buNone/>
            </a:pPr>
            <a:endParaRPr lang="sl-SI" sz="1800" dirty="0"/>
          </a:p>
          <a:p>
            <a:pPr marL="0" indent="0">
              <a:buNone/>
            </a:pPr>
            <a:r>
              <a:rPr lang="sl-SI" sz="1800" dirty="0"/>
              <a:t>Vključitev besede »please« in ostalih vljudnostih struktur z modalnimi glagoli kot </a:t>
            </a:r>
          </a:p>
          <a:p>
            <a:pPr marL="0" indent="0">
              <a:buNone/>
            </a:pPr>
            <a:r>
              <a:rPr lang="sl-SI" sz="1800" dirty="0"/>
              <a:t>»could you please/would you please, if you could« zagotovijo, da prošnja ne zveni kot ukaz.</a:t>
            </a:r>
          </a:p>
          <a:p>
            <a:pPr marL="0" indent="0">
              <a:buNone/>
            </a:pPr>
            <a:endParaRPr lang="sl-SI" sz="1800" dirty="0"/>
          </a:p>
        </p:txBody>
      </p:sp>
    </p:spTree>
    <p:extLst>
      <p:ext uri="{BB962C8B-B14F-4D97-AF65-F5344CB8AC3E}">
        <p14:creationId xmlns:p14="http://schemas.microsoft.com/office/powerpoint/2010/main" val="627008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FORMAL VS. INFORMAL</a:t>
            </a:r>
            <a:endParaRPr lang="sl-SI" dirty="0"/>
          </a:p>
        </p:txBody>
      </p:sp>
      <p:graphicFrame>
        <p:nvGraphicFramePr>
          <p:cNvPr id="3" name="Table 2"/>
          <p:cNvGraphicFramePr>
            <a:graphicFrameLocks noGrp="1"/>
          </p:cNvGraphicFramePr>
          <p:nvPr>
            <p:extLst>
              <p:ext uri="{D42A27DB-BD31-4B8C-83A1-F6EECF244321}">
                <p14:modId xmlns:p14="http://schemas.microsoft.com/office/powerpoint/2010/main" val="4220926182"/>
              </p:ext>
            </p:extLst>
          </p:nvPr>
        </p:nvGraphicFramePr>
        <p:xfrm>
          <a:off x="2880585" y="1874517"/>
          <a:ext cx="6920508" cy="4043341"/>
        </p:xfrm>
        <a:graphic>
          <a:graphicData uri="http://schemas.openxmlformats.org/drawingml/2006/table">
            <a:tbl>
              <a:tblPr firstRow="1" firstCol="1" bandRow="1">
                <a:tableStyleId>{5C22544A-7EE6-4342-B048-85BDC9FD1C3A}</a:tableStyleId>
              </a:tblPr>
              <a:tblGrid>
                <a:gridCol w="2265088"/>
                <a:gridCol w="2267379"/>
                <a:gridCol w="2388041"/>
              </a:tblGrid>
              <a:tr h="196066">
                <a:tc>
                  <a:txBody>
                    <a:bodyPr/>
                    <a:lstStyle/>
                    <a:p>
                      <a:pPr>
                        <a:lnSpc>
                          <a:spcPct val="107000"/>
                        </a:lnSpc>
                        <a:spcAft>
                          <a:spcPts val="0"/>
                        </a:spcAft>
                      </a:pPr>
                      <a:r>
                        <a:rPr lang="sl-SI" sz="1100" dirty="0">
                          <a:effectLst/>
                        </a:rPr>
                        <a:t> </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FORMAL</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INFORMAL</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20931">
                <a:tc>
                  <a:txBody>
                    <a:bodyPr/>
                    <a:lstStyle/>
                    <a:p>
                      <a:pPr>
                        <a:lnSpc>
                          <a:spcPct val="107000"/>
                        </a:lnSpc>
                        <a:spcAft>
                          <a:spcPts val="0"/>
                        </a:spcAft>
                      </a:pPr>
                      <a:r>
                        <a:rPr lang="sl-SI" sz="1100" dirty="0">
                          <a:effectLst/>
                        </a:rPr>
                        <a:t>STARTING PHRASES</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Dear Mr Piper,</a:t>
                      </a:r>
                      <a:br>
                        <a:rPr lang="sl-SI" sz="1100">
                          <a:effectLst/>
                        </a:rPr>
                      </a:br>
                      <a:r>
                        <a:rPr lang="sl-SI" sz="1100">
                          <a:effectLst/>
                        </a:rPr>
                        <a:t>Dear Sir or Madam</a:t>
                      </a:r>
                      <a:br>
                        <a:rPr lang="sl-SI" sz="1100">
                          <a:effectLst/>
                        </a:rPr>
                      </a:br>
                      <a:r>
                        <a:rPr lang="sl-SI" sz="1100">
                          <a:effectLst/>
                        </a:rPr>
                        <a:t>Good morning, Mr. Piper</a:t>
                      </a:r>
                      <a:br>
                        <a:rPr lang="sl-SI" sz="1100">
                          <a:effectLst/>
                        </a:rPr>
                      </a:br>
                      <a:r>
                        <a:rPr lang="sl-SI" sz="1100">
                          <a:effectLst/>
                        </a:rPr>
                        <a:t>Good day, Mr. Piper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Hi Tim,</a:t>
                      </a:r>
                      <a:br>
                        <a:rPr lang="sl-SI" sz="1100">
                          <a:effectLst/>
                        </a:rPr>
                      </a:br>
                      <a:r>
                        <a:rPr lang="sl-SI" sz="1100">
                          <a:effectLst/>
                        </a:rPr>
                        <a:t>Hi there Tim,</a:t>
                      </a:r>
                      <a:br>
                        <a:rPr lang="sl-SI" sz="1100">
                          <a:effectLst/>
                        </a:rPr>
                      </a:br>
                      <a:r>
                        <a:rPr lang="sl-SI" sz="1100">
                          <a:effectLst/>
                        </a:rPr>
                        <a:t>Morning/Afternoon/Evening Tim,</a:t>
                      </a:r>
                      <a:br>
                        <a:rPr lang="sl-SI" sz="1100">
                          <a:effectLst/>
                        </a:rPr>
                      </a:br>
                      <a:r>
                        <a:rPr lang="sl-SI" sz="1100">
                          <a:effectLst/>
                        </a:rPr>
                        <a:t>Hello again Tim,</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6029">
                <a:tc>
                  <a:txBody>
                    <a:bodyPr/>
                    <a:lstStyle/>
                    <a:p>
                      <a:pPr>
                        <a:lnSpc>
                          <a:spcPct val="107000"/>
                        </a:lnSpc>
                        <a:spcAft>
                          <a:spcPts val="0"/>
                        </a:spcAft>
                      </a:pPr>
                      <a:r>
                        <a:rPr lang="sl-SI" sz="1100">
                          <a:effectLst/>
                        </a:rPr>
                        <a:t>ENDING PHRASES</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Best regards,</a:t>
                      </a:r>
                    </a:p>
                    <a:p>
                      <a:pPr>
                        <a:lnSpc>
                          <a:spcPct val="107000"/>
                        </a:lnSpc>
                        <a:spcAft>
                          <a:spcPts val="0"/>
                        </a:spcAft>
                      </a:pPr>
                      <a:r>
                        <a:rPr lang="sl-SI" sz="1100">
                          <a:effectLst/>
                        </a:rPr>
                        <a:t>Sincerely</a:t>
                      </a:r>
                    </a:p>
                    <a:p>
                      <a:pPr>
                        <a:lnSpc>
                          <a:spcPct val="107000"/>
                        </a:lnSpc>
                        <a:spcAft>
                          <a:spcPts val="0"/>
                        </a:spcAft>
                      </a:pPr>
                      <a:r>
                        <a:rPr lang="sl-SI" sz="1100">
                          <a:effectLst/>
                        </a:rPr>
                        <a:t>Yours sincerely</a:t>
                      </a:r>
                      <a:br>
                        <a:rPr lang="sl-SI" sz="1100">
                          <a:effectLst/>
                        </a:rPr>
                      </a:b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Rgds,</a:t>
                      </a:r>
                      <a:br>
                        <a:rPr lang="sl-SI" sz="1100">
                          <a:effectLst/>
                        </a:rPr>
                      </a:br>
                      <a:r>
                        <a:rPr lang="sl-SI" sz="1100">
                          <a:effectLst/>
                        </a:rPr>
                        <a:t>Cheers,</a:t>
                      </a:r>
                      <a:br>
                        <a:rPr lang="sl-SI" sz="1100">
                          <a:effectLst/>
                        </a:rPr>
                      </a:br>
                      <a:r>
                        <a:rPr lang="sl-SI" sz="1100">
                          <a:effectLst/>
                        </a:rPr>
                        <a:t>Bye for now,</a:t>
                      </a:r>
                      <a:br>
                        <a:rPr lang="sl-SI" sz="1100">
                          <a:effectLst/>
                        </a:rPr>
                      </a:br>
                      <a:r>
                        <a:rPr lang="sl-SI" sz="1100">
                          <a:effectLst/>
                        </a:rPr>
                        <a:t>See you soon</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2063">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Thank you for your email dated 15th February</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Thanks for emailing me on 15th February</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2063">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 am afraid I will not be able to attend</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Sorry, I can’t make it.</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2063">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 was wondering if you could….?</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Can you…?</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2063">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 trust this proposal is acceptable to you.</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 hope my idea is okay with you.</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2063">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 trust you will give this matter your urgent attention.</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dirty="0">
                          <a:effectLst/>
                        </a:rPr>
                        <a:t>Please do this asap.</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01998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FORMAL VS. INFORMAL</a:t>
            </a:r>
            <a:endParaRPr lang="sl-SI" dirty="0"/>
          </a:p>
        </p:txBody>
      </p:sp>
      <p:graphicFrame>
        <p:nvGraphicFramePr>
          <p:cNvPr id="4" name="Table 3"/>
          <p:cNvGraphicFramePr>
            <a:graphicFrameLocks noGrp="1"/>
          </p:cNvGraphicFramePr>
          <p:nvPr>
            <p:extLst>
              <p:ext uri="{D42A27DB-BD31-4B8C-83A1-F6EECF244321}">
                <p14:modId xmlns:p14="http://schemas.microsoft.com/office/powerpoint/2010/main" val="106442958"/>
              </p:ext>
            </p:extLst>
          </p:nvPr>
        </p:nvGraphicFramePr>
        <p:xfrm>
          <a:off x="2663136" y="2709745"/>
          <a:ext cx="7355406" cy="2207191"/>
        </p:xfrm>
        <a:graphic>
          <a:graphicData uri="http://schemas.openxmlformats.org/drawingml/2006/table">
            <a:tbl>
              <a:tblPr firstRow="1" firstCol="1" bandRow="1">
                <a:tableStyleId>{5C22544A-7EE6-4342-B048-85BDC9FD1C3A}</a:tableStyleId>
              </a:tblPr>
              <a:tblGrid>
                <a:gridCol w="2451261"/>
                <a:gridCol w="2377398"/>
                <a:gridCol w="2526747"/>
              </a:tblGrid>
              <a:tr h="432673">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INDIRECT AND POLITE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DIRECT AND IMPOLITE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87259">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Would it be possible to have this in half an hour?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 need this in half an hour.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87259">
                <a:tc>
                  <a:txBody>
                    <a:bodyPr/>
                    <a:lstStyle/>
                    <a:p>
                      <a:pPr>
                        <a:lnSpc>
                          <a:spcPct val="107000"/>
                        </a:lnSpc>
                        <a:spcAft>
                          <a:spcPts val="0"/>
                        </a:spcAft>
                      </a:pPr>
                      <a:r>
                        <a:rPr lang="sl-SI" sz="11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I’m afraid there may be a slight delay</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dirty="0">
                          <a:effectLst/>
                        </a:rPr>
                        <a:t>There will be a delay.</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46260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ABBREVIATIONS</a:t>
            </a:r>
            <a:endParaRPr lang="sl-SI" dirty="0"/>
          </a:p>
        </p:txBody>
      </p:sp>
      <p:graphicFrame>
        <p:nvGraphicFramePr>
          <p:cNvPr id="3" name="Table 2"/>
          <p:cNvGraphicFramePr>
            <a:graphicFrameLocks noGrp="1"/>
          </p:cNvGraphicFramePr>
          <p:nvPr>
            <p:extLst>
              <p:ext uri="{D42A27DB-BD31-4B8C-83A1-F6EECF244321}">
                <p14:modId xmlns:p14="http://schemas.microsoft.com/office/powerpoint/2010/main" val="1315331161"/>
              </p:ext>
            </p:extLst>
          </p:nvPr>
        </p:nvGraphicFramePr>
        <p:xfrm>
          <a:off x="2163338" y="1593650"/>
          <a:ext cx="7850456" cy="4702956"/>
        </p:xfrm>
        <a:graphic>
          <a:graphicData uri="http://schemas.openxmlformats.org/drawingml/2006/table">
            <a:tbl>
              <a:tblPr firstRow="1" firstCol="1" bandRow="1">
                <a:tableStyleId>{69CF1AB2-1976-4502-BF36-3FF5EA218861}</a:tableStyleId>
              </a:tblPr>
              <a:tblGrid>
                <a:gridCol w="2582455"/>
                <a:gridCol w="2873534"/>
                <a:gridCol w="2394467"/>
              </a:tblGrid>
              <a:tr h="191301">
                <a:tc>
                  <a:txBody>
                    <a:bodyPr/>
                    <a:lstStyle/>
                    <a:p>
                      <a:pPr>
                        <a:lnSpc>
                          <a:spcPct val="107000"/>
                        </a:lnSpc>
                        <a:spcAft>
                          <a:spcPts val="0"/>
                        </a:spcAft>
                      </a:pPr>
                      <a:r>
                        <a:rPr lang="sl-SI" sz="1200" b="0" dirty="0">
                          <a:effectLst/>
                        </a:rPr>
                        <a:t>ASAP</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As soon as possible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čimprej</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Attn.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(for the) attention (of)</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za</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a/c, acct.</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account</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Račun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BTW</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By the way</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mimogrede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Cf</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compare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primerjati</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Credit note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Dobropis</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c/o</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Care of</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 </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Cod</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Cash on delivery</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Plačilo ob prevzemu</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Corp.</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corporation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 </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Cpt</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Carriage paid to</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 </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Cwo</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Cash with order</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Plačilo ob naročilu</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DDP</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Delivery duty paid</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 </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DN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Debit note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Bremepis/Račun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Enc(s)</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Enclosure(s)</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Priloge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FYI</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For your information</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V vednost</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Inc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Incorporated (US)</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 </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L/C</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Letter of credit</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Pismo o dobropisu</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Ltd</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Limited</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D.o.o.</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P&amp;p</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Postage and packing</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Poštnina in pakiranje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p.p.</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On behalf of</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V imenu</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Pto</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Please turn over</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Obrnite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Re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With reference to, regarding</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Glede</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201695">
                <a:tc>
                  <a:txBody>
                    <a:bodyPr/>
                    <a:lstStyle/>
                    <a:p>
                      <a:pPr>
                        <a:lnSpc>
                          <a:spcPct val="107000"/>
                        </a:lnSpc>
                        <a:spcAft>
                          <a:spcPts val="0"/>
                        </a:spcAft>
                      </a:pPr>
                      <a:r>
                        <a:rPr lang="sl-SI" sz="1200" b="0" dirty="0">
                          <a:effectLst/>
                        </a:rPr>
                        <a:t>RRP</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dirty="0">
                          <a:effectLst/>
                        </a:rPr>
                        <a:t>Recommended retail price</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Priporočena </a:t>
                      </a:r>
                      <a:r>
                        <a:rPr lang="sl-SI" sz="1200" b="0" smtClean="0">
                          <a:effectLst/>
                        </a:rPr>
                        <a:t>maloprodajna </a:t>
                      </a:r>
                      <a:r>
                        <a:rPr lang="sl-SI" sz="1200" b="0" dirty="0">
                          <a:effectLst/>
                        </a:rPr>
                        <a:t>cena</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r h="191301">
                <a:tc>
                  <a:txBody>
                    <a:bodyPr/>
                    <a:lstStyle/>
                    <a:p>
                      <a:pPr>
                        <a:lnSpc>
                          <a:spcPct val="107000"/>
                        </a:lnSpc>
                        <a:spcAft>
                          <a:spcPts val="0"/>
                        </a:spcAft>
                      </a:pPr>
                      <a:r>
                        <a:rPr lang="sl-SI" sz="1200" b="0">
                          <a:effectLst/>
                        </a:rPr>
                        <a:t>VAT</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a:effectLst/>
                        </a:rPr>
                        <a:t>Value added tax</a:t>
                      </a:r>
                      <a:endParaRPr lang="sl-SI" sz="1200" b="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c>
                  <a:txBody>
                    <a:bodyPr/>
                    <a:lstStyle/>
                    <a:p>
                      <a:pPr>
                        <a:lnSpc>
                          <a:spcPct val="107000"/>
                        </a:lnSpc>
                        <a:spcAft>
                          <a:spcPts val="0"/>
                        </a:spcAft>
                      </a:pPr>
                      <a:r>
                        <a:rPr lang="sl-SI" sz="1200" b="0" dirty="0">
                          <a:effectLst/>
                        </a:rPr>
                        <a:t>DDV</a:t>
                      </a:r>
                      <a:endParaRPr lang="sl-SI"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4961" marR="54961" marT="0" marB="0"/>
                </a:tc>
              </a:tr>
            </a:tbl>
          </a:graphicData>
        </a:graphic>
      </p:graphicFrame>
    </p:spTree>
    <p:extLst>
      <p:ext uri="{BB962C8B-B14F-4D97-AF65-F5344CB8AC3E}">
        <p14:creationId xmlns:p14="http://schemas.microsoft.com/office/powerpoint/2010/main" val="347213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SAMPLE LETTERS</a:t>
            </a:r>
            <a:endParaRPr lang="sl-SI" dirty="0"/>
          </a:p>
        </p:txBody>
      </p:sp>
      <p:sp>
        <p:nvSpPr>
          <p:cNvPr id="3" name="Content Placeholder 2"/>
          <p:cNvSpPr>
            <a:spLocks noGrp="1"/>
          </p:cNvSpPr>
          <p:nvPr>
            <p:ph idx="1"/>
          </p:nvPr>
        </p:nvSpPr>
        <p:spPr>
          <a:xfrm>
            <a:off x="1251678" y="1471961"/>
            <a:ext cx="10178322" cy="4407631"/>
          </a:xfrm>
        </p:spPr>
        <p:txBody>
          <a:bodyPr>
            <a:normAutofit fontScale="77500" lnSpcReduction="20000"/>
          </a:bodyPr>
          <a:lstStyle/>
          <a:p>
            <a:pPr marL="0" indent="0">
              <a:buNone/>
            </a:pPr>
            <a:r>
              <a:rPr lang="sl-SI" dirty="0"/>
              <a:t>Dear Name of Recipient,</a:t>
            </a:r>
            <a:br>
              <a:rPr lang="sl-SI" dirty="0"/>
            </a:br>
            <a:r>
              <a:rPr lang="sl-SI" dirty="0"/>
              <a:t/>
            </a:r>
            <a:br>
              <a:rPr lang="sl-SI" dirty="0"/>
            </a:br>
            <a:r>
              <a:rPr lang="sl-SI" dirty="0"/>
              <a:t>I was inquiring on the contracts that were sent to you by courier on [DATE]. As you know, the deadline is fast approaching to have these contracts signed and returned for processing. In order for this deal to go through without any problems, we need to ensure that the contracts and signed and returned to my office no later than [DATE]. </a:t>
            </a:r>
            <a:br>
              <a:rPr lang="sl-SI" dirty="0"/>
            </a:br>
            <a:r>
              <a:rPr lang="sl-SI" dirty="0"/>
              <a:t/>
            </a:r>
            <a:br>
              <a:rPr lang="sl-SI" dirty="0"/>
            </a:br>
            <a:r>
              <a:rPr lang="sl-SI" dirty="0"/>
              <a:t>Here at Sunny Financing, we are also considering a new deal on the Elm Park Plaza building that would involve the need for a new construction team. Since we have used your company in numerous jobs, we would like to give you the opportunity to bid on this job. We appreciate your work over the years and look forward to conducting more work with your company in the future. </a:t>
            </a:r>
            <a:br>
              <a:rPr lang="sl-SI" dirty="0"/>
            </a:br>
            <a:r>
              <a:rPr lang="sl-SI" dirty="0"/>
              <a:t/>
            </a:r>
            <a:br>
              <a:rPr lang="sl-SI" dirty="0"/>
            </a:br>
            <a:r>
              <a:rPr lang="sl-SI" dirty="0"/>
              <a:t>Can you please respond to me immediately regarding the pending contracts? I will alert the department who is expecting them. I await your quick response. If you have any questions, please feel free to call me at the office at 555-980-0988 or on my cell phone at 555-569-0983. </a:t>
            </a:r>
            <a:br>
              <a:rPr lang="sl-SI" dirty="0"/>
            </a:br>
            <a:r>
              <a:rPr lang="sl-SI" dirty="0"/>
              <a:t/>
            </a:r>
            <a:br>
              <a:rPr lang="sl-SI" dirty="0"/>
            </a:br>
            <a:r>
              <a:rPr lang="sl-SI" dirty="0"/>
              <a:t>Thanks,</a:t>
            </a:r>
            <a:br>
              <a:rPr lang="sl-SI" dirty="0"/>
            </a:br>
            <a:r>
              <a:rPr lang="sl-SI" dirty="0"/>
              <a:t/>
            </a:r>
            <a:br>
              <a:rPr lang="sl-SI" dirty="0"/>
            </a:br>
            <a:r>
              <a:rPr lang="sl-SI" dirty="0"/>
              <a:t>Sender's Name</a:t>
            </a:r>
          </a:p>
          <a:p>
            <a:endParaRPr lang="sl-SI" dirty="0"/>
          </a:p>
        </p:txBody>
      </p:sp>
    </p:spTree>
    <p:extLst>
      <p:ext uri="{BB962C8B-B14F-4D97-AF65-F5344CB8AC3E}">
        <p14:creationId xmlns:p14="http://schemas.microsoft.com/office/powerpoint/2010/main" val="571727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SAMPLE LETTERS</a:t>
            </a:r>
            <a:endParaRPr lang="sl-SI" dirty="0"/>
          </a:p>
        </p:txBody>
      </p:sp>
      <p:sp>
        <p:nvSpPr>
          <p:cNvPr id="3" name="Content Placeholder 2"/>
          <p:cNvSpPr>
            <a:spLocks noGrp="1"/>
          </p:cNvSpPr>
          <p:nvPr>
            <p:ph idx="1"/>
          </p:nvPr>
        </p:nvSpPr>
        <p:spPr>
          <a:xfrm>
            <a:off x="1251678" y="1471961"/>
            <a:ext cx="10178322" cy="4407631"/>
          </a:xfrm>
        </p:spPr>
        <p:txBody>
          <a:bodyPr>
            <a:normAutofit/>
          </a:bodyPr>
          <a:lstStyle/>
          <a:p>
            <a:pPr marL="0" indent="0">
              <a:buNone/>
            </a:pPr>
            <a:r>
              <a:rPr lang="sl-SI" dirty="0"/>
              <a:t>Dear Mr. </a:t>
            </a:r>
            <a:r>
              <a:rPr lang="sl-SI" dirty="0" smtClean="0"/>
              <a:t>Kinkar,</a:t>
            </a:r>
            <a:br>
              <a:rPr lang="sl-SI" dirty="0" smtClean="0"/>
            </a:br>
            <a:endParaRPr lang="sl-SI" dirty="0"/>
          </a:p>
          <a:p>
            <a:pPr marL="0" indent="0">
              <a:buNone/>
            </a:pPr>
            <a:r>
              <a:rPr lang="sl-SI" dirty="0"/>
              <a:t>Find attached the email marketing course you requested. As I said on my website, I’ll keep sending updated versions of the course from time to time. Ensure you carefully study the first chapter of the course. It will provide a solid base on which every other information in the course anchors.</a:t>
            </a:r>
          </a:p>
          <a:p>
            <a:pPr marL="0" indent="0">
              <a:buNone/>
            </a:pPr>
            <a:r>
              <a:rPr lang="sl-SI" dirty="0"/>
              <a:t>I hope your email campaigns are already bringing good results. Let me know if I can be of assistance in any way possible.</a:t>
            </a:r>
          </a:p>
          <a:p>
            <a:pPr marL="0" indent="0">
              <a:buNone/>
            </a:pPr>
            <a:r>
              <a:rPr lang="sl-SI" dirty="0"/>
              <a:t>Best </a:t>
            </a:r>
            <a:r>
              <a:rPr lang="sl-SI" dirty="0" smtClean="0"/>
              <a:t>regards,</a:t>
            </a:r>
            <a:br>
              <a:rPr lang="sl-SI" dirty="0" smtClean="0"/>
            </a:br>
            <a:r>
              <a:rPr lang="sl-SI" dirty="0" smtClean="0"/>
              <a:t>James </a:t>
            </a:r>
            <a:r>
              <a:rPr lang="sl-SI" dirty="0"/>
              <a:t>Blunt</a:t>
            </a:r>
          </a:p>
        </p:txBody>
      </p:sp>
    </p:spTree>
    <p:extLst>
      <p:ext uri="{BB962C8B-B14F-4D97-AF65-F5344CB8AC3E}">
        <p14:creationId xmlns:p14="http://schemas.microsoft.com/office/powerpoint/2010/main" val="3561723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SAMPLE LETTERS</a:t>
            </a:r>
            <a:endParaRPr lang="sl-SI" dirty="0"/>
          </a:p>
        </p:txBody>
      </p:sp>
      <p:sp>
        <p:nvSpPr>
          <p:cNvPr id="3" name="Content Placeholder 2"/>
          <p:cNvSpPr>
            <a:spLocks noGrp="1"/>
          </p:cNvSpPr>
          <p:nvPr>
            <p:ph idx="1"/>
          </p:nvPr>
        </p:nvSpPr>
        <p:spPr>
          <a:xfrm>
            <a:off x="1251678" y="1471961"/>
            <a:ext cx="10178322" cy="4407631"/>
          </a:xfrm>
        </p:spPr>
        <p:txBody>
          <a:bodyPr>
            <a:normAutofit fontScale="92500"/>
          </a:bodyPr>
          <a:lstStyle/>
          <a:p>
            <a:pPr marL="0" indent="0">
              <a:buNone/>
            </a:pPr>
            <a:endParaRPr lang="en-US" dirty="0"/>
          </a:p>
          <a:p>
            <a:pPr marL="0" indent="0">
              <a:buNone/>
            </a:pPr>
            <a:r>
              <a:rPr lang="en-US" dirty="0"/>
              <a:t>Dear </a:t>
            </a:r>
            <a:r>
              <a:rPr lang="en-US" dirty="0" err="1"/>
              <a:t>Mr</a:t>
            </a:r>
            <a:r>
              <a:rPr lang="en-US" dirty="0"/>
              <a:t> </a:t>
            </a:r>
            <a:r>
              <a:rPr lang="en-US" dirty="0" smtClean="0"/>
              <a:t>Flintstone:</a:t>
            </a:r>
            <a:endParaRPr lang="sl-SI" dirty="0" smtClean="0"/>
          </a:p>
          <a:p>
            <a:pPr marL="0" indent="0">
              <a:buNone/>
            </a:pPr>
            <a:endParaRPr lang="sl-SI" dirty="0"/>
          </a:p>
          <a:p>
            <a:pPr marL="0" indent="0">
              <a:buNone/>
            </a:pPr>
            <a:r>
              <a:rPr lang="en-US" dirty="0" smtClean="0"/>
              <a:t>With </a:t>
            </a:r>
            <a:r>
              <a:rPr lang="en-US" dirty="0"/>
              <a:t>reference to our telephone conversation today, I am writing to confirm your order for: 120 x Cheddar Deluxe Ref. No. 856</a:t>
            </a:r>
          </a:p>
          <a:p>
            <a:pPr marL="0" indent="0">
              <a:buNone/>
            </a:pPr>
            <a:r>
              <a:rPr lang="en-US" dirty="0"/>
              <a:t>The order will be shipped within three days via UPS and should arrive at your store in about 10 days.</a:t>
            </a:r>
          </a:p>
          <a:p>
            <a:pPr marL="0" indent="0">
              <a:buNone/>
            </a:pPr>
            <a:r>
              <a:rPr lang="en-US" dirty="0"/>
              <a:t>Please contact us again if we can help in any </a:t>
            </a:r>
            <a:r>
              <a:rPr lang="en-US" dirty="0" smtClean="0"/>
              <a:t>way.</a:t>
            </a:r>
            <a:endParaRPr lang="sl-SI" dirty="0" smtClean="0"/>
          </a:p>
          <a:p>
            <a:pPr marL="0" indent="0">
              <a:buNone/>
            </a:pPr>
            <a:endParaRPr lang="en-US" dirty="0"/>
          </a:p>
          <a:p>
            <a:pPr marL="0" indent="0">
              <a:buNone/>
            </a:pPr>
            <a:r>
              <a:rPr lang="en-US" dirty="0"/>
              <a:t>Yours sincerely,</a:t>
            </a:r>
          </a:p>
          <a:p>
            <a:pPr marL="0" indent="0">
              <a:buNone/>
            </a:pPr>
            <a:r>
              <a:rPr lang="en-US" dirty="0"/>
              <a:t>Kenneth </a:t>
            </a:r>
            <a:r>
              <a:rPr lang="en-US" dirty="0" err="1"/>
              <a:t>Beare</a:t>
            </a:r>
            <a:endParaRPr lang="en-US" dirty="0"/>
          </a:p>
          <a:p>
            <a:pPr marL="0" indent="0">
              <a:buNone/>
            </a:pPr>
            <a:r>
              <a:rPr lang="en-US" dirty="0"/>
              <a:t>Director of Ken's Cheese House</a:t>
            </a:r>
          </a:p>
        </p:txBody>
      </p:sp>
    </p:spTree>
    <p:extLst>
      <p:ext uri="{BB962C8B-B14F-4D97-AF65-F5344CB8AC3E}">
        <p14:creationId xmlns:p14="http://schemas.microsoft.com/office/powerpoint/2010/main" val="3474229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SAMPLE LETTERS</a:t>
            </a:r>
            <a:endParaRPr lang="sl-SI" dirty="0"/>
          </a:p>
        </p:txBody>
      </p:sp>
      <p:sp>
        <p:nvSpPr>
          <p:cNvPr id="3" name="Content Placeholder 2"/>
          <p:cNvSpPr>
            <a:spLocks noGrp="1"/>
          </p:cNvSpPr>
          <p:nvPr>
            <p:ph idx="1"/>
          </p:nvPr>
        </p:nvSpPr>
        <p:spPr>
          <a:xfrm>
            <a:off x="1251678" y="1471961"/>
            <a:ext cx="10178322" cy="4407631"/>
          </a:xfrm>
        </p:spPr>
        <p:txBody>
          <a:bodyPr>
            <a:noAutofit/>
          </a:bodyPr>
          <a:lstStyle/>
          <a:p>
            <a:pPr marL="0" indent="0">
              <a:buNone/>
            </a:pPr>
            <a:r>
              <a:rPr lang="en-US" sz="1000" dirty="0"/>
              <a:t>Dreamtime Movies </a:t>
            </a:r>
            <a:r>
              <a:rPr lang="en-US" sz="1000" dirty="0" smtClean="0"/>
              <a:t>Ltd</a:t>
            </a:r>
            <a:r>
              <a:rPr lang="sl-SI" sz="1000" dirty="0" smtClean="0"/>
              <a:t/>
            </a:r>
            <a:br>
              <a:rPr lang="sl-SI" sz="1000" dirty="0" smtClean="0"/>
            </a:br>
            <a:r>
              <a:rPr lang="en-US" sz="1000" dirty="0" smtClean="0"/>
              <a:t>54 </a:t>
            </a:r>
            <a:r>
              <a:rPr lang="en-US" sz="1000" dirty="0"/>
              <a:t>Oxford Road, </a:t>
            </a:r>
            <a:r>
              <a:rPr lang="en-US" sz="1000" dirty="0" err="1"/>
              <a:t>Skagnes</a:t>
            </a:r>
            <a:r>
              <a:rPr lang="en-US" sz="1000" dirty="0"/>
              <a:t> SK3 </a:t>
            </a:r>
            <a:r>
              <a:rPr lang="en-US" sz="1000" dirty="0" smtClean="0"/>
              <a:t>4RG</a:t>
            </a:r>
            <a:r>
              <a:rPr lang="sl-SI" sz="1000" dirty="0" smtClean="0"/>
              <a:t/>
            </a:r>
            <a:br>
              <a:rPr lang="sl-SI" sz="1000" dirty="0" smtClean="0"/>
            </a:br>
            <a:r>
              <a:rPr lang="en-US" sz="1000" dirty="0" smtClean="0"/>
              <a:t>Tel</a:t>
            </a:r>
            <a:r>
              <a:rPr lang="en-US" sz="1000" dirty="0"/>
              <a:t>: 0223 123 </a:t>
            </a:r>
            <a:r>
              <a:rPr lang="en-US" sz="1000" dirty="0" smtClean="0"/>
              <a:t>4567</a:t>
            </a:r>
            <a:r>
              <a:rPr lang="sl-SI" sz="1000" dirty="0" smtClean="0"/>
              <a:t/>
            </a:r>
            <a:br>
              <a:rPr lang="sl-SI" sz="1000" dirty="0" smtClean="0"/>
            </a:br>
            <a:r>
              <a:rPr lang="en-US" sz="1000" dirty="0" smtClean="0"/>
              <a:t>Email</a:t>
            </a:r>
            <a:r>
              <a:rPr lang="en-US" sz="1000" dirty="0"/>
              <a:t>: </a:t>
            </a:r>
            <a:r>
              <a:rPr lang="en-US" sz="1000" dirty="0" smtClean="0">
                <a:hlinkClick r:id="rId2"/>
              </a:rPr>
              <a:t>info@dtmovies.co.uk</a:t>
            </a:r>
            <a:r>
              <a:rPr lang="sl-SI" sz="1000" dirty="0" smtClean="0"/>
              <a:t/>
            </a:r>
            <a:br>
              <a:rPr lang="sl-SI" sz="1000" dirty="0" smtClean="0"/>
            </a:br>
            <a:r>
              <a:rPr lang="en-US" sz="1000" dirty="0" smtClean="0"/>
              <a:t>4 </a:t>
            </a:r>
            <a:r>
              <a:rPr lang="en-US" sz="1000" dirty="0"/>
              <a:t>November </a:t>
            </a:r>
            <a:r>
              <a:rPr lang="en-US" sz="1000" dirty="0" smtClean="0"/>
              <a:t>20</a:t>
            </a:r>
            <a:r>
              <a:rPr lang="sl-SI" sz="1000" dirty="0" smtClean="0"/>
              <a:t>17</a:t>
            </a:r>
            <a:br>
              <a:rPr lang="sl-SI" sz="1000" dirty="0" smtClean="0"/>
            </a:br>
            <a:r>
              <a:rPr lang="en-US" sz="1000" dirty="0" smtClean="0"/>
              <a:t>Lingua </a:t>
            </a:r>
            <a:r>
              <a:rPr lang="en-US" sz="1000" dirty="0"/>
              <a:t>Services Galactic </a:t>
            </a:r>
            <a:r>
              <a:rPr lang="en-US" sz="1000" dirty="0" smtClean="0"/>
              <a:t>Ltd</a:t>
            </a:r>
            <a:r>
              <a:rPr lang="sl-SI" sz="1000" dirty="0" smtClean="0"/>
              <a:t/>
            </a:r>
            <a:br>
              <a:rPr lang="sl-SI" sz="1000" dirty="0" smtClean="0"/>
            </a:br>
            <a:r>
              <a:rPr lang="en-US" sz="1000" dirty="0" smtClean="0"/>
              <a:t>69 </a:t>
            </a:r>
            <a:r>
              <a:rPr lang="en-US" sz="1000" dirty="0"/>
              <a:t>Milk </a:t>
            </a:r>
            <a:r>
              <a:rPr lang="en-US" sz="1000" dirty="0" smtClean="0"/>
              <a:t>Street</a:t>
            </a:r>
            <a:r>
              <a:rPr lang="sl-SI" sz="1000" dirty="0" smtClean="0"/>
              <a:t/>
            </a:r>
            <a:br>
              <a:rPr lang="sl-SI" sz="1000" dirty="0" smtClean="0"/>
            </a:br>
            <a:r>
              <a:rPr lang="en-US" sz="1000" dirty="0" smtClean="0"/>
              <a:t>LONDON </a:t>
            </a:r>
            <a:r>
              <a:rPr lang="en-US" sz="1000" dirty="0"/>
              <a:t>SW7 </a:t>
            </a:r>
            <a:r>
              <a:rPr lang="en-US" sz="1000" dirty="0" smtClean="0"/>
              <a:t>6AW</a:t>
            </a:r>
            <a:endParaRPr lang="sl-SI" sz="1000" dirty="0" smtClean="0"/>
          </a:p>
          <a:p>
            <a:pPr marL="0" indent="0">
              <a:buNone/>
            </a:pPr>
            <a:endParaRPr lang="en-US" sz="1300" dirty="0"/>
          </a:p>
          <a:p>
            <a:pPr marL="0" indent="0">
              <a:buNone/>
            </a:pPr>
            <a:r>
              <a:rPr lang="en-US" sz="1300" dirty="0"/>
              <a:t>Dear </a:t>
            </a:r>
            <a:r>
              <a:rPr lang="en-US" sz="1300" dirty="0" smtClean="0"/>
              <a:t>Sirs</a:t>
            </a:r>
            <a:r>
              <a:rPr lang="sl-SI" sz="1300" dirty="0"/>
              <a:t/>
            </a:r>
            <a:br>
              <a:rPr lang="sl-SI" sz="1300" dirty="0"/>
            </a:br>
            <a:r>
              <a:rPr lang="sl-SI" sz="1300" dirty="0" smtClean="0"/>
              <a:t/>
            </a:r>
            <a:br>
              <a:rPr lang="sl-SI" sz="1300" dirty="0" smtClean="0"/>
            </a:br>
            <a:r>
              <a:rPr lang="en-US" sz="1300" dirty="0" smtClean="0"/>
              <a:t>Translation Brochure</a:t>
            </a:r>
            <a:r>
              <a:rPr lang="sl-SI" sz="1300" dirty="0"/>
              <a:t/>
            </a:r>
            <a:br>
              <a:rPr lang="sl-SI" sz="1300" dirty="0"/>
            </a:br>
            <a:r>
              <a:rPr lang="sl-SI" sz="1300" dirty="0" smtClean="0"/>
              <a:t/>
            </a:r>
            <a:br>
              <a:rPr lang="sl-SI" sz="1300" dirty="0" smtClean="0"/>
            </a:br>
            <a:r>
              <a:rPr lang="en-US" sz="1300" dirty="0" smtClean="0"/>
              <a:t>I </a:t>
            </a:r>
            <a:r>
              <a:rPr lang="en-US" sz="1300" dirty="0"/>
              <a:t>should be grateful if you would send us your brochure and price list about your translation services.</a:t>
            </a:r>
          </a:p>
          <a:p>
            <a:pPr marL="0" indent="0">
              <a:buNone/>
            </a:pPr>
            <a:r>
              <a:rPr lang="en-US" sz="1300" dirty="0"/>
              <a:t>We are currently developing our sales literature and web sites and are interested in translating these into five languages apart from </a:t>
            </a:r>
            <a:r>
              <a:rPr lang="en-US" sz="1300" dirty="0" smtClean="0"/>
              <a:t>English.</a:t>
            </a:r>
            <a:r>
              <a:rPr lang="sl-SI" sz="1300" dirty="0"/>
              <a:t/>
            </a:r>
            <a:br>
              <a:rPr lang="sl-SI" sz="1300" dirty="0"/>
            </a:br>
            <a:r>
              <a:rPr lang="sl-SI" sz="1300" dirty="0" smtClean="0"/>
              <a:t/>
            </a:r>
            <a:br>
              <a:rPr lang="sl-SI" sz="1300" dirty="0" smtClean="0"/>
            </a:br>
            <a:r>
              <a:rPr lang="en-US" sz="1300" dirty="0" smtClean="0"/>
              <a:t>I </a:t>
            </a:r>
            <a:r>
              <a:rPr lang="en-US" sz="1300" dirty="0"/>
              <a:t>look forward to hearing from </a:t>
            </a:r>
            <a:r>
              <a:rPr lang="en-US" sz="1300" dirty="0" smtClean="0"/>
              <a:t>you.</a:t>
            </a:r>
            <a:r>
              <a:rPr lang="sl-SI" sz="1300" dirty="0"/>
              <a:t/>
            </a:r>
            <a:br>
              <a:rPr lang="sl-SI" sz="1300" dirty="0"/>
            </a:br>
            <a:r>
              <a:rPr lang="sl-SI" sz="1300" dirty="0" smtClean="0"/>
              <a:t/>
            </a:r>
            <a:br>
              <a:rPr lang="sl-SI" sz="1300" dirty="0" smtClean="0"/>
            </a:br>
            <a:r>
              <a:rPr lang="en-US" sz="1300" dirty="0" smtClean="0"/>
              <a:t>Yours faithfully</a:t>
            </a:r>
            <a:r>
              <a:rPr lang="sl-SI" sz="1300" dirty="0" smtClean="0"/>
              <a:t/>
            </a:r>
            <a:br>
              <a:rPr lang="sl-SI" sz="1300" dirty="0" smtClean="0"/>
            </a:br>
            <a:r>
              <a:rPr lang="en-US" sz="1300" dirty="0" smtClean="0"/>
              <a:t>Andrea Philips</a:t>
            </a:r>
            <a:r>
              <a:rPr lang="sl-SI" sz="1300" dirty="0" smtClean="0"/>
              <a:t/>
            </a:r>
            <a:br>
              <a:rPr lang="sl-SI" sz="1300" dirty="0" smtClean="0"/>
            </a:br>
            <a:r>
              <a:rPr lang="en-US" sz="1300" dirty="0" smtClean="0"/>
              <a:t>Marketing </a:t>
            </a:r>
            <a:r>
              <a:rPr lang="en-US" sz="1300" dirty="0"/>
              <a:t>Manager</a:t>
            </a:r>
          </a:p>
        </p:txBody>
      </p:sp>
    </p:spTree>
    <p:extLst>
      <p:ext uri="{BB962C8B-B14F-4D97-AF65-F5344CB8AC3E}">
        <p14:creationId xmlns:p14="http://schemas.microsoft.com/office/powerpoint/2010/main" val="339631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a:t>BUSINESS EMAILS AND LETTERS</a:t>
            </a:r>
            <a:br>
              <a:rPr lang="sl-SI" dirty="0"/>
            </a:br>
            <a:r>
              <a:rPr lang="sl-SI" dirty="0" smtClean="0"/>
              <a:t>EMAIL ADDRESS</a:t>
            </a:r>
            <a:endParaRPr lang="sl-SI" dirty="0"/>
          </a:p>
        </p:txBody>
      </p:sp>
      <p:sp>
        <p:nvSpPr>
          <p:cNvPr id="3" name="Content Placeholder 2"/>
          <p:cNvSpPr>
            <a:spLocks noGrp="1"/>
          </p:cNvSpPr>
          <p:nvPr>
            <p:ph idx="1"/>
          </p:nvPr>
        </p:nvSpPr>
        <p:spPr>
          <a:xfrm>
            <a:off x="1251678" y="1874517"/>
            <a:ext cx="10178322" cy="4496841"/>
          </a:xfrm>
        </p:spPr>
        <p:txBody>
          <a:bodyPr/>
          <a:lstStyle/>
          <a:p>
            <a:r>
              <a:rPr lang="sl-SI" dirty="0"/>
              <a:t>@ (</a:t>
            </a:r>
            <a:r>
              <a:rPr lang="sl-SI" dirty="0" smtClean="0"/>
              <a:t>afna): „at“</a:t>
            </a:r>
            <a:endParaRPr lang="sl-SI" dirty="0"/>
          </a:p>
          <a:p>
            <a:r>
              <a:rPr lang="sl-SI" dirty="0" smtClean="0"/>
              <a:t>. (pika) : „dot“</a:t>
            </a:r>
            <a:endParaRPr lang="sl-SI" dirty="0"/>
          </a:p>
          <a:p>
            <a:r>
              <a:rPr lang="sl-SI" dirty="0" smtClean="0"/>
              <a:t>_ </a:t>
            </a:r>
            <a:r>
              <a:rPr lang="sl-SI" dirty="0"/>
              <a:t>(</a:t>
            </a:r>
            <a:r>
              <a:rPr lang="sl-SI" dirty="0" smtClean="0"/>
              <a:t>podrčrtaj): „underscore“</a:t>
            </a:r>
          </a:p>
          <a:p>
            <a:r>
              <a:rPr lang="sl-SI" dirty="0" smtClean="0"/>
              <a:t>- </a:t>
            </a:r>
            <a:r>
              <a:rPr lang="sl-SI" dirty="0"/>
              <a:t>(</a:t>
            </a:r>
            <a:r>
              <a:rPr lang="sl-SI" dirty="0" smtClean="0"/>
              <a:t>pomišljaj): „minus“</a:t>
            </a:r>
          </a:p>
          <a:p>
            <a:pPr marL="0" indent="0">
              <a:buNone/>
            </a:pPr>
            <a:endParaRPr lang="sl-SI" dirty="0" smtClean="0"/>
          </a:p>
          <a:p>
            <a:pPr marL="0" indent="0">
              <a:buNone/>
            </a:pPr>
            <a:r>
              <a:rPr lang="sl-SI" dirty="0" smtClean="0"/>
              <a:t>PRIMERI</a:t>
            </a:r>
            <a:endParaRPr lang="sl-SI" dirty="0"/>
          </a:p>
          <a:p>
            <a:r>
              <a:rPr lang="sl-SI" u="sng" dirty="0" smtClean="0"/>
              <a:t>rob@beachhotelbern.com</a:t>
            </a:r>
            <a:r>
              <a:rPr lang="sl-SI" dirty="0" smtClean="0"/>
              <a:t> </a:t>
            </a:r>
            <a:r>
              <a:rPr lang="sl-SI" dirty="0"/>
              <a:t>– rob AT beach hotel bern DOT com</a:t>
            </a:r>
          </a:p>
          <a:p>
            <a:r>
              <a:rPr lang="sl-SI" u="sng" dirty="0"/>
              <a:t>j</a:t>
            </a:r>
            <a:r>
              <a:rPr lang="sl-SI" u="sng" dirty="0" smtClean="0"/>
              <a:t>effery.amherst@britishcouncil.org</a:t>
            </a:r>
            <a:r>
              <a:rPr lang="sl-SI" dirty="0" smtClean="0"/>
              <a:t> </a:t>
            </a:r>
            <a:r>
              <a:rPr lang="sl-SI" dirty="0"/>
              <a:t>– jeffrey DOT amherst AT british council DOT org</a:t>
            </a:r>
          </a:p>
          <a:p>
            <a:r>
              <a:rPr lang="sl-SI" u="sng" dirty="0"/>
              <a:t>t</a:t>
            </a:r>
            <a:r>
              <a:rPr lang="sl-SI" u="sng" dirty="0" smtClean="0"/>
              <a:t>eaching_job@english_academy.id</a:t>
            </a:r>
            <a:r>
              <a:rPr lang="sl-SI" dirty="0" smtClean="0"/>
              <a:t> </a:t>
            </a:r>
            <a:r>
              <a:rPr lang="sl-SI" dirty="0"/>
              <a:t>– teaching UNDERSCORE job AT english UNDERSCORE academy DOT I D</a:t>
            </a:r>
          </a:p>
          <a:p>
            <a:pPr fontAlgn="base"/>
            <a:endParaRPr lang="sl-SI" dirty="0"/>
          </a:p>
        </p:txBody>
      </p:sp>
    </p:spTree>
    <p:extLst>
      <p:ext uri="{BB962C8B-B14F-4D97-AF65-F5344CB8AC3E}">
        <p14:creationId xmlns:p14="http://schemas.microsoft.com/office/powerpoint/2010/main" val="2392538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SAMPLE LETTERS</a:t>
            </a:r>
            <a:endParaRPr lang="sl-SI" dirty="0"/>
          </a:p>
        </p:txBody>
      </p:sp>
      <p:sp>
        <p:nvSpPr>
          <p:cNvPr id="3" name="Content Placeholder 2"/>
          <p:cNvSpPr>
            <a:spLocks noGrp="1"/>
          </p:cNvSpPr>
          <p:nvPr>
            <p:ph idx="1"/>
          </p:nvPr>
        </p:nvSpPr>
        <p:spPr>
          <a:xfrm>
            <a:off x="1251678" y="1438507"/>
            <a:ext cx="10178322" cy="4407631"/>
          </a:xfrm>
        </p:spPr>
        <p:txBody>
          <a:bodyPr>
            <a:noAutofit/>
          </a:bodyPr>
          <a:lstStyle/>
          <a:p>
            <a:pPr marL="0" indent="0">
              <a:buNone/>
            </a:pPr>
            <a:r>
              <a:rPr lang="en-US" sz="1000" dirty="0"/>
              <a:t>Lingua Services Galactic </a:t>
            </a:r>
            <a:r>
              <a:rPr lang="en-US" sz="1000" dirty="0" smtClean="0"/>
              <a:t>Ltd</a:t>
            </a:r>
            <a:r>
              <a:rPr lang="sl-SI" sz="1000" dirty="0" smtClean="0"/>
              <a:t/>
            </a:r>
            <a:br>
              <a:rPr lang="sl-SI" sz="1000" dirty="0" smtClean="0"/>
            </a:br>
            <a:r>
              <a:rPr lang="en-US" sz="1000" dirty="0" smtClean="0"/>
              <a:t>69 </a:t>
            </a:r>
            <a:r>
              <a:rPr lang="en-US" sz="1000" dirty="0"/>
              <a:t>Milk Street, LONDON SW7 </a:t>
            </a:r>
            <a:r>
              <a:rPr lang="en-US" sz="1000" dirty="0" smtClean="0"/>
              <a:t>6AW</a:t>
            </a:r>
            <a:r>
              <a:rPr lang="sl-SI" sz="1000" dirty="0" smtClean="0"/>
              <a:t/>
            </a:r>
            <a:br>
              <a:rPr lang="sl-SI" sz="1000" dirty="0" smtClean="0"/>
            </a:br>
            <a:r>
              <a:rPr lang="en-US" sz="1000" dirty="0" smtClean="0"/>
              <a:t>Tel</a:t>
            </a:r>
            <a:r>
              <a:rPr lang="en-US" sz="1000" dirty="0"/>
              <a:t>: +44 20 123 </a:t>
            </a:r>
            <a:r>
              <a:rPr lang="en-US" sz="1000" dirty="0" smtClean="0"/>
              <a:t>4567</a:t>
            </a:r>
            <a:r>
              <a:rPr lang="sl-SI" sz="1000" dirty="0" smtClean="0"/>
              <a:t/>
            </a:r>
            <a:br>
              <a:rPr lang="sl-SI" sz="1000" dirty="0" smtClean="0"/>
            </a:br>
            <a:r>
              <a:rPr lang="en-US" sz="1000" dirty="0" smtClean="0"/>
              <a:t>Fax</a:t>
            </a:r>
            <a:r>
              <a:rPr lang="en-US" sz="1000" dirty="0"/>
              <a:t>: +44 20 765 </a:t>
            </a:r>
            <a:r>
              <a:rPr lang="en-US" sz="1000" dirty="0" smtClean="0"/>
              <a:t>4321</a:t>
            </a:r>
            <a:r>
              <a:rPr lang="sl-SI" sz="1000" dirty="0" smtClean="0"/>
              <a:t/>
            </a:r>
            <a:br>
              <a:rPr lang="sl-SI" sz="1000" dirty="0" smtClean="0"/>
            </a:br>
            <a:r>
              <a:rPr lang="en-US" sz="1000" dirty="0" smtClean="0"/>
              <a:t>Email</a:t>
            </a:r>
            <a:r>
              <a:rPr lang="en-US" sz="1000" dirty="0"/>
              <a:t>: </a:t>
            </a:r>
            <a:r>
              <a:rPr lang="en-US" sz="1000" dirty="0" smtClean="0">
                <a:hlinkClick r:id="rId2"/>
              </a:rPr>
              <a:t>jb@linguaservices.ga</a:t>
            </a:r>
            <a:r>
              <a:rPr lang="sl-SI" sz="1000" dirty="0" smtClean="0"/>
              <a:t/>
            </a:r>
            <a:br>
              <a:rPr lang="sl-SI" sz="1000" dirty="0" smtClean="0"/>
            </a:br>
            <a:r>
              <a:rPr lang="en-US" sz="1000" dirty="0" smtClean="0"/>
              <a:t>6 </a:t>
            </a:r>
            <a:r>
              <a:rPr lang="en-US" sz="1000" dirty="0"/>
              <a:t>November </a:t>
            </a:r>
            <a:r>
              <a:rPr lang="en-US" sz="1000" dirty="0" smtClean="0"/>
              <a:t>20</a:t>
            </a:r>
            <a:r>
              <a:rPr lang="sl-SI" sz="1000" dirty="0" smtClean="0"/>
              <a:t>17</a:t>
            </a:r>
            <a:br>
              <a:rPr lang="sl-SI" sz="1000" dirty="0" smtClean="0"/>
            </a:br>
            <a:endParaRPr lang="en-US" sz="1000" dirty="0"/>
          </a:p>
          <a:p>
            <a:pPr marL="0" indent="0">
              <a:buNone/>
            </a:pPr>
            <a:r>
              <a:rPr lang="en-US" sz="1000" dirty="0" err="1"/>
              <a:t>Ms</a:t>
            </a:r>
            <a:r>
              <a:rPr lang="en-US" sz="1000" dirty="0"/>
              <a:t> Andrea </a:t>
            </a:r>
            <a:r>
              <a:rPr lang="en-US" sz="1000" dirty="0" smtClean="0"/>
              <a:t>Philips</a:t>
            </a:r>
            <a:r>
              <a:rPr lang="sl-SI" sz="1000" dirty="0" smtClean="0"/>
              <a:t/>
            </a:r>
            <a:br>
              <a:rPr lang="sl-SI" sz="1000" dirty="0" smtClean="0"/>
            </a:br>
            <a:r>
              <a:rPr lang="en-US" sz="1000" dirty="0" smtClean="0"/>
              <a:t>Dreamtime </a:t>
            </a:r>
            <a:r>
              <a:rPr lang="en-US" sz="1000" dirty="0"/>
              <a:t>Movies </a:t>
            </a:r>
            <a:r>
              <a:rPr lang="en-US" sz="1000" dirty="0" smtClean="0"/>
              <a:t>Ltd</a:t>
            </a:r>
            <a:r>
              <a:rPr lang="sl-SI" sz="1000" dirty="0" smtClean="0"/>
              <a:t/>
            </a:r>
            <a:br>
              <a:rPr lang="sl-SI" sz="1000" dirty="0" smtClean="0"/>
            </a:br>
            <a:r>
              <a:rPr lang="en-US" sz="1000" dirty="0" smtClean="0"/>
              <a:t>54 </a:t>
            </a:r>
            <a:r>
              <a:rPr lang="en-US" sz="1000" dirty="0"/>
              <a:t>Oxford </a:t>
            </a:r>
            <a:r>
              <a:rPr lang="en-US" sz="1000" dirty="0" smtClean="0"/>
              <a:t>Road</a:t>
            </a:r>
            <a:r>
              <a:rPr lang="sl-SI" sz="1000" dirty="0" smtClean="0"/>
              <a:t/>
            </a:r>
            <a:br>
              <a:rPr lang="sl-SI" sz="1000" dirty="0" smtClean="0"/>
            </a:br>
            <a:r>
              <a:rPr lang="en-US" sz="1000" dirty="0" err="1" smtClean="0"/>
              <a:t>Skagnes</a:t>
            </a:r>
            <a:r>
              <a:rPr lang="sl-SI" sz="1000" dirty="0" smtClean="0"/>
              <a:t/>
            </a:r>
            <a:br>
              <a:rPr lang="sl-SI" sz="1000" dirty="0" smtClean="0"/>
            </a:br>
            <a:r>
              <a:rPr lang="en-US" sz="1000" dirty="0" smtClean="0"/>
              <a:t>SK3 4RG</a:t>
            </a:r>
            <a:r>
              <a:rPr lang="sl-SI" sz="1200" dirty="0"/>
              <a:t/>
            </a:r>
            <a:br>
              <a:rPr lang="sl-SI" sz="1200" dirty="0"/>
            </a:br>
            <a:r>
              <a:rPr lang="sl-SI" sz="1200" dirty="0" smtClean="0"/>
              <a:t/>
            </a:r>
            <a:br>
              <a:rPr lang="sl-SI" sz="1200" dirty="0" smtClean="0"/>
            </a:br>
            <a:r>
              <a:rPr lang="en-US" sz="1300" dirty="0" smtClean="0"/>
              <a:t>Dear </a:t>
            </a:r>
            <a:r>
              <a:rPr lang="en-US" sz="1300" dirty="0" err="1"/>
              <a:t>Ms</a:t>
            </a:r>
            <a:r>
              <a:rPr lang="en-US" sz="1300" dirty="0"/>
              <a:t> Philips</a:t>
            </a:r>
          </a:p>
          <a:p>
            <a:pPr marL="0" indent="0">
              <a:buNone/>
            </a:pPr>
            <a:r>
              <a:rPr lang="en-US" sz="1300" dirty="0"/>
              <a:t>Translation Services &amp; Fees</a:t>
            </a:r>
          </a:p>
          <a:p>
            <a:pPr marL="0" indent="0">
              <a:buNone/>
            </a:pPr>
            <a:r>
              <a:rPr lang="en-US" sz="1300" dirty="0"/>
              <a:t>Thank you for your letter of 4 November enquiring about our translation </a:t>
            </a:r>
            <a:r>
              <a:rPr lang="en-US" sz="1300" dirty="0" smtClean="0"/>
              <a:t>services.</a:t>
            </a:r>
            <a:r>
              <a:rPr lang="sl-SI" sz="1300" dirty="0" smtClean="0"/>
              <a:t/>
            </a:r>
            <a:br>
              <a:rPr lang="sl-SI" sz="1300" dirty="0" smtClean="0"/>
            </a:br>
            <a:r>
              <a:rPr lang="en-US" sz="1300" dirty="0" smtClean="0"/>
              <a:t>Lingua </a:t>
            </a:r>
            <a:r>
              <a:rPr lang="en-US" sz="1300" dirty="0"/>
              <a:t>Services Galactic offer a full range of translation services to help you in the development of sales literature and web sites. I have pleasure in enclosing our latest brochures and price list from which you can see that our prices are highly competitive.</a:t>
            </a:r>
          </a:p>
          <a:p>
            <a:pPr marL="0" indent="0">
              <a:buNone/>
            </a:pPr>
            <a:r>
              <a:rPr lang="en-US" sz="1300" dirty="0"/>
              <a:t>I look forward to calling you in a few days.</a:t>
            </a:r>
          </a:p>
          <a:p>
            <a:pPr marL="0" indent="0">
              <a:buNone/>
            </a:pPr>
            <a:r>
              <a:rPr lang="en-US" sz="1300" dirty="0"/>
              <a:t>Yours </a:t>
            </a:r>
            <a:r>
              <a:rPr lang="en-US" sz="1300" dirty="0" smtClean="0"/>
              <a:t>sincerely</a:t>
            </a:r>
            <a:r>
              <a:rPr lang="sl-SI" sz="1300" dirty="0" smtClean="0"/>
              <a:t/>
            </a:r>
            <a:br>
              <a:rPr lang="sl-SI" sz="1300" dirty="0" smtClean="0"/>
            </a:br>
            <a:r>
              <a:rPr lang="en-US" sz="1300" dirty="0" smtClean="0"/>
              <a:t>James </a:t>
            </a:r>
            <a:r>
              <a:rPr lang="en-US" sz="1300" dirty="0"/>
              <a:t>T </a:t>
            </a:r>
            <a:r>
              <a:rPr lang="en-US" sz="1300" dirty="0" smtClean="0"/>
              <a:t>Brown</a:t>
            </a:r>
            <a:r>
              <a:rPr lang="sl-SI" sz="1300" dirty="0" smtClean="0"/>
              <a:t/>
            </a:r>
            <a:br>
              <a:rPr lang="sl-SI" sz="1300" dirty="0" smtClean="0"/>
            </a:br>
            <a:r>
              <a:rPr lang="en-US" sz="1300" dirty="0" smtClean="0"/>
              <a:t>Sales Manager</a:t>
            </a:r>
            <a:r>
              <a:rPr lang="sl-SI" sz="1300" dirty="0" smtClean="0"/>
              <a:t/>
            </a:r>
            <a:br>
              <a:rPr lang="sl-SI" sz="1300" dirty="0" smtClean="0"/>
            </a:br>
            <a:r>
              <a:rPr lang="en-US" sz="1300" dirty="0" err="1" smtClean="0"/>
              <a:t>Enc</a:t>
            </a:r>
            <a:r>
              <a:rPr lang="en-US" sz="1300" dirty="0"/>
              <a:t>: 3</a:t>
            </a:r>
          </a:p>
          <a:p>
            <a:pPr marL="0" indent="0">
              <a:buNone/>
            </a:pPr>
            <a:r>
              <a:rPr lang="en-US" sz="1200" dirty="0"/>
              <a:t> </a:t>
            </a:r>
          </a:p>
        </p:txBody>
      </p:sp>
    </p:spTree>
    <p:extLst>
      <p:ext uri="{BB962C8B-B14F-4D97-AF65-F5344CB8AC3E}">
        <p14:creationId xmlns:p14="http://schemas.microsoft.com/office/powerpoint/2010/main" val="349200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SAMPLE LETTERS</a:t>
            </a:r>
            <a:endParaRPr lang="sl-SI" dirty="0"/>
          </a:p>
        </p:txBody>
      </p:sp>
      <p:sp>
        <p:nvSpPr>
          <p:cNvPr id="3" name="Content Placeholder 2"/>
          <p:cNvSpPr>
            <a:spLocks noGrp="1"/>
          </p:cNvSpPr>
          <p:nvPr>
            <p:ph idx="1"/>
          </p:nvPr>
        </p:nvSpPr>
        <p:spPr>
          <a:xfrm>
            <a:off x="1251678" y="1438507"/>
            <a:ext cx="10178322" cy="4407631"/>
          </a:xfrm>
        </p:spPr>
        <p:txBody>
          <a:bodyPr>
            <a:noAutofit/>
          </a:bodyPr>
          <a:lstStyle/>
          <a:p>
            <a:pPr marL="0" indent="0">
              <a:lnSpc>
                <a:spcPct val="100000"/>
              </a:lnSpc>
              <a:buNone/>
            </a:pPr>
            <a:r>
              <a:rPr lang="en-US" sz="1000" dirty="0"/>
              <a:t>Sampson's </a:t>
            </a:r>
            <a:r>
              <a:rPr lang="en-US" sz="1000" dirty="0" smtClean="0"/>
              <a:t>Stationary</a:t>
            </a:r>
            <a:r>
              <a:rPr lang="sl-SI" sz="1000" dirty="0" smtClean="0"/>
              <a:t/>
            </a:r>
            <a:br>
              <a:rPr lang="sl-SI" sz="1000" dirty="0" smtClean="0"/>
            </a:br>
            <a:r>
              <a:rPr lang="en-US" sz="1000" dirty="0" smtClean="0"/>
              <a:t>30 </a:t>
            </a:r>
            <a:r>
              <a:rPr lang="en-US" sz="1000" dirty="0"/>
              <a:t>Silverstone </a:t>
            </a:r>
            <a:r>
              <a:rPr lang="en-US" sz="1000" dirty="0" smtClean="0"/>
              <a:t>Ave</a:t>
            </a:r>
            <a:r>
              <a:rPr lang="sl-SI" sz="1000" dirty="0" smtClean="0"/>
              <a:t/>
            </a:r>
            <a:br>
              <a:rPr lang="sl-SI" sz="1000" dirty="0" smtClean="0"/>
            </a:br>
            <a:r>
              <a:rPr lang="en-US" sz="1000" dirty="0" smtClean="0"/>
              <a:t>Kamloops</a:t>
            </a:r>
            <a:r>
              <a:rPr lang="en-US" sz="1000" dirty="0"/>
              <a:t>, </a:t>
            </a:r>
            <a:r>
              <a:rPr lang="en-US" sz="1000" dirty="0" smtClean="0"/>
              <a:t>BC</a:t>
            </a:r>
            <a:r>
              <a:rPr lang="sl-SI" sz="1000" dirty="0" smtClean="0"/>
              <a:t/>
            </a:r>
            <a:br>
              <a:rPr lang="sl-SI" sz="1000" dirty="0" smtClean="0"/>
            </a:br>
            <a:r>
              <a:rPr lang="en-US" sz="1000" dirty="0" smtClean="0"/>
              <a:t>V2A 8B1</a:t>
            </a:r>
            <a:r>
              <a:rPr lang="sl-SI" sz="1000" dirty="0" smtClean="0"/>
              <a:t/>
            </a:r>
            <a:br>
              <a:rPr lang="sl-SI" sz="1000" dirty="0" smtClean="0"/>
            </a:br>
            <a:r>
              <a:rPr lang="en-US" sz="1000" dirty="0" smtClean="0">
                <a:hlinkClick r:id="rId2"/>
              </a:rPr>
              <a:t>Tel:250-429-0002</a:t>
            </a:r>
            <a:r>
              <a:rPr lang="sl-SI" sz="1000" dirty="0" smtClean="0"/>
              <a:t/>
            </a:r>
            <a:br>
              <a:rPr lang="sl-SI" sz="1000" dirty="0" smtClean="0"/>
            </a:br>
            <a:r>
              <a:rPr lang="en-US" sz="1000" dirty="0" smtClean="0"/>
              <a:t>February </a:t>
            </a:r>
            <a:r>
              <a:rPr lang="en-US" sz="1000" dirty="0"/>
              <a:t>21st, </a:t>
            </a:r>
            <a:r>
              <a:rPr lang="en-US" sz="1000" dirty="0" smtClean="0"/>
              <a:t>20</a:t>
            </a:r>
            <a:r>
              <a:rPr lang="sl-SI" sz="1000" dirty="0" smtClean="0"/>
              <a:t>17</a:t>
            </a:r>
            <a:endParaRPr lang="en-US" sz="1000" dirty="0"/>
          </a:p>
          <a:p>
            <a:pPr marL="0" indent="0">
              <a:lnSpc>
                <a:spcPct val="100000"/>
              </a:lnSpc>
              <a:buNone/>
            </a:pPr>
            <a:r>
              <a:rPr lang="en-US" sz="1000" dirty="0"/>
              <a:t>Mr. Ken </a:t>
            </a:r>
            <a:r>
              <a:rPr lang="en-US" sz="1000" dirty="0" smtClean="0"/>
              <a:t>Davis</a:t>
            </a:r>
            <a:r>
              <a:rPr lang="sl-SI" sz="1000" dirty="0" smtClean="0"/>
              <a:t/>
            </a:r>
            <a:br>
              <a:rPr lang="sl-SI" sz="1000" dirty="0" smtClean="0"/>
            </a:br>
            <a:r>
              <a:rPr lang="en-US" sz="1000" dirty="0" smtClean="0"/>
              <a:t>Hanson's </a:t>
            </a:r>
            <a:r>
              <a:rPr lang="en-US" sz="1000" dirty="0"/>
              <a:t>Montessori </a:t>
            </a:r>
            <a:r>
              <a:rPr lang="en-US" sz="1000" dirty="0" smtClean="0"/>
              <a:t>School</a:t>
            </a:r>
            <a:r>
              <a:rPr lang="sl-SI" sz="1000" dirty="0" smtClean="0"/>
              <a:t/>
            </a:r>
            <a:br>
              <a:rPr lang="sl-SI" sz="1000" dirty="0" smtClean="0"/>
            </a:br>
            <a:r>
              <a:rPr lang="en-US" sz="1000" dirty="0" smtClean="0"/>
              <a:t>15 </a:t>
            </a:r>
            <a:r>
              <a:rPr lang="en-US" sz="1000" dirty="0"/>
              <a:t>Main </a:t>
            </a:r>
            <a:r>
              <a:rPr lang="en-US" sz="1000" dirty="0" smtClean="0"/>
              <a:t>St.</a:t>
            </a:r>
            <a:r>
              <a:rPr lang="sl-SI" sz="1000" dirty="0" smtClean="0"/>
              <a:t/>
            </a:r>
            <a:br>
              <a:rPr lang="sl-SI" sz="1000" dirty="0" smtClean="0"/>
            </a:br>
            <a:r>
              <a:rPr lang="en-US" sz="1000" dirty="0" smtClean="0"/>
              <a:t>Kamloops</a:t>
            </a:r>
            <a:r>
              <a:rPr lang="en-US" sz="1000" dirty="0"/>
              <a:t>, </a:t>
            </a:r>
            <a:r>
              <a:rPr lang="en-US" sz="1000" dirty="0" smtClean="0"/>
              <a:t>BC</a:t>
            </a:r>
            <a:r>
              <a:rPr lang="sl-SI" sz="1000" dirty="0" smtClean="0"/>
              <a:t/>
            </a:r>
            <a:br>
              <a:rPr lang="sl-SI" sz="1000" dirty="0" smtClean="0"/>
            </a:br>
            <a:r>
              <a:rPr lang="en-US" sz="1000" dirty="0" smtClean="0"/>
              <a:t>V2A 7B5</a:t>
            </a:r>
            <a:r>
              <a:rPr lang="sl-SI" sz="1000" dirty="0"/>
              <a:t/>
            </a:r>
            <a:br>
              <a:rPr lang="sl-SI" sz="1000" dirty="0"/>
            </a:br>
            <a:r>
              <a:rPr lang="sl-SI" sz="1000" dirty="0" smtClean="0"/>
              <a:t/>
            </a:r>
            <a:br>
              <a:rPr lang="sl-SI" sz="1000" dirty="0" smtClean="0"/>
            </a:br>
            <a:r>
              <a:rPr lang="en-US" sz="1300" dirty="0" smtClean="0"/>
              <a:t>Our </a:t>
            </a:r>
            <a:r>
              <a:rPr lang="en-US" sz="1300" dirty="0"/>
              <a:t>ref: #</a:t>
            </a:r>
            <a:r>
              <a:rPr lang="en-US" sz="1300" dirty="0" smtClean="0"/>
              <a:t>223</a:t>
            </a:r>
            <a:r>
              <a:rPr lang="sl-SI" sz="1300" dirty="0"/>
              <a:t/>
            </a:r>
            <a:br>
              <a:rPr lang="sl-SI" sz="1300" dirty="0"/>
            </a:br>
            <a:r>
              <a:rPr lang="sl-SI" sz="1300" dirty="0" smtClean="0"/>
              <a:t/>
            </a:r>
            <a:br>
              <a:rPr lang="sl-SI" sz="1300" dirty="0" smtClean="0"/>
            </a:br>
            <a:r>
              <a:rPr lang="en-US" sz="1300" dirty="0" smtClean="0"/>
              <a:t>Dear </a:t>
            </a:r>
            <a:r>
              <a:rPr lang="en-US" sz="1300" dirty="0"/>
              <a:t>Mr. Davis:</a:t>
            </a:r>
          </a:p>
          <a:p>
            <a:pPr marL="0" indent="0">
              <a:lnSpc>
                <a:spcPct val="100000"/>
              </a:lnSpc>
              <a:buNone/>
            </a:pPr>
            <a:r>
              <a:rPr lang="en-US" sz="1300" dirty="0"/>
              <a:t>Outstanding Invoice</a:t>
            </a:r>
          </a:p>
          <a:p>
            <a:pPr marL="0" indent="0">
              <a:lnSpc>
                <a:spcPct val="100000"/>
              </a:lnSpc>
              <a:buNone/>
            </a:pPr>
            <a:r>
              <a:rPr lang="en-US" sz="1300" dirty="0"/>
              <a:t>Our records show that you have an outstanding balance dating back to January, 20--. Your January invoice was for £445.00 and we have yet to receive this payment. Please find a copy of the invoice </a:t>
            </a:r>
            <a:r>
              <a:rPr lang="en-US" sz="1300" dirty="0" smtClean="0"/>
              <a:t>enclosed.</a:t>
            </a:r>
            <a:r>
              <a:rPr lang="sl-SI" sz="1300" dirty="0" smtClean="0"/>
              <a:t/>
            </a:r>
            <a:br>
              <a:rPr lang="sl-SI" sz="1300" dirty="0" smtClean="0"/>
            </a:br>
            <a:r>
              <a:rPr lang="en-US" sz="1300" dirty="0" smtClean="0"/>
              <a:t>If </a:t>
            </a:r>
            <a:r>
              <a:rPr lang="en-US" sz="1300" dirty="0"/>
              <a:t>this amount has already been paid, please disregard this notice. Otherwise, please forward us the amount owed in full by March 1st, 20--. As our contract indicates, we begin charging 5% interest for any outstanding balances after 30 </a:t>
            </a:r>
            <a:r>
              <a:rPr lang="en-US" sz="1300" dirty="0" smtClean="0"/>
              <a:t>days.</a:t>
            </a:r>
            <a:r>
              <a:rPr lang="sl-SI" sz="1300" dirty="0" smtClean="0"/>
              <a:t/>
            </a:r>
            <a:br>
              <a:rPr lang="sl-SI" sz="1300" dirty="0" smtClean="0"/>
            </a:br>
            <a:r>
              <a:rPr lang="en-US" sz="1300" dirty="0" smtClean="0"/>
              <a:t>Thank </a:t>
            </a:r>
            <a:r>
              <a:rPr lang="en-US" sz="1300" dirty="0"/>
              <a:t>you in advance for your cooperation. We hope to continue doing business with you in the future.</a:t>
            </a:r>
          </a:p>
          <a:p>
            <a:pPr marL="0" indent="0">
              <a:lnSpc>
                <a:spcPct val="100000"/>
              </a:lnSpc>
              <a:buNone/>
            </a:pPr>
            <a:r>
              <a:rPr lang="en-US" sz="1300" dirty="0" smtClean="0"/>
              <a:t>Sincerely,</a:t>
            </a:r>
            <a:r>
              <a:rPr lang="sl-SI" sz="1300" dirty="0" smtClean="0"/>
              <a:t/>
            </a:r>
            <a:br>
              <a:rPr lang="sl-SI" sz="1300" dirty="0" smtClean="0"/>
            </a:br>
            <a:r>
              <a:rPr lang="en-US" sz="1300" dirty="0" smtClean="0"/>
              <a:t>Maria McPhee</a:t>
            </a:r>
            <a:r>
              <a:rPr lang="sl-SI" sz="1300" dirty="0" smtClean="0"/>
              <a:t/>
            </a:r>
            <a:br>
              <a:rPr lang="sl-SI" sz="1300" dirty="0" smtClean="0"/>
            </a:br>
            <a:r>
              <a:rPr lang="en-US" sz="1300" dirty="0" smtClean="0"/>
              <a:t>Accountant</a:t>
            </a:r>
            <a:endParaRPr lang="en-US" sz="1300" dirty="0"/>
          </a:p>
          <a:p>
            <a:pPr marL="0" indent="0">
              <a:lnSpc>
                <a:spcPct val="100000"/>
              </a:lnSpc>
              <a:buNone/>
            </a:pPr>
            <a:r>
              <a:rPr lang="en-US" sz="1300" dirty="0"/>
              <a:t>Enclosure: Invoice #223</a:t>
            </a:r>
          </a:p>
        </p:txBody>
      </p:sp>
    </p:spTree>
    <p:extLst>
      <p:ext uri="{BB962C8B-B14F-4D97-AF65-F5344CB8AC3E}">
        <p14:creationId xmlns:p14="http://schemas.microsoft.com/office/powerpoint/2010/main" val="379845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normAutofit fontScale="92500" lnSpcReduction="20000"/>
          </a:bodyPr>
          <a:lstStyle/>
          <a:p>
            <a:pPr lvl="0"/>
            <a:r>
              <a:rPr lang="sl-SI" dirty="0"/>
              <a:t>BODITE JASNI/BE CLEAR </a:t>
            </a:r>
            <a:br>
              <a:rPr lang="sl-SI" dirty="0"/>
            </a:br>
            <a:r>
              <a:rPr lang="sl-SI" dirty="0"/>
              <a:t>- kratke povedi</a:t>
            </a:r>
            <a:br>
              <a:rPr lang="sl-SI" dirty="0"/>
            </a:br>
            <a:r>
              <a:rPr lang="sl-SI" dirty="0"/>
              <a:t>- prepost jezik  </a:t>
            </a:r>
            <a:br>
              <a:rPr lang="sl-SI" dirty="0"/>
            </a:br>
            <a:r>
              <a:rPr lang="sl-SI" dirty="0"/>
              <a:t>- pravilna slovnica</a:t>
            </a:r>
          </a:p>
          <a:p>
            <a:pPr marL="0" indent="0">
              <a:buNone/>
            </a:pPr>
            <a:endParaRPr lang="sl-SI" dirty="0"/>
          </a:p>
          <a:p>
            <a:pPr lvl="0"/>
            <a:r>
              <a:rPr lang="sl-SI" dirty="0"/>
              <a:t>BODITE JEDRNATI/BE BRIEF</a:t>
            </a:r>
            <a:br>
              <a:rPr lang="sl-SI" dirty="0"/>
            </a:br>
            <a:r>
              <a:rPr lang="sl-SI" dirty="0"/>
              <a:t>- v emailu se osredotočite samo na pomembne teme/manjše število tem (vedno lahko pošljete še eno sporočilo)</a:t>
            </a:r>
            <a:br>
              <a:rPr lang="sl-SI" dirty="0"/>
            </a:br>
            <a:r>
              <a:rPr lang="sl-SI" dirty="0"/>
              <a:t>- pojasnite namen vašega pisanja v prvem </a:t>
            </a:r>
            <a:r>
              <a:rPr lang="sl-SI" dirty="0" smtClean="0"/>
              <a:t>odstavku</a:t>
            </a:r>
          </a:p>
          <a:p>
            <a:pPr lvl="0"/>
            <a:endParaRPr lang="sl-SI" dirty="0"/>
          </a:p>
          <a:p>
            <a:pPr lvl="0"/>
            <a:r>
              <a:rPr lang="sl-SI" dirty="0" smtClean="0"/>
              <a:t>NE UPORABLJAJTE OKRAJŠAV/NO CONTRACTIONS</a:t>
            </a:r>
            <a:br>
              <a:rPr lang="sl-SI" dirty="0" smtClean="0"/>
            </a:br>
            <a:r>
              <a:rPr lang="sl-SI" dirty="0" smtClean="0"/>
              <a:t>I have (I‘ve)</a:t>
            </a:r>
            <a:br>
              <a:rPr lang="sl-SI" dirty="0" smtClean="0"/>
            </a:br>
            <a:r>
              <a:rPr lang="sl-SI" dirty="0" smtClean="0"/>
              <a:t>I am (I‘m)</a:t>
            </a:r>
            <a:br>
              <a:rPr lang="sl-SI" dirty="0" smtClean="0"/>
            </a:br>
            <a:r>
              <a:rPr lang="sl-SI" dirty="0" smtClean="0"/>
              <a:t>I will not (I won‘t)</a:t>
            </a:r>
            <a:endParaRPr lang="sl-SI" dirty="0"/>
          </a:p>
          <a:p>
            <a:pPr marL="0" indent="0">
              <a:buNone/>
            </a:pPr>
            <a:endParaRPr lang="sl-SI" dirty="0"/>
          </a:p>
        </p:txBody>
      </p:sp>
    </p:spTree>
    <p:extLst>
      <p:ext uri="{BB962C8B-B14F-4D97-AF65-F5344CB8AC3E}">
        <p14:creationId xmlns:p14="http://schemas.microsoft.com/office/powerpoint/2010/main" val="286451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normAutofit fontScale="85000" lnSpcReduction="20000"/>
          </a:bodyPr>
          <a:lstStyle/>
          <a:p>
            <a:pPr lvl="0"/>
            <a:r>
              <a:rPr lang="sl-SI" dirty="0"/>
              <a:t>JASNO NAPIŠITE ZADEVO/WRITE A STRONG SUBJECT </a:t>
            </a:r>
            <a:r>
              <a:rPr lang="sl-SI" dirty="0" smtClean="0"/>
              <a:t>LINE</a:t>
            </a:r>
            <a:br>
              <a:rPr lang="sl-SI" dirty="0" smtClean="0"/>
            </a:br>
            <a:r>
              <a:rPr lang="sl-SI" dirty="0" smtClean="0"/>
              <a:t>the 4 Us:</a:t>
            </a:r>
            <a:r>
              <a:rPr lang="sl-SI" dirty="0"/>
              <a:t/>
            </a:r>
            <a:br>
              <a:rPr lang="sl-SI" dirty="0"/>
            </a:br>
            <a:r>
              <a:rPr lang="sl-SI" dirty="0"/>
              <a:t>- unikaten/unique</a:t>
            </a:r>
            <a:br>
              <a:rPr lang="sl-SI" dirty="0"/>
            </a:br>
            <a:r>
              <a:rPr lang="sl-SI" dirty="0"/>
              <a:t>- nujen/urgent</a:t>
            </a:r>
            <a:br>
              <a:rPr lang="sl-SI" dirty="0"/>
            </a:br>
            <a:r>
              <a:rPr lang="sl-SI" dirty="0"/>
              <a:t>- uporaben/useful</a:t>
            </a:r>
            <a:br>
              <a:rPr lang="sl-SI" dirty="0"/>
            </a:br>
            <a:r>
              <a:rPr lang="sl-SI" dirty="0"/>
              <a:t>- zelo specifičen/ultra </a:t>
            </a:r>
            <a:r>
              <a:rPr lang="sl-SI" dirty="0" smtClean="0"/>
              <a:t>specific</a:t>
            </a:r>
          </a:p>
          <a:p>
            <a:pPr lvl="0"/>
            <a:endParaRPr lang="sl-SI" dirty="0"/>
          </a:p>
          <a:p>
            <a:pPr lvl="0"/>
            <a:r>
              <a:rPr lang="sl-SI" dirty="0"/>
              <a:t>BODITE VLJUDNI/BE </a:t>
            </a:r>
            <a:r>
              <a:rPr lang="sl-SI" dirty="0" smtClean="0"/>
              <a:t>POLITE</a:t>
            </a:r>
            <a:br>
              <a:rPr lang="sl-SI" dirty="0" smtClean="0"/>
            </a:br>
            <a:r>
              <a:rPr lang="sl-SI" dirty="0" smtClean="0"/>
              <a:t>Brez </a:t>
            </a:r>
            <a:r>
              <a:rPr lang="sl-SI" dirty="0"/>
              <a:t>klicajev in VELIKIH ČRK, saj to izpade kot </a:t>
            </a:r>
            <a:r>
              <a:rPr lang="sl-SI" dirty="0" smtClean="0"/>
              <a:t>KRIČANJE</a:t>
            </a:r>
            <a:endParaRPr lang="sl-SI" dirty="0"/>
          </a:p>
          <a:p>
            <a:pPr lvl="0"/>
            <a:endParaRPr lang="sl-SI" dirty="0" smtClean="0"/>
          </a:p>
          <a:p>
            <a:r>
              <a:rPr lang="sl-SI" dirty="0"/>
              <a:t>USTVARITE PRAV TON/CREATE THE RIGHT </a:t>
            </a:r>
            <a:r>
              <a:rPr lang="sl-SI" dirty="0" smtClean="0"/>
              <a:t>TONE</a:t>
            </a:r>
          </a:p>
          <a:p>
            <a:pPr lvl="0"/>
            <a:r>
              <a:rPr lang="sl-SI" dirty="0"/>
              <a:t>Naslavljanje/salutaton: </a:t>
            </a:r>
          </a:p>
          <a:p>
            <a:pPr lvl="0"/>
            <a:r>
              <a:rPr lang="sl-SI" dirty="0"/>
              <a:t>Opening sentence</a:t>
            </a:r>
          </a:p>
          <a:p>
            <a:pPr lvl="0"/>
            <a:r>
              <a:rPr lang="sl-SI" dirty="0"/>
              <a:t>Ending</a:t>
            </a:r>
          </a:p>
          <a:p>
            <a:pPr lvl="0"/>
            <a:r>
              <a:rPr lang="sl-SI" dirty="0"/>
              <a:t>Closing</a:t>
            </a:r>
          </a:p>
          <a:p>
            <a:pPr marL="0" indent="0">
              <a:buNone/>
            </a:pPr>
            <a:endParaRPr lang="sl-SI" dirty="0"/>
          </a:p>
          <a:p>
            <a:pPr lvl="0"/>
            <a:endParaRPr lang="sl-SI" dirty="0"/>
          </a:p>
          <a:p>
            <a:pPr lvl="0"/>
            <a:endParaRPr lang="sl-SI" dirty="0"/>
          </a:p>
        </p:txBody>
      </p:sp>
    </p:spTree>
    <p:extLst>
      <p:ext uri="{BB962C8B-B14F-4D97-AF65-F5344CB8AC3E}">
        <p14:creationId xmlns:p14="http://schemas.microsoft.com/office/powerpoint/2010/main" val="44423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lstStyle/>
          <a:p>
            <a:pPr lvl="0"/>
            <a:r>
              <a:rPr lang="sl-SI" dirty="0" smtClean="0"/>
              <a:t>NASLAVLJANJE ali POZDRAV/SALUTATION</a:t>
            </a:r>
            <a:br>
              <a:rPr lang="sl-SI" dirty="0" smtClean="0"/>
            </a:br>
            <a:r>
              <a:rPr lang="sl-SI" dirty="0" smtClean="0"/>
              <a:t>Dear Sir/Madam</a:t>
            </a:r>
            <a:br>
              <a:rPr lang="sl-SI" dirty="0" smtClean="0"/>
            </a:br>
            <a:r>
              <a:rPr lang="sl-SI" dirty="0" smtClean="0"/>
              <a:t>Dear Firstname/Lastname </a:t>
            </a:r>
            <a:br>
              <a:rPr lang="sl-SI" dirty="0" smtClean="0"/>
            </a:br>
            <a:r>
              <a:rPr lang="sl-SI" dirty="0" smtClean="0"/>
              <a:t>To </a:t>
            </a:r>
            <a:r>
              <a:rPr lang="sl-SI" dirty="0"/>
              <a:t>Whom it May </a:t>
            </a:r>
            <a:r>
              <a:rPr lang="sl-SI" dirty="0" smtClean="0"/>
              <a:t>Concern</a:t>
            </a:r>
            <a:br>
              <a:rPr lang="sl-SI" dirty="0" smtClean="0"/>
            </a:br>
            <a:r>
              <a:rPr lang="sl-SI" dirty="0" smtClean="0"/>
              <a:t/>
            </a:r>
            <a:br>
              <a:rPr lang="sl-SI" dirty="0" smtClean="0"/>
            </a:br>
            <a:r>
              <a:rPr lang="sl-SI" dirty="0" smtClean="0"/>
              <a:t>Hello</a:t>
            </a:r>
            <a:r>
              <a:rPr lang="sl-SI" dirty="0"/>
              <a:t>, Hi, Hey – informal </a:t>
            </a:r>
            <a:r>
              <a:rPr lang="sl-SI" dirty="0" smtClean="0"/>
              <a:t>tone</a:t>
            </a:r>
            <a:br>
              <a:rPr lang="sl-SI" dirty="0" smtClean="0"/>
            </a:br>
            <a:r>
              <a:rPr lang="sl-SI" dirty="0"/>
              <a:t/>
            </a:r>
            <a:br>
              <a:rPr lang="sl-SI" dirty="0"/>
            </a:br>
            <a:r>
              <a:rPr lang="sl-SI" dirty="0"/>
              <a:t>Dear </a:t>
            </a:r>
            <a:r>
              <a:rPr lang="sl-SI" dirty="0" smtClean="0"/>
              <a:t>All</a:t>
            </a:r>
            <a:br>
              <a:rPr lang="sl-SI" dirty="0" smtClean="0"/>
            </a:br>
            <a:r>
              <a:rPr lang="sl-SI" dirty="0" smtClean="0"/>
              <a:t>Gentlemen</a:t>
            </a:r>
            <a:endParaRPr lang="sl-SI" dirty="0"/>
          </a:p>
          <a:p>
            <a:pPr marL="0" lvl="0" indent="0">
              <a:buNone/>
            </a:pPr>
            <a:endParaRPr lang="sl-SI" dirty="0"/>
          </a:p>
        </p:txBody>
      </p:sp>
    </p:spTree>
    <p:extLst>
      <p:ext uri="{BB962C8B-B14F-4D97-AF65-F5344CB8AC3E}">
        <p14:creationId xmlns:p14="http://schemas.microsoft.com/office/powerpoint/2010/main" val="215248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normAutofit fontScale="92500" lnSpcReduction="20000"/>
          </a:bodyPr>
          <a:lstStyle/>
          <a:p>
            <a:pPr lvl="0"/>
            <a:r>
              <a:rPr lang="sl-SI" dirty="0"/>
              <a:t>UVODNA POVED/OPENING </a:t>
            </a:r>
            <a:r>
              <a:rPr lang="sl-SI" dirty="0" smtClean="0"/>
              <a:t>SENTENCE</a:t>
            </a:r>
            <a:br>
              <a:rPr lang="sl-SI" dirty="0" smtClean="0"/>
            </a:br>
            <a:r>
              <a:rPr lang="sl-SI" dirty="0" smtClean="0"/>
              <a:t>Dober </a:t>
            </a:r>
            <a:r>
              <a:rPr lang="sl-SI" dirty="0"/>
              <a:t>uvodni stavek pove naslovniku o čem govori sporočilo. </a:t>
            </a:r>
            <a:r>
              <a:rPr lang="sl-SI" dirty="0" smtClean="0"/>
              <a:t/>
            </a:r>
            <a:br>
              <a:rPr lang="sl-SI" dirty="0" smtClean="0"/>
            </a:br>
            <a:r>
              <a:rPr lang="sl-SI" dirty="0" smtClean="0"/>
              <a:t>Če </a:t>
            </a:r>
            <a:r>
              <a:rPr lang="sl-SI" dirty="0"/>
              <a:t>pišete v zvezi s kakšnim dogovor oz. da nekaj preverite (to follow-up on sth) lahko začnete </a:t>
            </a:r>
            <a:r>
              <a:rPr lang="sl-SI" dirty="0" smtClean="0"/>
              <a:t>z:</a:t>
            </a:r>
            <a:br>
              <a:rPr lang="sl-SI" dirty="0" smtClean="0"/>
            </a:br>
            <a:r>
              <a:rPr lang="sl-SI" dirty="0" smtClean="0"/>
              <a:t>I'm </a:t>
            </a:r>
            <a:r>
              <a:rPr lang="sl-SI" dirty="0"/>
              <a:t>just writing to </a:t>
            </a:r>
            <a:r>
              <a:rPr lang="sl-SI" dirty="0" smtClean="0"/>
              <a:t>...</a:t>
            </a:r>
            <a:br>
              <a:rPr lang="sl-SI" dirty="0" smtClean="0"/>
            </a:br>
            <a:r>
              <a:rPr lang="sl-SI" dirty="0" smtClean="0"/>
              <a:t>Just </a:t>
            </a:r>
            <a:r>
              <a:rPr lang="sl-SI" dirty="0"/>
              <a:t>a (quick) note to</a:t>
            </a:r>
            <a:r>
              <a:rPr lang="sl-SI" dirty="0" smtClean="0"/>
              <a:t>...</a:t>
            </a:r>
            <a:br>
              <a:rPr lang="sl-SI" dirty="0" smtClean="0"/>
            </a:br>
            <a:r>
              <a:rPr lang="sl-SI" dirty="0" smtClean="0"/>
              <a:t>Just </a:t>
            </a:r>
            <a:r>
              <a:rPr lang="sl-SI" dirty="0"/>
              <a:t>a short note to follow up </a:t>
            </a:r>
            <a:r>
              <a:rPr lang="sl-SI" dirty="0" smtClean="0"/>
              <a:t>...</a:t>
            </a:r>
            <a:br>
              <a:rPr lang="sl-SI" dirty="0" smtClean="0"/>
            </a:br>
            <a:r>
              <a:rPr lang="sl-SI" dirty="0" smtClean="0"/>
              <a:t>Just </a:t>
            </a:r>
            <a:r>
              <a:rPr lang="sl-SI" dirty="0"/>
              <a:t>a short email to ...</a:t>
            </a:r>
          </a:p>
          <a:p>
            <a:pPr lvl="0"/>
            <a:endParaRPr lang="sl-SI" dirty="0"/>
          </a:p>
          <a:p>
            <a:pPr lvl="0"/>
            <a:r>
              <a:rPr lang="sl-SI" dirty="0"/>
              <a:t>V poslovnem svetu ljudje pišejo emaile </a:t>
            </a:r>
            <a:r>
              <a:rPr lang="sl-SI" dirty="0" smtClean="0"/>
              <a:t>da</a:t>
            </a:r>
            <a:br>
              <a:rPr lang="sl-SI" dirty="0" smtClean="0"/>
            </a:br>
            <a:r>
              <a:rPr lang="sl-SI" dirty="0" smtClean="0"/>
              <a:t>- </a:t>
            </a:r>
            <a:r>
              <a:rPr lang="sl-SI" dirty="0"/>
              <a:t>nekaj </a:t>
            </a:r>
            <a:r>
              <a:rPr lang="sl-SI" dirty="0" smtClean="0"/>
              <a:t>razčistijo</a:t>
            </a:r>
            <a:br>
              <a:rPr lang="sl-SI" dirty="0" smtClean="0"/>
            </a:br>
            <a:r>
              <a:rPr lang="sl-SI" dirty="0" smtClean="0"/>
              <a:t>- </a:t>
            </a:r>
            <a:r>
              <a:rPr lang="sl-SI" dirty="0"/>
              <a:t>nekaj </a:t>
            </a:r>
            <a:r>
              <a:rPr lang="sl-SI" dirty="0" smtClean="0"/>
              <a:t>potrdijo</a:t>
            </a:r>
            <a:br>
              <a:rPr lang="sl-SI" dirty="0" smtClean="0"/>
            </a:br>
            <a:r>
              <a:rPr lang="sl-SI" dirty="0" smtClean="0"/>
              <a:t>- </a:t>
            </a:r>
            <a:r>
              <a:rPr lang="sl-SI" dirty="0"/>
              <a:t>nekaj </a:t>
            </a:r>
            <a:r>
              <a:rPr lang="sl-SI" dirty="0" smtClean="0"/>
              <a:t>spročijo</a:t>
            </a:r>
            <a:br>
              <a:rPr lang="sl-SI" dirty="0" smtClean="0"/>
            </a:br>
            <a:r>
              <a:rPr lang="sl-SI" dirty="0" smtClean="0"/>
              <a:t>- </a:t>
            </a:r>
            <a:r>
              <a:rPr lang="sl-SI" dirty="0"/>
              <a:t>nekaj </a:t>
            </a:r>
            <a:r>
              <a:rPr lang="sl-SI" dirty="0" smtClean="0"/>
              <a:t>vprašajo</a:t>
            </a:r>
            <a:br>
              <a:rPr lang="sl-SI" dirty="0" smtClean="0"/>
            </a:br>
            <a:r>
              <a:rPr lang="sl-SI" dirty="0" smtClean="0"/>
              <a:t>- </a:t>
            </a:r>
            <a:r>
              <a:rPr lang="sl-SI" dirty="0"/>
              <a:t>odgovorijo na </a:t>
            </a:r>
            <a:r>
              <a:rPr lang="sl-SI" dirty="0" smtClean="0"/>
              <a:t>vprašanje</a:t>
            </a:r>
            <a:br>
              <a:rPr lang="sl-SI" dirty="0" smtClean="0"/>
            </a:br>
            <a:r>
              <a:rPr lang="sl-SI" dirty="0" smtClean="0"/>
              <a:t>- </a:t>
            </a:r>
            <a:r>
              <a:rPr lang="sl-SI" dirty="0"/>
              <a:t>se zahvalijo</a:t>
            </a:r>
          </a:p>
          <a:p>
            <a:pPr marL="0" lvl="0" indent="0">
              <a:buNone/>
            </a:pPr>
            <a:endParaRPr lang="sl-SI" dirty="0"/>
          </a:p>
        </p:txBody>
      </p:sp>
    </p:spTree>
    <p:extLst>
      <p:ext uri="{BB962C8B-B14F-4D97-AF65-F5344CB8AC3E}">
        <p14:creationId xmlns:p14="http://schemas.microsoft.com/office/powerpoint/2010/main" val="379099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normAutofit/>
          </a:bodyPr>
          <a:lstStyle/>
          <a:p>
            <a:r>
              <a:rPr lang="sl-SI" dirty="0" smtClean="0"/>
              <a:t>PRIPONKE/ATTACHEMENTS</a:t>
            </a:r>
            <a:br>
              <a:rPr lang="sl-SI" dirty="0" smtClean="0"/>
            </a:br>
            <a:r>
              <a:rPr lang="sl-SI" dirty="0" smtClean="0"/>
              <a:t>I </a:t>
            </a:r>
            <a:r>
              <a:rPr lang="sl-SI" dirty="0"/>
              <a:t>have attached</a:t>
            </a:r>
            <a:r>
              <a:rPr lang="sl-SI" dirty="0" smtClean="0"/>
              <a:t>…</a:t>
            </a:r>
            <a:r>
              <a:rPr lang="sl-SI" dirty="0"/>
              <a:t/>
            </a:r>
            <a:br>
              <a:rPr lang="sl-SI" dirty="0"/>
            </a:br>
            <a:r>
              <a:rPr lang="sl-SI" dirty="0" smtClean="0"/>
              <a:t>Please </a:t>
            </a:r>
            <a:r>
              <a:rPr lang="sl-SI" dirty="0"/>
              <a:t>find attached</a:t>
            </a:r>
            <a:r>
              <a:rPr lang="sl-SI" dirty="0" smtClean="0"/>
              <a:t>…</a:t>
            </a:r>
            <a:r>
              <a:rPr lang="sl-SI" dirty="0"/>
              <a:t/>
            </a:r>
            <a:br>
              <a:rPr lang="sl-SI" dirty="0"/>
            </a:br>
            <a:r>
              <a:rPr lang="sl-SI" dirty="0" smtClean="0"/>
              <a:t>I </a:t>
            </a:r>
            <a:r>
              <a:rPr lang="sl-SI" dirty="0"/>
              <a:t>am attaching</a:t>
            </a:r>
            <a:r>
              <a:rPr lang="sl-SI" dirty="0" smtClean="0"/>
              <a:t>…</a:t>
            </a:r>
            <a:br>
              <a:rPr lang="sl-SI" dirty="0" smtClean="0"/>
            </a:br>
            <a:r>
              <a:rPr lang="sl-SI" dirty="0" smtClean="0"/>
              <a:t>I’m </a:t>
            </a:r>
            <a:r>
              <a:rPr lang="sl-SI" dirty="0"/>
              <a:t>sending you this week’s schedule as an attachment</a:t>
            </a:r>
            <a:r>
              <a:rPr lang="sl-SI" dirty="0" smtClean="0"/>
              <a:t>.</a:t>
            </a:r>
            <a:endParaRPr lang="sl-SI" dirty="0"/>
          </a:p>
        </p:txBody>
      </p:sp>
    </p:spTree>
    <p:extLst>
      <p:ext uri="{BB962C8B-B14F-4D97-AF65-F5344CB8AC3E}">
        <p14:creationId xmlns:p14="http://schemas.microsoft.com/office/powerpoint/2010/main" val="101156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l-SI" dirty="0"/>
              <a:t>BUSINESS EMAILS AND LETTERS</a:t>
            </a:r>
            <a:br>
              <a:rPr lang="sl-SI" dirty="0"/>
            </a:br>
            <a:r>
              <a:rPr lang="en-US" dirty="0"/>
              <a:t>TIPS FOR WRITING GOOD EMAILS</a:t>
            </a:r>
            <a:endParaRPr lang="sl-SI" dirty="0"/>
          </a:p>
        </p:txBody>
      </p:sp>
      <p:sp>
        <p:nvSpPr>
          <p:cNvPr id="3" name="Content Placeholder 2"/>
          <p:cNvSpPr>
            <a:spLocks noGrp="1"/>
          </p:cNvSpPr>
          <p:nvPr>
            <p:ph idx="1"/>
          </p:nvPr>
        </p:nvSpPr>
        <p:spPr>
          <a:xfrm>
            <a:off x="1251678" y="1874517"/>
            <a:ext cx="10178322" cy="4496841"/>
          </a:xfrm>
        </p:spPr>
        <p:txBody>
          <a:bodyPr>
            <a:normAutofit fontScale="92500" lnSpcReduction="10000"/>
          </a:bodyPr>
          <a:lstStyle/>
          <a:p>
            <a:r>
              <a:rPr lang="sl-SI" dirty="0"/>
              <a:t>KONEC/ENDING</a:t>
            </a:r>
          </a:p>
          <a:p>
            <a:r>
              <a:rPr lang="sl-SI" dirty="0" smtClean="0"/>
              <a:t>Če </a:t>
            </a:r>
            <a:r>
              <a:rPr lang="sl-SI" dirty="0"/>
              <a:t>želimo, da nam </a:t>
            </a:r>
            <a:r>
              <a:rPr lang="sl-SI" dirty="0" smtClean="0"/>
              <a:t>odgovorijo, </a:t>
            </a:r>
            <a:r>
              <a:rPr lang="sl-SI" dirty="0"/>
              <a:t>lahko napišemo:</a:t>
            </a:r>
            <a:br>
              <a:rPr lang="sl-SI" dirty="0"/>
            </a:br>
            <a:r>
              <a:rPr lang="sl-SI" dirty="0" smtClean="0"/>
              <a:t>I </a:t>
            </a:r>
            <a:r>
              <a:rPr lang="sl-SI" dirty="0"/>
              <a:t>look forward to hearing from you</a:t>
            </a:r>
            <a:r>
              <a:rPr lang="sl-SI" dirty="0" smtClean="0"/>
              <a:t>. </a:t>
            </a:r>
            <a:r>
              <a:rPr lang="sl-SI" dirty="0"/>
              <a:t>(formal)</a:t>
            </a:r>
            <a:br>
              <a:rPr lang="sl-SI" dirty="0"/>
            </a:br>
            <a:r>
              <a:rPr lang="sl-SI" dirty="0" smtClean="0"/>
              <a:t>Looking </a:t>
            </a:r>
            <a:r>
              <a:rPr lang="sl-SI" dirty="0"/>
              <a:t>forward to hearing from you</a:t>
            </a:r>
            <a:r>
              <a:rPr lang="sl-SI" dirty="0" smtClean="0"/>
              <a:t>. </a:t>
            </a:r>
            <a:r>
              <a:rPr lang="sl-SI" dirty="0"/>
              <a:t>(less formal)</a:t>
            </a:r>
            <a:br>
              <a:rPr lang="sl-SI" dirty="0"/>
            </a:br>
            <a:r>
              <a:rPr lang="sl-SI" dirty="0" smtClean="0"/>
              <a:t>I </a:t>
            </a:r>
            <a:r>
              <a:rPr lang="sl-SI" dirty="0"/>
              <a:t>look forward to your reply</a:t>
            </a:r>
            <a:r>
              <a:rPr lang="sl-SI" dirty="0" smtClean="0"/>
              <a:t>. </a:t>
            </a:r>
            <a:r>
              <a:rPr lang="sl-SI" dirty="0"/>
              <a:t>(formal)</a:t>
            </a:r>
            <a:br>
              <a:rPr lang="sl-SI" dirty="0"/>
            </a:br>
            <a:r>
              <a:rPr lang="sl-SI" dirty="0" smtClean="0"/>
              <a:t>Hope </a:t>
            </a:r>
            <a:r>
              <a:rPr lang="sl-SI" dirty="0"/>
              <a:t>to hear from you soon</a:t>
            </a:r>
            <a:r>
              <a:rPr lang="sl-SI" dirty="0" smtClean="0"/>
              <a:t>. </a:t>
            </a:r>
            <a:r>
              <a:rPr lang="sl-SI" dirty="0"/>
              <a:t>(informal)</a:t>
            </a:r>
          </a:p>
          <a:p>
            <a:r>
              <a:rPr lang="sl-SI" dirty="0"/>
              <a:t>Če želimo, da nas kontaktirajo, če potrebujejo več informacij:</a:t>
            </a:r>
            <a:br>
              <a:rPr lang="sl-SI" dirty="0"/>
            </a:br>
            <a:r>
              <a:rPr lang="sl-SI" dirty="0" smtClean="0"/>
              <a:t>Do </a:t>
            </a:r>
            <a:r>
              <a:rPr lang="sl-SI" dirty="0"/>
              <a:t>not hesitate to contact me if you need any assistance</a:t>
            </a:r>
            <a:r>
              <a:rPr lang="sl-SI" dirty="0" smtClean="0"/>
              <a:t>.(</a:t>
            </a:r>
            <a:r>
              <a:rPr lang="sl-SI" dirty="0"/>
              <a:t>formal)</a:t>
            </a:r>
            <a:br>
              <a:rPr lang="sl-SI" dirty="0"/>
            </a:br>
            <a:r>
              <a:rPr lang="sl-SI" dirty="0" smtClean="0"/>
              <a:t>Let </a:t>
            </a:r>
            <a:r>
              <a:rPr lang="sl-SI" dirty="0"/>
              <a:t>me know if you need anything else</a:t>
            </a:r>
            <a:r>
              <a:rPr lang="sl-SI" dirty="0" smtClean="0"/>
              <a:t>. </a:t>
            </a:r>
            <a:r>
              <a:rPr lang="sl-SI" dirty="0"/>
              <a:t>(informal)</a:t>
            </a:r>
          </a:p>
          <a:p>
            <a:r>
              <a:rPr lang="sl-SI" dirty="0"/>
              <a:t>Če ne želimo ničesar, se </a:t>
            </a:r>
            <a:r>
              <a:rPr lang="sl-SI" dirty="0" smtClean="0"/>
              <a:t>samo </a:t>
            </a:r>
            <a:r>
              <a:rPr lang="sl-SI" dirty="0"/>
              <a:t>zahvalimo/jim zaželimo lep dan</a:t>
            </a:r>
            <a:br>
              <a:rPr lang="sl-SI" dirty="0"/>
            </a:br>
            <a:r>
              <a:rPr lang="sl-SI" dirty="0" smtClean="0"/>
              <a:t>Thank </a:t>
            </a:r>
            <a:r>
              <a:rPr lang="sl-SI" dirty="0"/>
              <a:t>you for your help/assistance</a:t>
            </a:r>
            <a:r>
              <a:rPr lang="sl-SI" dirty="0" smtClean="0"/>
              <a:t>.</a:t>
            </a:r>
            <a:r>
              <a:rPr lang="sl-SI" dirty="0"/>
              <a:t/>
            </a:r>
            <a:br>
              <a:rPr lang="sl-SI" dirty="0"/>
            </a:br>
            <a:r>
              <a:rPr lang="sl-SI" dirty="0" smtClean="0"/>
              <a:t>Thank </a:t>
            </a:r>
            <a:r>
              <a:rPr lang="sl-SI" dirty="0"/>
              <a:t>you for your time/and </a:t>
            </a:r>
            <a:r>
              <a:rPr lang="sl-SI" dirty="0" smtClean="0"/>
              <a:t>consideration</a:t>
            </a:r>
            <a:r>
              <a:rPr lang="sl-SI" dirty="0"/>
              <a:t/>
            </a:r>
            <a:br>
              <a:rPr lang="sl-SI" dirty="0"/>
            </a:br>
            <a:r>
              <a:rPr lang="sl-SI" dirty="0" smtClean="0"/>
              <a:t>Have </a:t>
            </a:r>
            <a:r>
              <a:rPr lang="sl-SI" dirty="0"/>
              <a:t>a nice/pleasant day/weekend</a:t>
            </a:r>
            <a:r>
              <a:rPr lang="sl-SI" dirty="0" smtClean="0"/>
              <a:t>.</a:t>
            </a:r>
            <a:endParaRPr lang="sl-SI" dirty="0"/>
          </a:p>
        </p:txBody>
      </p:sp>
    </p:spTree>
    <p:extLst>
      <p:ext uri="{BB962C8B-B14F-4D97-AF65-F5344CB8AC3E}">
        <p14:creationId xmlns:p14="http://schemas.microsoft.com/office/powerpoint/2010/main" val="399763121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Moje Znanje">
      <a:majorFont>
        <a:latin typeface="Berlin Sans FB"/>
        <a:ea typeface=""/>
        <a:cs typeface=""/>
      </a:majorFont>
      <a:minorFont>
        <a:latin typeface="Berlin Sans FB"/>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je Znanje PowerPoint template" id="{EE203216-807A-4B81-9BEA-6D212EA3C112}" vid="{253455AD-3734-4BB4-BFB2-9F06F96C7CE1}"/>
    </a:ext>
  </a:extLst>
</a:theme>
</file>

<file path=docProps/app.xml><?xml version="1.0" encoding="utf-8"?>
<Properties xmlns="http://schemas.openxmlformats.org/officeDocument/2006/extended-properties" xmlns:vt="http://schemas.openxmlformats.org/officeDocument/2006/docPropsVTypes">
  <Template>MojeZnanje_PPT_template</Template>
  <TotalTime>6883</TotalTime>
  <Words>823</Words>
  <Application>Microsoft Office PowerPoint</Application>
  <PresentationFormat>Widescreen</PresentationFormat>
  <Paragraphs>296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Berlin Sans FB</vt:lpstr>
      <vt:lpstr>Calibri</vt:lpstr>
      <vt:lpstr>Gill Sans MT</vt:lpstr>
      <vt:lpstr>Times New Roman</vt:lpstr>
      <vt:lpstr>Badge</vt:lpstr>
      <vt:lpstr>BUSINESS ENGLISH</vt:lpstr>
      <vt:lpstr>BUSINESS EMAILS AND LETTERS BASIC VOCABULARY</vt:lpstr>
      <vt:lpstr>BUSINESS EMAILS AND LETTERS EMAIL ADDRESS</vt:lpstr>
      <vt:lpstr>BUSINESS EMAILS AND LETTERS TIPS FOR WRITING GOOD EMAILS</vt:lpstr>
      <vt:lpstr>BUSINESS EMAILS AND LETTERS TIPS FOR WRITING GOOD EMAILS</vt:lpstr>
      <vt:lpstr>BUSINESS EMAILS AND LETTERS TIPS FOR WRITING GOOD EMAILS</vt:lpstr>
      <vt:lpstr>BUSINESS EMAILS AND LETTERS TIPS FOR WRITING GOOD EMAILS</vt:lpstr>
      <vt:lpstr>BUSINESS EMAILS AND LETTERS TIPS FOR WRITING GOOD EMAILS</vt:lpstr>
      <vt:lpstr>BUSINESS EMAILS AND LETTERS TIPS FOR WRITING GOOD EMAILS</vt:lpstr>
      <vt:lpstr>BUSINESS EMAILS AND LETTERS TIPS FOR WRITING GOOD EMAILS</vt:lpstr>
      <vt:lpstr>LANGUAGE GUIDELINES FOR SPECIFIC EMAIL SUBJECTS</vt:lpstr>
      <vt:lpstr>LANGUAGE GUIDELINES</vt:lpstr>
      <vt:lpstr>LANGUAGE GUIDELINES</vt:lpstr>
      <vt:lpstr>LANGUAGE GUIDELINES</vt:lpstr>
      <vt:lpstr>LANGUAGE GUIDELINES</vt:lpstr>
      <vt:lpstr>LANGUAGE GUIDELINES</vt:lpstr>
      <vt:lpstr>LANGUAGE GUIDELINES</vt:lpstr>
      <vt:lpstr>LANGUAGE GUIDELINES</vt:lpstr>
      <vt:lpstr>LANGUAGE GUIDELINES</vt:lpstr>
      <vt:lpstr>LANGUAGE GUIDELINES</vt:lpstr>
      <vt:lpstr>LANGUAGE GUIDELINES</vt:lpstr>
      <vt:lpstr>LANGUAGE GUIDELINES</vt:lpstr>
      <vt:lpstr>FORMAL VS. INFORMAL</vt:lpstr>
      <vt:lpstr>FORMAL VS. INFORMAL</vt:lpstr>
      <vt:lpstr>ABBREVIATIONS</vt:lpstr>
      <vt:lpstr>SAMPLE LETTERS</vt:lpstr>
      <vt:lpstr>SAMPLE LETTERS</vt:lpstr>
      <vt:lpstr>SAMPLE LETTERS</vt:lpstr>
      <vt:lpstr>SAMPLE LETTERS</vt:lpstr>
      <vt:lpstr>SAMPLE LETTERS</vt:lpstr>
      <vt:lpstr>SAMPLE LETTERS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ENGLISH</dc:title>
  <dc:creator>Maruša</dc:creator>
  <cp:lastModifiedBy>Maruša</cp:lastModifiedBy>
  <cp:revision>73</cp:revision>
  <dcterms:created xsi:type="dcterms:W3CDTF">2017-09-20T18:32:24Z</dcterms:created>
  <dcterms:modified xsi:type="dcterms:W3CDTF">2018-02-01T17:58:00Z</dcterms:modified>
</cp:coreProperties>
</file>