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4" r:id="rId1"/>
  </p:sldMasterIdLst>
  <p:sldIdLst>
    <p:sldId id="256" r:id="rId2"/>
    <p:sldId id="303" r:id="rId3"/>
    <p:sldId id="304" r:id="rId4"/>
    <p:sldId id="305" r:id="rId5"/>
    <p:sldId id="260" r:id="rId6"/>
    <p:sldId id="261" r:id="rId7"/>
    <p:sldId id="262" r:id="rId8"/>
    <p:sldId id="307" r:id="rId9"/>
    <p:sldId id="335" r:id="rId10"/>
    <p:sldId id="336" r:id="rId11"/>
    <p:sldId id="263" r:id="rId12"/>
    <p:sldId id="264" r:id="rId13"/>
    <p:sldId id="337" r:id="rId14"/>
    <p:sldId id="338" r:id="rId15"/>
    <p:sldId id="265" r:id="rId16"/>
    <p:sldId id="339" r:id="rId17"/>
    <p:sldId id="308" r:id="rId18"/>
    <p:sldId id="266" r:id="rId19"/>
    <p:sldId id="267" r:id="rId20"/>
    <p:sldId id="309" r:id="rId21"/>
    <p:sldId id="268" r:id="rId22"/>
    <p:sldId id="271" r:id="rId23"/>
    <p:sldId id="273" r:id="rId24"/>
    <p:sldId id="340" r:id="rId25"/>
    <p:sldId id="341" r:id="rId26"/>
    <p:sldId id="272" r:id="rId27"/>
    <p:sldId id="310" r:id="rId28"/>
    <p:sldId id="274" r:id="rId29"/>
    <p:sldId id="311" r:id="rId30"/>
    <p:sldId id="312" r:id="rId31"/>
    <p:sldId id="313" r:id="rId32"/>
    <p:sldId id="314" r:id="rId33"/>
    <p:sldId id="318" r:id="rId34"/>
    <p:sldId id="319" r:id="rId35"/>
    <p:sldId id="320" r:id="rId36"/>
    <p:sldId id="342" r:id="rId37"/>
    <p:sldId id="343" r:id="rId38"/>
    <p:sldId id="321" r:id="rId39"/>
    <p:sldId id="278" r:id="rId40"/>
    <p:sldId id="279" r:id="rId41"/>
    <p:sldId id="327" r:id="rId42"/>
    <p:sldId id="328" r:id="rId43"/>
    <p:sldId id="280" r:id="rId44"/>
    <p:sldId id="322" r:id="rId45"/>
    <p:sldId id="281" r:id="rId46"/>
    <p:sldId id="283" r:id="rId47"/>
    <p:sldId id="284" r:id="rId48"/>
    <p:sldId id="344" r:id="rId49"/>
    <p:sldId id="285" r:id="rId50"/>
    <p:sldId id="345" r:id="rId51"/>
    <p:sldId id="286" r:id="rId52"/>
    <p:sldId id="346" r:id="rId53"/>
    <p:sldId id="288" r:id="rId54"/>
    <p:sldId id="289" r:id="rId55"/>
    <p:sldId id="290" r:id="rId56"/>
    <p:sldId id="294" r:id="rId57"/>
    <p:sldId id="323" r:id="rId58"/>
    <p:sldId id="292" r:id="rId59"/>
    <p:sldId id="293" r:id="rId60"/>
    <p:sldId id="324" r:id="rId61"/>
    <p:sldId id="291" r:id="rId62"/>
    <p:sldId id="329" r:id="rId63"/>
    <p:sldId id="330" r:id="rId64"/>
    <p:sldId id="295" r:id="rId65"/>
    <p:sldId id="297" r:id="rId66"/>
    <p:sldId id="332" r:id="rId67"/>
    <p:sldId id="333" r:id="rId68"/>
    <p:sldId id="325" r:id="rId69"/>
    <p:sldId id="326" r:id="rId70"/>
    <p:sldId id="334" r:id="rId71"/>
    <p:sldId id="299" r:id="rId7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asmina" initials="J" lastIdx="2" clrIdx="0">
    <p:extLst>
      <p:ext uri="{19B8F6BF-5375-455C-9EA6-DF929625EA0E}">
        <p15:presenceInfo xmlns:p15="http://schemas.microsoft.com/office/powerpoint/2012/main" userId="Jasmin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log 2 – poudare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887" autoAdjust="0"/>
    <p:restoredTop sz="94660"/>
  </p:normalViewPr>
  <p:slideViewPr>
    <p:cSldViewPr snapToGrid="0">
      <p:cViewPr varScale="1">
        <p:scale>
          <a:sx n="92" d="100"/>
          <a:sy n="92" d="100"/>
        </p:scale>
        <p:origin x="26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theme" Target="theme/theme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 smtClean="0"/>
              <a:t>Uredite slog podnaslova matrice</a:t>
            </a:r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l-SI" smtClean="0"/>
              <a:t>Housing Co. d.o.o.</a:t>
            </a:r>
            <a:endParaRPr lang="sl-SI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 smtClean="0"/>
              <a:t>www.mojeznanje.si</a:t>
            </a:r>
            <a:endParaRPr lang="sl-SI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8716" y="5673725"/>
            <a:ext cx="1038225" cy="1047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9798347"/>
      </p:ext>
    </p:extLst>
  </p:cSld>
  <p:clrMapOvr>
    <a:masterClrMapping/>
  </p:clrMapOvr>
  <p:transition spd="med">
    <p:pull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l-SI" smtClean="0"/>
              <a:t>Housing Co. d.o.o.</a:t>
            </a:r>
            <a:endParaRPr lang="sl-SI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 smtClean="0"/>
              <a:t>www.mojeznanje.si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385401048"/>
      </p:ext>
    </p:extLst>
  </p:cSld>
  <p:clrMapOvr>
    <a:masterClrMapping/>
  </p:clrMapOvr>
  <p:transition spd="med">
    <p:pul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l-SI" smtClean="0"/>
              <a:t>Housing Co. d.o.o.</a:t>
            </a:r>
            <a:endParaRPr lang="sl-SI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 smtClean="0"/>
              <a:t>www.mojeznanje.si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162074542"/>
      </p:ext>
    </p:extLst>
  </p:cSld>
  <p:clrMapOvr>
    <a:masterClrMapping/>
  </p:clrMapOvr>
  <p:transition spd="med">
    <p:pul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l-SI" smtClean="0"/>
              <a:t>Housing Co. d.o.o.</a:t>
            </a:r>
            <a:endParaRPr lang="sl-SI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 smtClean="0"/>
              <a:t>www.mojeznanje.si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719204328"/>
      </p:ext>
    </p:extLst>
  </p:cSld>
  <p:clrMapOvr>
    <a:masterClrMapping/>
  </p:clrMapOvr>
  <p:transition spd="med">
    <p:pul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Glava odseka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l-SI" smtClean="0"/>
              <a:t>Housing Co. d.o.o.</a:t>
            </a:r>
            <a:endParaRPr lang="sl-SI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 smtClean="0"/>
              <a:t>www.mojeznanje.si</a:t>
            </a:r>
            <a:endParaRPr lang="sl-SI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269" y="2905125"/>
            <a:ext cx="1038225" cy="1047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46211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pul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l-SI" smtClean="0"/>
              <a:t>Housing Co. d.o.o.</a:t>
            </a:r>
            <a:endParaRPr lang="sl-SI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 smtClean="0"/>
              <a:t>www.mojeznanje.si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888380150"/>
      </p:ext>
    </p:extLst>
  </p:cSld>
  <p:clrMapOvr>
    <a:masterClrMapping/>
  </p:clrMapOvr>
  <p:transition spd="med">
    <p:pull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l-SI" smtClean="0"/>
              <a:t>Housing Co. d.o.o.</a:t>
            </a:r>
            <a:endParaRPr lang="sl-SI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 smtClean="0"/>
              <a:t>www.mojeznanje.si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207910671"/>
      </p:ext>
    </p:extLst>
  </p:cSld>
  <p:clrMapOvr>
    <a:masterClrMapping/>
  </p:clrMapOvr>
  <p:transition spd="med">
    <p:pull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l-SI" smtClean="0"/>
              <a:t>Housing Co. d.o.o.</a:t>
            </a:r>
            <a:endParaRPr lang="sl-SI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 smtClean="0"/>
              <a:t>www.mojeznanje.si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013494293"/>
      </p:ext>
    </p:extLst>
  </p:cSld>
  <p:clrMapOvr>
    <a:masterClrMapping/>
  </p:clrMapOvr>
  <p:transition spd="med">
    <p:pul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l-SI" smtClean="0"/>
              <a:t>Housing Co. d.o.o.</a:t>
            </a:r>
            <a:endParaRPr lang="sl-SI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 smtClean="0"/>
              <a:t>www.mojeznanje.si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339962950"/>
      </p:ext>
    </p:extLst>
  </p:cSld>
  <p:clrMapOvr>
    <a:masterClrMapping/>
  </p:clrMapOvr>
  <p:transition spd="med">
    <p:pul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l-SI" smtClean="0"/>
              <a:t>Housing Co. d.o.o.</a:t>
            </a:r>
            <a:endParaRPr lang="sl-SI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 smtClean="0"/>
              <a:t>www.mojeznanje.si</a:t>
            </a:r>
            <a:endParaRPr lang="sl-SI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8635" y="5673725"/>
            <a:ext cx="1038225" cy="1047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1931273"/>
      </p:ext>
    </p:extLst>
  </p:cSld>
  <p:clrMapOvr>
    <a:masterClrMapping/>
  </p:clrMapOvr>
  <p:transition spd="med">
    <p:pull/>
  </p:transition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l-SI" smtClean="0"/>
              <a:t>Kliknite ikono, če želite dodati sliko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l-SI" smtClean="0"/>
              <a:t>Housing Co. d.o.o.</a:t>
            </a:r>
            <a:endParaRPr lang="sl-SI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 smtClean="0"/>
              <a:t>www.mojeznanje.si</a:t>
            </a:r>
            <a:endParaRPr lang="sl-SI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8635" y="5673725"/>
            <a:ext cx="1038225" cy="1047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4514396"/>
      </p:ext>
    </p:extLst>
  </p:cSld>
  <p:clrMapOvr>
    <a:masterClrMapping/>
  </p:clrMapOvr>
  <p:transition spd="med">
    <p:pul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sl-SI" smtClean="0"/>
              <a:t>Housing Co. d.o.o.</a:t>
            </a:r>
            <a:endParaRPr lang="sl-S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sl-SI" smtClean="0"/>
              <a:t>www.mojeznanje.si</a:t>
            </a:r>
            <a:endParaRPr lang="sl-SI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15575" y="5646772"/>
            <a:ext cx="1038225" cy="1047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03339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5" r:id="rId1"/>
    <p:sldLayoutId id="2147483886" r:id="rId2"/>
    <p:sldLayoutId id="2147483887" r:id="rId3"/>
    <p:sldLayoutId id="2147483888" r:id="rId4"/>
    <p:sldLayoutId id="2147483889" r:id="rId5"/>
    <p:sldLayoutId id="2147483890" r:id="rId6"/>
    <p:sldLayoutId id="2147483891" r:id="rId7"/>
    <p:sldLayoutId id="2147483892" r:id="rId8"/>
    <p:sldLayoutId id="2147483893" r:id="rId9"/>
    <p:sldLayoutId id="2147483894" r:id="rId10"/>
    <p:sldLayoutId id="2147483895" r:id="rId11"/>
  </p:sldLayoutIdLst>
  <p:transition spd="med">
    <p:pull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0.emf"/><Relationship Id="rId4" Type="http://schemas.openxmlformats.org/officeDocument/2006/relationships/package" Target="../embeddings/Microsoft_Wordov_dokument1.docx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hyperlink" Target="mailto:janez.novak@novak.si" TargetMode="Externa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5.emf"/><Relationship Id="rId4" Type="http://schemas.openxmlformats.org/officeDocument/2006/relationships/package" Target="../embeddings/Microsoft_Wordov_dokument2.docx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6.emf"/><Relationship Id="rId4" Type="http://schemas.openxmlformats.org/officeDocument/2006/relationships/package" Target="../embeddings/Microsoft_Wordov_dokument3.docx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34387" y="2532334"/>
            <a:ext cx="10318418" cy="3556739"/>
          </a:xfrm>
        </p:spPr>
        <p:txBody>
          <a:bodyPr/>
          <a:lstStyle/>
          <a:p>
            <a:pPr algn="r"/>
            <a:r>
              <a:rPr lang="sl-SI" sz="8000" dirty="0" smtClean="0"/>
              <a:t> </a:t>
            </a:r>
            <a:br>
              <a:rPr lang="sl-SI" sz="8000" dirty="0" smtClean="0"/>
            </a:br>
            <a:endParaRPr lang="sl-SI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1697" y="1433944"/>
            <a:ext cx="8555239" cy="4779819"/>
          </a:xfrm>
        </p:spPr>
        <p:txBody>
          <a:bodyPr>
            <a:normAutofit/>
          </a:bodyPr>
          <a:lstStyle/>
          <a:p>
            <a:r>
              <a:rPr lang="sl-SI" sz="3600" i="1" dirty="0" smtClean="0"/>
              <a:t>Poslovna </a:t>
            </a:r>
            <a:r>
              <a:rPr lang="sl-SI" sz="3600" i="1" dirty="0"/>
              <a:t>nemščina - osnove </a:t>
            </a:r>
            <a:r>
              <a:rPr lang="sl-SI" sz="3600" i="1" dirty="0" smtClean="0"/>
              <a:t>komunikacije</a:t>
            </a:r>
          </a:p>
          <a:p>
            <a:endParaRPr lang="sl-SI" sz="3600" i="1" dirty="0"/>
          </a:p>
          <a:p>
            <a:pPr algn="r"/>
            <a:endParaRPr lang="sl-SI" sz="3600" i="1" dirty="0" smtClean="0"/>
          </a:p>
          <a:p>
            <a:pPr algn="r"/>
            <a:endParaRPr lang="sl-SI" sz="3600" i="1" dirty="0" smtClean="0"/>
          </a:p>
          <a:p>
            <a:pPr algn="r"/>
            <a:r>
              <a:rPr lang="sl-SI" sz="3600" i="1" dirty="0" smtClean="0"/>
              <a:t>Jasmina Noč</a:t>
            </a:r>
          </a:p>
          <a:p>
            <a:pPr algn="r"/>
            <a:r>
              <a:rPr lang="sl-SI" sz="3600" i="1" dirty="0" smtClean="0"/>
              <a:t>JANUAR 2018  </a:t>
            </a:r>
            <a:endParaRPr lang="sl-SI" sz="3600" dirty="0"/>
          </a:p>
        </p:txBody>
      </p:sp>
    </p:spTree>
    <p:extLst>
      <p:ext uri="{BB962C8B-B14F-4D97-AF65-F5344CB8AC3E}">
        <p14:creationId xmlns:p14="http://schemas.microsoft.com/office/powerpoint/2010/main" val="967192438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1168551" y="1205346"/>
            <a:ext cx="10178322" cy="3593591"/>
          </a:xfrm>
        </p:spPr>
        <p:txBody>
          <a:bodyPr>
            <a:normAutofit fontScale="77500" lnSpcReduction="20000"/>
          </a:bodyPr>
          <a:lstStyle/>
          <a:p>
            <a:pPr marL="0" indent="0">
              <a:lnSpc>
                <a:spcPct val="200000"/>
              </a:lnSpc>
              <a:buNone/>
            </a:pPr>
            <a:r>
              <a:rPr lang="de-DE" sz="2800" dirty="0"/>
              <a:t>Ein / eine </a:t>
            </a:r>
            <a:r>
              <a:rPr lang="de-DE" sz="2800" dirty="0" err="1" smtClean="0"/>
              <a:t>ali</a:t>
            </a:r>
            <a:r>
              <a:rPr lang="de-DE" sz="2800" dirty="0" smtClean="0"/>
              <a:t> </a:t>
            </a:r>
            <a:r>
              <a:rPr lang="de-DE" sz="2800" dirty="0"/>
              <a:t>der, die, das? </a:t>
            </a:r>
          </a:p>
          <a:p>
            <a:pPr>
              <a:lnSpc>
                <a:spcPct val="200000"/>
              </a:lnSpc>
            </a:pPr>
            <a:r>
              <a:rPr lang="de-DE" sz="2800" dirty="0"/>
              <a:t>a.	Das ist  </a:t>
            </a:r>
            <a:r>
              <a:rPr lang="de-DE" sz="2800" u="sng" dirty="0"/>
              <a:t>_ein____ </a:t>
            </a:r>
            <a:r>
              <a:rPr lang="de-DE" sz="2800" dirty="0"/>
              <a:t>Mann. _</a:t>
            </a:r>
            <a:r>
              <a:rPr lang="de-DE" sz="2800" u="sng" dirty="0"/>
              <a:t>Der</a:t>
            </a:r>
            <a:r>
              <a:rPr lang="de-DE" sz="2800" dirty="0"/>
              <a:t>__ Mann heißt Miha. </a:t>
            </a:r>
          </a:p>
          <a:p>
            <a:pPr>
              <a:lnSpc>
                <a:spcPct val="200000"/>
              </a:lnSpc>
            </a:pPr>
            <a:r>
              <a:rPr lang="de-DE" sz="2800" dirty="0"/>
              <a:t>b.	</a:t>
            </a:r>
            <a:r>
              <a:rPr lang="sl-SI" sz="2800" dirty="0"/>
              <a:t>Ljubljana </a:t>
            </a:r>
            <a:r>
              <a:rPr lang="de-DE" sz="2800" dirty="0"/>
              <a:t> ist _____</a:t>
            </a:r>
            <a:r>
              <a:rPr lang="de-DE" sz="2800" u="sng" dirty="0"/>
              <a:t>die</a:t>
            </a:r>
            <a:r>
              <a:rPr lang="de-DE" sz="2800" dirty="0"/>
              <a:t>___ </a:t>
            </a:r>
            <a:r>
              <a:rPr lang="sl-SI" sz="2800" dirty="0" err="1"/>
              <a:t>Haupts</a:t>
            </a:r>
            <a:r>
              <a:rPr lang="de-DE" sz="2800" dirty="0" err="1"/>
              <a:t>tadt</a:t>
            </a:r>
            <a:r>
              <a:rPr lang="sl-SI" sz="2800" dirty="0"/>
              <a:t> von </a:t>
            </a:r>
            <a:r>
              <a:rPr lang="sl-SI" sz="2800" dirty="0" err="1"/>
              <a:t>Slowenien</a:t>
            </a:r>
            <a:r>
              <a:rPr lang="sl-SI" sz="2800" dirty="0"/>
              <a:t>.</a:t>
            </a:r>
            <a:r>
              <a:rPr lang="de-DE" sz="2800" dirty="0"/>
              <a:t> </a:t>
            </a:r>
          </a:p>
          <a:p>
            <a:pPr>
              <a:lnSpc>
                <a:spcPct val="200000"/>
              </a:lnSpc>
            </a:pPr>
            <a:r>
              <a:rPr lang="de-DE" sz="2800" dirty="0"/>
              <a:t>d.	Er ist __der_ </a:t>
            </a:r>
            <a:r>
              <a:rPr lang="de-DE" sz="2800" dirty="0" smtClean="0"/>
              <a:t>neue </a:t>
            </a:r>
            <a:r>
              <a:rPr lang="sl-SI" sz="2800" dirty="0" err="1" smtClean="0"/>
              <a:t>Gesch</a:t>
            </a:r>
            <a:r>
              <a:rPr lang="de-DE" sz="2800" dirty="0" err="1"/>
              <a:t>äftspartner</a:t>
            </a:r>
            <a:r>
              <a:rPr lang="de-DE" sz="2800" dirty="0"/>
              <a:t> aus Deutschland.</a:t>
            </a:r>
          </a:p>
          <a:p>
            <a:pPr>
              <a:lnSpc>
                <a:spcPct val="200000"/>
              </a:lnSpc>
            </a:pPr>
            <a:r>
              <a:rPr lang="de-DE" sz="2800" dirty="0"/>
              <a:t>e.	Das ist </a:t>
            </a:r>
            <a:r>
              <a:rPr lang="de-DE" sz="2800" u="sng" dirty="0"/>
              <a:t>eine</a:t>
            </a:r>
            <a:r>
              <a:rPr lang="de-DE" sz="2800" dirty="0"/>
              <a:t>___ Tasche. __</a:t>
            </a:r>
            <a:r>
              <a:rPr lang="de-DE" sz="2800" u="sng" dirty="0"/>
              <a:t>Die</a:t>
            </a:r>
            <a:r>
              <a:rPr lang="de-DE" sz="2800" dirty="0"/>
              <a:t>___ Tasche ist neu.</a:t>
            </a:r>
          </a:p>
          <a:p>
            <a:pPr>
              <a:lnSpc>
                <a:spcPct val="200000"/>
              </a:lnSpc>
            </a:pPr>
            <a:endParaRPr lang="sl-SI" sz="2800" dirty="0"/>
          </a:p>
        </p:txBody>
      </p:sp>
    </p:spTree>
    <p:extLst>
      <p:ext uri="{BB962C8B-B14F-4D97-AF65-F5344CB8AC3E}">
        <p14:creationId xmlns:p14="http://schemas.microsoft.com/office/powerpoint/2010/main" val="431780029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2.	ABECEDA/ DAS ALPHABET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1251678" y="1205345"/>
            <a:ext cx="10178322" cy="5330537"/>
          </a:xfrm>
        </p:spPr>
        <p:txBody>
          <a:bodyPr/>
          <a:lstStyle/>
          <a:p>
            <a:pPr marL="0" indent="0">
              <a:buNone/>
            </a:pPr>
            <a:r>
              <a:rPr lang="sl-SI" dirty="0"/>
              <a:t>d</a:t>
            </a:r>
            <a:r>
              <a:rPr lang="es-ES" dirty="0" smtClean="0"/>
              <a:t>er Buchstabe</a:t>
            </a:r>
            <a:r>
              <a:rPr lang="sl-SI" dirty="0" smtClean="0"/>
              <a:t>/die </a:t>
            </a:r>
            <a:r>
              <a:rPr lang="sl-SI" dirty="0" err="1" smtClean="0"/>
              <a:t>Buchstaben</a:t>
            </a:r>
            <a:r>
              <a:rPr lang="es-ES" dirty="0" smtClean="0"/>
              <a:t> = </a:t>
            </a:r>
            <a:r>
              <a:rPr lang="sl-SI" dirty="0" smtClean="0"/>
              <a:t>črka/črke</a:t>
            </a:r>
          </a:p>
          <a:p>
            <a:pPr marL="0" indent="0">
              <a:buNone/>
            </a:pPr>
            <a:r>
              <a:rPr lang="sl-SI" dirty="0" smtClean="0"/>
              <a:t>Naučimo se izgovorjave:</a:t>
            </a:r>
            <a:endParaRPr lang="es-ES" dirty="0" smtClean="0"/>
          </a:p>
          <a:p>
            <a:pPr marL="0" indent="0">
              <a:buNone/>
            </a:pPr>
            <a:r>
              <a:rPr lang="es-ES" dirty="0" smtClean="0"/>
              <a:t>A</a:t>
            </a:r>
            <a:r>
              <a:rPr lang="es-ES" dirty="0"/>
              <a:t>	Be	Ce	De	E	eF	Ge  </a:t>
            </a:r>
            <a:r>
              <a:rPr lang="es-ES" dirty="0" smtClean="0"/>
              <a:t>   Ha      </a:t>
            </a:r>
            <a:r>
              <a:rPr lang="es-ES" dirty="0"/>
              <a:t>I     </a:t>
            </a:r>
            <a:r>
              <a:rPr lang="es-ES" dirty="0" smtClean="0">
                <a:solidFill>
                  <a:srgbClr val="FF0000"/>
                </a:solidFill>
              </a:rPr>
              <a:t>Jot </a:t>
            </a:r>
            <a:r>
              <a:rPr lang="sl-SI" dirty="0"/>
              <a:t> </a:t>
            </a:r>
            <a:r>
              <a:rPr lang="es-ES" dirty="0" smtClean="0"/>
              <a:t>Ka</a:t>
            </a:r>
            <a:r>
              <a:rPr lang="es-ES" dirty="0"/>
              <a:t>	</a:t>
            </a:r>
            <a:r>
              <a:rPr lang="es-ES" dirty="0" smtClean="0"/>
              <a:t>eL </a:t>
            </a:r>
            <a:endParaRPr lang="sl-SI" dirty="0" smtClean="0"/>
          </a:p>
          <a:p>
            <a:pPr marL="0" indent="0">
              <a:buNone/>
            </a:pPr>
            <a:r>
              <a:rPr lang="es-ES" dirty="0" smtClean="0"/>
              <a:t>  Em  </a:t>
            </a:r>
            <a:r>
              <a:rPr lang="sl-SI" dirty="0" smtClean="0"/>
              <a:t>	</a:t>
            </a:r>
            <a:r>
              <a:rPr lang="es-ES" dirty="0" smtClean="0"/>
              <a:t>eN</a:t>
            </a:r>
            <a:r>
              <a:rPr lang="es-ES" dirty="0"/>
              <a:t>	O	Pe	</a:t>
            </a:r>
            <a:r>
              <a:rPr lang="es-ES" dirty="0">
                <a:solidFill>
                  <a:srgbClr val="FF0000"/>
                </a:solidFill>
              </a:rPr>
              <a:t>Qe</a:t>
            </a:r>
            <a:r>
              <a:rPr lang="es-ES" dirty="0"/>
              <a:t>	eR	eS	Te     U </a:t>
            </a:r>
            <a:r>
              <a:rPr lang="es-ES" dirty="0" smtClean="0"/>
              <a:t> </a:t>
            </a:r>
            <a:endParaRPr lang="sl-SI" dirty="0" smtClean="0"/>
          </a:p>
          <a:p>
            <a:pPr marL="0" indent="0">
              <a:buNone/>
            </a:pPr>
            <a:r>
              <a:rPr lang="es-ES" u="sng" dirty="0" smtClean="0"/>
              <a:t> </a:t>
            </a:r>
            <a:r>
              <a:rPr lang="es-ES" u="sng" dirty="0">
                <a:solidFill>
                  <a:srgbClr val="FF0000"/>
                </a:solidFill>
              </a:rPr>
              <a:t>Vau </a:t>
            </a:r>
            <a:r>
              <a:rPr lang="es-ES" u="sng" dirty="0" smtClean="0">
                <a:solidFill>
                  <a:srgbClr val="FF0000"/>
                </a:solidFill>
              </a:rPr>
              <a:t>  </a:t>
            </a:r>
            <a:r>
              <a:rPr lang="sl-SI" u="sng" dirty="0" smtClean="0">
                <a:solidFill>
                  <a:srgbClr val="FF0000"/>
                </a:solidFill>
              </a:rPr>
              <a:t>	</a:t>
            </a:r>
            <a:r>
              <a:rPr lang="es-ES" u="sng" dirty="0" smtClean="0">
                <a:solidFill>
                  <a:srgbClr val="FF0000"/>
                </a:solidFill>
              </a:rPr>
              <a:t>We</a:t>
            </a:r>
            <a:r>
              <a:rPr lang="es-ES" dirty="0"/>
              <a:t>	</a:t>
            </a:r>
            <a:r>
              <a:rPr lang="es-ES" dirty="0">
                <a:solidFill>
                  <a:srgbClr val="FF0000"/>
                </a:solidFill>
              </a:rPr>
              <a:t>iX</a:t>
            </a:r>
            <a:r>
              <a:rPr lang="es-ES" dirty="0"/>
              <a:t>	</a:t>
            </a:r>
            <a:r>
              <a:rPr lang="es-ES" dirty="0">
                <a:solidFill>
                  <a:srgbClr val="FF0000"/>
                </a:solidFill>
              </a:rPr>
              <a:t>Ypsilon</a:t>
            </a:r>
            <a:r>
              <a:rPr lang="es-ES" dirty="0"/>
              <a:t>	</a:t>
            </a:r>
            <a:r>
              <a:rPr lang="sl-SI" dirty="0" smtClean="0"/>
              <a:t>	</a:t>
            </a:r>
            <a:r>
              <a:rPr lang="es-ES" dirty="0" smtClean="0">
                <a:solidFill>
                  <a:srgbClr val="FF0000"/>
                </a:solidFill>
              </a:rPr>
              <a:t>Zet</a:t>
            </a:r>
            <a:endParaRPr lang="es-ES" dirty="0">
              <a:solidFill>
                <a:srgbClr val="FF0000"/>
              </a:solidFill>
            </a:endParaRPr>
          </a:p>
          <a:p>
            <a:r>
              <a:rPr lang="sl-SI" dirty="0" smtClean="0"/>
              <a:t>Še nekaj posebnosti: </a:t>
            </a:r>
          </a:p>
          <a:p>
            <a:endParaRPr lang="sl-SI" dirty="0"/>
          </a:p>
        </p:txBody>
      </p:sp>
      <p:pic>
        <p:nvPicPr>
          <p:cNvPr id="6" name="Slika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9974" y="3487428"/>
            <a:ext cx="9008918" cy="29453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4226633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1282851" y="706583"/>
            <a:ext cx="10178322" cy="515222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l-SI" sz="2400" b="1" dirty="0" smtClean="0"/>
              <a:t>Primer uporabe:</a:t>
            </a:r>
            <a:endParaRPr lang="de-DE" sz="2400" b="1" dirty="0" smtClean="0"/>
          </a:p>
          <a:p>
            <a:pPr marL="0" indent="0">
              <a:buNone/>
            </a:pPr>
            <a:endParaRPr lang="sl-SI" sz="2400" dirty="0" smtClean="0"/>
          </a:p>
          <a:p>
            <a:r>
              <a:rPr lang="de-DE" sz="2400" dirty="0" smtClean="0"/>
              <a:t>Entschuldigung, wie heißen Sie?</a:t>
            </a:r>
          </a:p>
          <a:p>
            <a:r>
              <a:rPr lang="de-DE" sz="2400" dirty="0" smtClean="0"/>
              <a:t>Ich heiße </a:t>
            </a:r>
            <a:r>
              <a:rPr lang="de-DE" sz="2400" dirty="0" smtClean="0">
                <a:solidFill>
                  <a:srgbClr val="FF0000"/>
                </a:solidFill>
              </a:rPr>
              <a:t>Janez Novak</a:t>
            </a:r>
            <a:r>
              <a:rPr lang="de-DE" sz="2400" dirty="0" smtClean="0"/>
              <a:t>. </a:t>
            </a:r>
          </a:p>
          <a:p>
            <a:r>
              <a:rPr lang="de-DE" sz="2400" dirty="0"/>
              <a:t>K</a:t>
            </a:r>
            <a:r>
              <a:rPr lang="de-DE" sz="2400" dirty="0" smtClean="0"/>
              <a:t>önnen Sie das bitte</a:t>
            </a:r>
            <a:r>
              <a:rPr lang="sl-SI" sz="2400" dirty="0" smtClean="0"/>
              <a:t> </a:t>
            </a:r>
            <a:r>
              <a:rPr lang="de-DE" sz="2400" dirty="0" smtClean="0"/>
              <a:t>buchstabieren?</a:t>
            </a:r>
          </a:p>
          <a:p>
            <a:r>
              <a:rPr lang="de-DE" sz="2400" dirty="0" smtClean="0"/>
              <a:t>Ich </a:t>
            </a:r>
            <a:r>
              <a:rPr lang="de-DE" sz="2400" dirty="0" err="1" smtClean="0"/>
              <a:t>bu</a:t>
            </a:r>
            <a:r>
              <a:rPr lang="sl-SI" sz="2400" dirty="0" err="1" smtClean="0"/>
              <a:t>ch</a:t>
            </a:r>
            <a:r>
              <a:rPr lang="de-DE" sz="2400" dirty="0" err="1" smtClean="0"/>
              <a:t>stabiere</a:t>
            </a:r>
            <a:r>
              <a:rPr lang="de-DE" sz="2400" dirty="0" smtClean="0"/>
              <a:t>: JANEZ NOVAK. </a:t>
            </a:r>
          </a:p>
          <a:p>
            <a:r>
              <a:rPr lang="de-DE" sz="2400" dirty="0" smtClean="0"/>
              <a:t>Vielen Dank. </a:t>
            </a:r>
            <a:endParaRPr lang="sl-SI" sz="2400" dirty="0" smtClean="0"/>
          </a:p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650604883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1251678" y="862445"/>
            <a:ext cx="10178322" cy="501714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sz="2400" dirty="0" err="1" smtClean="0"/>
              <a:t>Vaja</a:t>
            </a:r>
            <a:r>
              <a:rPr lang="de-DE" sz="2400" dirty="0" smtClean="0"/>
              <a:t> 1: </a:t>
            </a:r>
            <a:r>
              <a:rPr lang="de-DE" sz="2400" dirty="0" err="1" smtClean="0"/>
              <a:t>Napi</a:t>
            </a:r>
            <a:r>
              <a:rPr lang="sl-SI" sz="2400" dirty="0"/>
              <a:t>šite mesta po nareku</a:t>
            </a:r>
            <a:r>
              <a:rPr lang="sl-SI" sz="2400" dirty="0" smtClean="0"/>
              <a:t>:</a:t>
            </a:r>
            <a:endParaRPr lang="de-DE" sz="2400" dirty="0"/>
          </a:p>
          <a:p>
            <a:pPr marL="0" indent="0">
              <a:buNone/>
            </a:pPr>
            <a:endParaRPr lang="de-DE" sz="2400" dirty="0"/>
          </a:p>
          <a:p>
            <a:r>
              <a:rPr lang="sl-SI" sz="2400" dirty="0"/>
              <a:t>Die </a:t>
            </a:r>
            <a:r>
              <a:rPr lang="sl-SI" sz="2400" dirty="0" err="1"/>
              <a:t>erste</a:t>
            </a:r>
            <a:r>
              <a:rPr lang="sl-SI" sz="2400" dirty="0"/>
              <a:t> </a:t>
            </a:r>
            <a:r>
              <a:rPr lang="sl-SI" sz="2400" dirty="0" err="1"/>
              <a:t>Stadt</a:t>
            </a:r>
            <a:r>
              <a:rPr lang="sl-SI" sz="2400" dirty="0"/>
              <a:t>: </a:t>
            </a:r>
            <a:r>
              <a:rPr lang="de-DE" sz="2400" dirty="0"/>
              <a:t>M</a:t>
            </a:r>
            <a:r>
              <a:rPr lang="sl-SI" sz="2400" dirty="0"/>
              <a:t>__</a:t>
            </a:r>
            <a:r>
              <a:rPr lang="de-DE" sz="2400" dirty="0"/>
              <a:t>N</a:t>
            </a:r>
            <a:r>
              <a:rPr lang="sl-SI" sz="2400" dirty="0"/>
              <a:t>__ ___</a:t>
            </a:r>
            <a:r>
              <a:rPr lang="de-DE" sz="2400" dirty="0"/>
              <a:t>E</a:t>
            </a:r>
            <a:r>
              <a:rPr lang="sl-SI" sz="2400" dirty="0"/>
              <a:t> __</a:t>
            </a:r>
            <a:endParaRPr lang="de-DE" sz="2400" dirty="0"/>
          </a:p>
          <a:p>
            <a:r>
              <a:rPr lang="sl-SI" sz="2400" dirty="0"/>
              <a:t>Die </a:t>
            </a:r>
            <a:r>
              <a:rPr lang="sl-SI" sz="2400" dirty="0" err="1"/>
              <a:t>zweite</a:t>
            </a:r>
            <a:r>
              <a:rPr lang="sl-SI" sz="2400" dirty="0"/>
              <a:t> </a:t>
            </a:r>
            <a:r>
              <a:rPr lang="sl-SI" sz="2400" dirty="0" err="1"/>
              <a:t>Stadt</a:t>
            </a:r>
            <a:r>
              <a:rPr lang="sl-SI" sz="2400" dirty="0"/>
              <a:t>: </a:t>
            </a:r>
            <a:r>
              <a:rPr lang="de-DE" sz="2400" dirty="0"/>
              <a:t>L</a:t>
            </a:r>
            <a:r>
              <a:rPr lang="sl-SI" sz="2400" dirty="0"/>
              <a:t> ___ </a:t>
            </a:r>
            <a:r>
              <a:rPr lang="de-DE" sz="2400" dirty="0"/>
              <a:t>U</a:t>
            </a:r>
            <a:r>
              <a:rPr lang="sl-SI" sz="2400" dirty="0"/>
              <a:t> ___ </a:t>
            </a:r>
            <a:r>
              <a:rPr lang="de-DE" sz="2400" dirty="0"/>
              <a:t>L</a:t>
            </a:r>
            <a:r>
              <a:rPr lang="sl-SI" sz="2400" dirty="0"/>
              <a:t> ___ </a:t>
            </a:r>
            <a:r>
              <a:rPr lang="de-DE" sz="2400" dirty="0"/>
              <a:t>A</a:t>
            </a:r>
            <a:r>
              <a:rPr lang="sl-SI" sz="2400" dirty="0"/>
              <a:t> ___ </a:t>
            </a:r>
            <a:r>
              <a:rPr lang="de-DE" sz="2400" dirty="0"/>
              <a:t>A</a:t>
            </a:r>
          </a:p>
          <a:p>
            <a:r>
              <a:rPr lang="sl-SI" sz="2400" dirty="0"/>
              <a:t>Die </a:t>
            </a:r>
            <a:r>
              <a:rPr lang="sl-SI" sz="2400" dirty="0" err="1"/>
              <a:t>dritte</a:t>
            </a:r>
            <a:r>
              <a:rPr lang="sl-SI" sz="2400" dirty="0"/>
              <a:t> </a:t>
            </a:r>
            <a:r>
              <a:rPr lang="sl-SI" sz="2400" dirty="0" err="1"/>
              <a:t>Stadt</a:t>
            </a:r>
            <a:r>
              <a:rPr lang="sl-SI" sz="2400" dirty="0"/>
              <a:t>: </a:t>
            </a:r>
            <a:r>
              <a:rPr lang="de-DE" sz="2400" dirty="0"/>
              <a:t>W</a:t>
            </a:r>
            <a:r>
              <a:rPr lang="sl-SI" sz="2400" dirty="0"/>
              <a:t>__  ___ </a:t>
            </a:r>
            <a:r>
              <a:rPr lang="de-DE" sz="2400" dirty="0" smtClean="0"/>
              <a:t>N</a:t>
            </a:r>
          </a:p>
          <a:p>
            <a:endParaRPr lang="de-DE" sz="2400" dirty="0"/>
          </a:p>
          <a:p>
            <a:r>
              <a:rPr lang="de-DE" sz="2400" dirty="0" smtClean="0"/>
              <a:t>Buchstabieren Sie bitte Ihren Namen. </a:t>
            </a:r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3003694762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1251678" y="706583"/>
            <a:ext cx="10178322" cy="5173010"/>
          </a:xfrm>
        </p:spPr>
        <p:txBody>
          <a:bodyPr/>
          <a:lstStyle/>
          <a:p>
            <a:pPr marL="0" indent="0">
              <a:buNone/>
            </a:pPr>
            <a:r>
              <a:rPr lang="de-DE" dirty="0" err="1"/>
              <a:t>Vaja</a:t>
            </a:r>
            <a:r>
              <a:rPr lang="de-DE" dirty="0"/>
              <a:t> 1: </a:t>
            </a:r>
            <a:r>
              <a:rPr lang="de-DE" dirty="0" err="1"/>
              <a:t>Napi</a:t>
            </a:r>
            <a:r>
              <a:rPr lang="sl-SI" dirty="0"/>
              <a:t>šite mesta po nareku:</a:t>
            </a:r>
            <a:endParaRPr lang="de-DE" dirty="0"/>
          </a:p>
          <a:p>
            <a:pPr marL="0" indent="0">
              <a:buNone/>
            </a:pPr>
            <a:endParaRPr lang="de-DE" dirty="0"/>
          </a:p>
          <a:p>
            <a:r>
              <a:rPr lang="sl-SI" dirty="0"/>
              <a:t>Die </a:t>
            </a:r>
            <a:r>
              <a:rPr lang="sl-SI" dirty="0" err="1"/>
              <a:t>erste</a:t>
            </a:r>
            <a:r>
              <a:rPr lang="sl-SI" dirty="0"/>
              <a:t> </a:t>
            </a:r>
            <a:r>
              <a:rPr lang="sl-SI" dirty="0" err="1"/>
              <a:t>Stadt</a:t>
            </a:r>
            <a:r>
              <a:rPr lang="sl-SI" dirty="0"/>
              <a:t>: </a:t>
            </a:r>
            <a:r>
              <a:rPr lang="de-DE" dirty="0" smtClean="0"/>
              <a:t>MÜNCHEN</a:t>
            </a:r>
            <a:endParaRPr lang="de-DE" dirty="0"/>
          </a:p>
          <a:p>
            <a:r>
              <a:rPr lang="sl-SI" dirty="0"/>
              <a:t>Die </a:t>
            </a:r>
            <a:r>
              <a:rPr lang="sl-SI" dirty="0" err="1"/>
              <a:t>zweite</a:t>
            </a:r>
            <a:r>
              <a:rPr lang="sl-SI" dirty="0"/>
              <a:t> </a:t>
            </a:r>
            <a:r>
              <a:rPr lang="sl-SI" dirty="0" err="1"/>
              <a:t>Stadt</a:t>
            </a:r>
            <a:r>
              <a:rPr lang="sl-SI" dirty="0"/>
              <a:t>: </a:t>
            </a:r>
            <a:r>
              <a:rPr lang="de-DE" dirty="0" smtClean="0"/>
              <a:t>LJUBLJANA</a:t>
            </a:r>
            <a:endParaRPr lang="de-DE" dirty="0"/>
          </a:p>
          <a:p>
            <a:r>
              <a:rPr lang="sl-SI" dirty="0"/>
              <a:t>Die </a:t>
            </a:r>
            <a:r>
              <a:rPr lang="sl-SI" dirty="0" err="1"/>
              <a:t>dritte</a:t>
            </a:r>
            <a:r>
              <a:rPr lang="sl-SI" dirty="0"/>
              <a:t> </a:t>
            </a:r>
            <a:r>
              <a:rPr lang="sl-SI" dirty="0" err="1"/>
              <a:t>Stadt</a:t>
            </a:r>
            <a:r>
              <a:rPr lang="sl-SI" dirty="0"/>
              <a:t>: </a:t>
            </a:r>
            <a:r>
              <a:rPr lang="de-DE" dirty="0" smtClean="0"/>
              <a:t>WI</a:t>
            </a:r>
            <a:r>
              <a:rPr lang="de-DE" dirty="0"/>
              <a:t>E</a:t>
            </a:r>
            <a:r>
              <a:rPr lang="de-DE" dirty="0" smtClean="0"/>
              <a:t>N</a:t>
            </a:r>
            <a:endParaRPr lang="de-DE" dirty="0"/>
          </a:p>
          <a:p>
            <a:endParaRPr lang="de-DE" dirty="0"/>
          </a:p>
          <a:p>
            <a:r>
              <a:rPr lang="de-DE" dirty="0"/>
              <a:t>Buchstabieren Sie bitte Ihren Namen. </a:t>
            </a:r>
          </a:p>
          <a:p>
            <a:endParaRPr lang="sl-SI" dirty="0"/>
          </a:p>
        </p:txBody>
      </p:sp>
      <p:sp>
        <p:nvSpPr>
          <p:cNvPr id="4" name="Pravokotnik 3"/>
          <p:cNvSpPr/>
          <p:nvPr/>
        </p:nvSpPr>
        <p:spPr>
          <a:xfrm>
            <a:off x="1354282" y="4082718"/>
            <a:ext cx="6096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sl-SI" dirty="0">
                <a:solidFill>
                  <a:srgbClr val="0070C0"/>
                </a:solidFill>
              </a:rPr>
              <a:t>Ponovimo:</a:t>
            </a:r>
            <a:r>
              <a:rPr lang="sl-SI" dirty="0"/>
              <a:t> </a:t>
            </a:r>
          </a:p>
          <a:p>
            <a:r>
              <a:rPr lang="sl-SI" dirty="0"/>
              <a:t>- </a:t>
            </a:r>
            <a:r>
              <a:rPr lang="sl-SI" dirty="0" err="1"/>
              <a:t>buchstabieren</a:t>
            </a:r>
            <a:r>
              <a:rPr lang="sl-SI" dirty="0"/>
              <a:t> – črkovati, der </a:t>
            </a:r>
            <a:r>
              <a:rPr lang="sl-SI" dirty="0" err="1"/>
              <a:t>Buchstabe</a:t>
            </a:r>
            <a:r>
              <a:rPr lang="sl-SI" dirty="0"/>
              <a:t> - črka</a:t>
            </a:r>
            <a:endParaRPr lang="de-DE" dirty="0"/>
          </a:p>
          <a:p>
            <a:pPr>
              <a:buFontTx/>
              <a:buChar char="-"/>
            </a:pPr>
            <a:r>
              <a:rPr lang="sl-SI" dirty="0"/>
              <a:t>Lahko, prosim, črkujete?  - K</a:t>
            </a:r>
            <a:r>
              <a:rPr lang="de-DE" dirty="0" err="1"/>
              <a:t>önnen</a:t>
            </a:r>
            <a:r>
              <a:rPr lang="de-DE" dirty="0"/>
              <a:t> Sie das bitte buchstabieren?</a:t>
            </a:r>
            <a:endParaRPr lang="sl-SI" dirty="0"/>
          </a:p>
          <a:p>
            <a:pPr>
              <a:buFontTx/>
              <a:buChar char="-"/>
            </a:pPr>
            <a:r>
              <a:rPr lang="de-DE" dirty="0"/>
              <a:t>d</a:t>
            </a:r>
            <a:r>
              <a:rPr lang="sl-SI" dirty="0" err="1"/>
              <a:t>ie</a:t>
            </a:r>
            <a:r>
              <a:rPr lang="sl-SI" dirty="0"/>
              <a:t> </a:t>
            </a:r>
            <a:r>
              <a:rPr lang="sl-SI" dirty="0" err="1"/>
              <a:t>Stadt</a:t>
            </a:r>
            <a:r>
              <a:rPr lang="sl-SI" dirty="0"/>
              <a:t> / die St</a:t>
            </a:r>
            <a:r>
              <a:rPr lang="de-DE" dirty="0" err="1"/>
              <a:t>ädte</a:t>
            </a:r>
            <a:r>
              <a:rPr lang="de-DE" dirty="0"/>
              <a:t> – </a:t>
            </a:r>
            <a:r>
              <a:rPr lang="de-DE" dirty="0" err="1"/>
              <a:t>mesto</a:t>
            </a:r>
            <a:r>
              <a:rPr lang="de-DE" dirty="0"/>
              <a:t>/</a:t>
            </a:r>
            <a:r>
              <a:rPr lang="de-DE" dirty="0" err="1"/>
              <a:t>mesta</a:t>
            </a:r>
            <a:r>
              <a:rPr lang="de-DE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71776598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914006"/>
          </a:xfrm>
        </p:spPr>
        <p:txBody>
          <a:bodyPr>
            <a:noAutofit/>
          </a:bodyPr>
          <a:lstStyle/>
          <a:p>
            <a:r>
              <a:rPr lang="de-DE" sz="2000" cap="none" dirty="0" smtClean="0">
                <a:cs typeface="Arial" panose="020B0604020202020204" pitchFamily="34" charset="0"/>
              </a:rPr>
              <a:t>DVA DIALOGA</a:t>
            </a:r>
            <a:br>
              <a:rPr lang="de-DE" sz="2000" cap="none" dirty="0" smtClean="0">
                <a:cs typeface="Arial" panose="020B0604020202020204" pitchFamily="34" charset="0"/>
              </a:rPr>
            </a:br>
            <a:r>
              <a:rPr lang="sl-SI" sz="2000" cap="none" dirty="0" err="1">
                <a:cs typeface="Arial" panose="020B0604020202020204" pitchFamily="34" charset="0"/>
              </a:rPr>
              <a:t>O</a:t>
            </a:r>
            <a:r>
              <a:rPr lang="de-DE" sz="2000" cap="none" dirty="0" err="1" smtClean="0">
                <a:cs typeface="Arial" panose="020B0604020202020204" pitchFamily="34" charset="0"/>
              </a:rPr>
              <a:t>dgovorite</a:t>
            </a:r>
            <a:r>
              <a:rPr lang="de-DE" sz="2000" cap="none" dirty="0" smtClean="0">
                <a:cs typeface="Arial" panose="020B0604020202020204" pitchFamily="34" charset="0"/>
              </a:rPr>
              <a:t> na </a:t>
            </a:r>
            <a:r>
              <a:rPr lang="de-DE" sz="2000" cap="none" dirty="0" err="1" smtClean="0">
                <a:cs typeface="Arial" panose="020B0604020202020204" pitchFamily="34" charset="0"/>
              </a:rPr>
              <a:t>vpra</a:t>
            </a:r>
            <a:r>
              <a:rPr lang="sl-SI" sz="2000" cap="none" dirty="0" err="1" smtClean="0">
                <a:cs typeface="Arial" panose="020B0604020202020204" pitchFamily="34" charset="0"/>
              </a:rPr>
              <a:t>šanja</a:t>
            </a:r>
            <a:r>
              <a:rPr lang="sl-SI" sz="2000" cap="none" dirty="0" smtClean="0">
                <a:cs typeface="Arial" panose="020B0604020202020204" pitchFamily="34" charset="0"/>
              </a:rPr>
              <a:t>:</a:t>
            </a:r>
            <a:r>
              <a:rPr lang="de-DE" sz="2000" cap="none" dirty="0" smtClean="0">
                <a:cs typeface="Arial" panose="020B0604020202020204" pitchFamily="34" charset="0"/>
              </a:rPr>
              <a:t/>
            </a:r>
            <a:br>
              <a:rPr lang="de-DE" sz="2000" cap="none" dirty="0" smtClean="0">
                <a:cs typeface="Arial" panose="020B0604020202020204" pitchFamily="34" charset="0"/>
              </a:rPr>
            </a:br>
            <a:r>
              <a:rPr lang="de-DE" sz="2000" cap="none" dirty="0" smtClean="0">
                <a:cs typeface="Arial" panose="020B0604020202020204" pitchFamily="34" charset="0"/>
              </a:rPr>
              <a:t>1. </a:t>
            </a:r>
            <a:r>
              <a:rPr lang="de-DE" sz="2000" cap="none" dirty="0" smtClean="0">
                <a:solidFill>
                  <a:srgbClr val="00B050"/>
                </a:solidFill>
                <a:cs typeface="Arial" panose="020B0604020202020204" pitchFamily="34" charset="0"/>
              </a:rPr>
              <a:t>Wie heißen die Personen in Dialogen? </a:t>
            </a:r>
            <a:r>
              <a:rPr lang="de-DE" sz="2000" cap="none" dirty="0" smtClean="0">
                <a:cs typeface="Arial" panose="020B0604020202020204" pitchFamily="34" charset="0"/>
              </a:rPr>
              <a:t/>
            </a:r>
            <a:br>
              <a:rPr lang="de-DE" sz="2000" cap="none" dirty="0" smtClean="0">
                <a:cs typeface="Arial" panose="020B0604020202020204" pitchFamily="34" charset="0"/>
              </a:rPr>
            </a:br>
            <a:r>
              <a:rPr lang="de-DE" sz="2000" cap="none" dirty="0" smtClean="0">
                <a:cs typeface="Arial" panose="020B0604020202020204" pitchFamily="34" charset="0"/>
              </a:rPr>
              <a:t>2. </a:t>
            </a:r>
            <a:r>
              <a:rPr lang="de-DE" sz="2000" cap="none" dirty="0" smtClean="0">
                <a:solidFill>
                  <a:srgbClr val="0070C0"/>
                </a:solidFill>
                <a:cs typeface="Arial" panose="020B0604020202020204" pitchFamily="34" charset="0"/>
              </a:rPr>
              <a:t>Wie grüßen Martha und Mario? Wie Personen in Dialog 2?</a:t>
            </a:r>
            <a:br>
              <a:rPr lang="de-DE" sz="2000" cap="none" dirty="0" smtClean="0">
                <a:solidFill>
                  <a:srgbClr val="0070C0"/>
                </a:solidFill>
                <a:cs typeface="Arial" panose="020B0604020202020204" pitchFamily="34" charset="0"/>
              </a:rPr>
            </a:br>
            <a:r>
              <a:rPr lang="de-DE" sz="2000" cap="none" dirty="0" smtClean="0">
                <a:solidFill>
                  <a:srgbClr val="7030A0"/>
                </a:solidFill>
                <a:cs typeface="Arial" panose="020B0604020202020204" pitchFamily="34" charset="0"/>
              </a:rPr>
              <a:t>3. Wer duzt? Wer siezt? Wo ist das im Text?</a:t>
            </a:r>
            <a:r>
              <a:rPr lang="de-DE" sz="2000" cap="none" dirty="0">
                <a:solidFill>
                  <a:srgbClr val="0070C0"/>
                </a:solidFill>
                <a:cs typeface="Arial" panose="020B0604020202020204" pitchFamily="34" charset="0"/>
              </a:rPr>
              <a:t/>
            </a:r>
            <a:br>
              <a:rPr lang="de-DE" sz="2000" cap="none" dirty="0">
                <a:solidFill>
                  <a:srgbClr val="0070C0"/>
                </a:solidFill>
                <a:cs typeface="Arial" panose="020B0604020202020204" pitchFamily="34" charset="0"/>
              </a:rPr>
            </a:br>
            <a:r>
              <a:rPr lang="de-DE" sz="2000" cap="none" dirty="0" smtClean="0">
                <a:solidFill>
                  <a:srgbClr val="0070C0"/>
                </a:solidFill>
                <a:cs typeface="Arial" panose="020B0604020202020204" pitchFamily="34" charset="0"/>
              </a:rPr>
              <a:t/>
            </a:r>
            <a:br>
              <a:rPr lang="de-DE" sz="2000" cap="none" dirty="0" smtClean="0">
                <a:solidFill>
                  <a:srgbClr val="0070C0"/>
                </a:solidFill>
                <a:cs typeface="Arial" panose="020B0604020202020204" pitchFamily="34" charset="0"/>
              </a:rPr>
            </a:br>
            <a:endParaRPr lang="sl-SI" sz="1400" cap="none" dirty="0">
              <a:solidFill>
                <a:srgbClr val="0070C0"/>
              </a:solidFill>
              <a:cs typeface="Arial" panose="020B0604020202020204" pitchFamily="34" charset="0"/>
            </a:endParaRPr>
          </a:p>
        </p:txBody>
      </p:sp>
      <p:sp>
        <p:nvSpPr>
          <p:cNvPr id="5" name="Označba mesta vsebine 4"/>
          <p:cNvSpPr>
            <a:spLocks noGrp="1"/>
          </p:cNvSpPr>
          <p:nvPr>
            <p:ph idx="1"/>
          </p:nvPr>
        </p:nvSpPr>
        <p:spPr>
          <a:xfrm>
            <a:off x="1329182" y="1965546"/>
            <a:ext cx="10178322" cy="3593591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Dialog 1</a:t>
            </a:r>
          </a:p>
          <a:p>
            <a:r>
              <a:rPr lang="en-GB" dirty="0" err="1" smtClean="0">
                <a:solidFill>
                  <a:schemeClr val="tx1"/>
                </a:solidFill>
              </a:rPr>
              <a:t>Grüß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lang="en-GB" dirty="0">
                <a:solidFill>
                  <a:schemeClr val="tx1"/>
                </a:solidFill>
              </a:rPr>
              <a:t>dich, Martha!</a:t>
            </a:r>
            <a:endParaRPr lang="sl-SI" dirty="0">
              <a:solidFill>
                <a:schemeClr val="tx1"/>
              </a:solidFill>
            </a:endParaRPr>
          </a:p>
          <a:p>
            <a:r>
              <a:rPr lang="en-GB" dirty="0">
                <a:solidFill>
                  <a:schemeClr val="tx1"/>
                </a:solidFill>
              </a:rPr>
              <a:t>Hallo Mario!</a:t>
            </a:r>
            <a:endParaRPr lang="sl-SI" dirty="0">
              <a:solidFill>
                <a:schemeClr val="tx1"/>
              </a:solidFill>
            </a:endParaRPr>
          </a:p>
          <a:p>
            <a:r>
              <a:rPr lang="de-DE" dirty="0">
                <a:solidFill>
                  <a:schemeClr val="tx1"/>
                </a:solidFill>
              </a:rPr>
              <a:t>Wie geht es dir?</a:t>
            </a:r>
            <a:endParaRPr lang="sl-SI" dirty="0">
              <a:solidFill>
                <a:schemeClr val="tx1"/>
              </a:solidFill>
            </a:endParaRPr>
          </a:p>
          <a:p>
            <a:r>
              <a:rPr lang="de-DE" dirty="0">
                <a:solidFill>
                  <a:schemeClr val="tx1"/>
                </a:solidFill>
              </a:rPr>
              <a:t>Mir geht es gut, danke. Und dir?</a:t>
            </a:r>
            <a:endParaRPr lang="sl-SI" dirty="0">
              <a:solidFill>
                <a:schemeClr val="tx1"/>
              </a:solidFill>
            </a:endParaRPr>
          </a:p>
          <a:p>
            <a:r>
              <a:rPr lang="de-DE" dirty="0">
                <a:solidFill>
                  <a:schemeClr val="tx1"/>
                </a:solidFill>
              </a:rPr>
              <a:t>Alles bestens. Bis bald!</a:t>
            </a:r>
            <a:endParaRPr lang="sl-SI" dirty="0">
              <a:solidFill>
                <a:schemeClr val="tx1"/>
              </a:solidFill>
            </a:endParaRPr>
          </a:p>
          <a:p>
            <a:r>
              <a:rPr lang="de-DE" dirty="0">
                <a:solidFill>
                  <a:schemeClr val="tx1"/>
                </a:solidFill>
              </a:rPr>
              <a:t>Servus!</a:t>
            </a:r>
            <a:endParaRPr lang="sl-SI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sl-SI" dirty="0">
              <a:solidFill>
                <a:schemeClr val="tx1"/>
              </a:solidFill>
            </a:endParaRPr>
          </a:p>
        </p:txBody>
      </p:sp>
      <p:sp>
        <p:nvSpPr>
          <p:cNvPr id="6" name="Označba mesta vsebine 5"/>
          <p:cNvSpPr>
            <a:spLocks noGrp="1"/>
          </p:cNvSpPr>
          <p:nvPr>
            <p:ph sz="half" idx="4294967295"/>
          </p:nvPr>
        </p:nvSpPr>
        <p:spPr>
          <a:xfrm>
            <a:off x="6629400" y="2050473"/>
            <a:ext cx="4800600" cy="3619500"/>
          </a:xfrm>
        </p:spPr>
        <p:txBody>
          <a:bodyPr/>
          <a:lstStyle/>
          <a:p>
            <a:pPr marL="0" indent="0">
              <a:buNone/>
            </a:pPr>
            <a:r>
              <a:rPr lang="de-DE" dirty="0" smtClean="0"/>
              <a:t>Dialog 2</a:t>
            </a:r>
          </a:p>
          <a:p>
            <a:r>
              <a:rPr lang="de-DE" dirty="0" smtClean="0">
                <a:solidFill>
                  <a:schemeClr val="tx1"/>
                </a:solidFill>
              </a:rPr>
              <a:t>Guten </a:t>
            </a:r>
            <a:r>
              <a:rPr lang="de-DE" dirty="0">
                <a:solidFill>
                  <a:schemeClr val="tx1"/>
                </a:solidFill>
              </a:rPr>
              <a:t>Tag, Frau Müller!</a:t>
            </a:r>
            <a:endParaRPr lang="sl-SI" dirty="0">
              <a:solidFill>
                <a:schemeClr val="tx1"/>
              </a:solidFill>
            </a:endParaRPr>
          </a:p>
          <a:p>
            <a:r>
              <a:rPr lang="de-DE" dirty="0">
                <a:solidFill>
                  <a:schemeClr val="tx1"/>
                </a:solidFill>
              </a:rPr>
              <a:t>Guten Tag, Herr Weiß!</a:t>
            </a:r>
            <a:endParaRPr lang="sl-SI" dirty="0">
              <a:solidFill>
                <a:schemeClr val="tx1"/>
              </a:solidFill>
            </a:endParaRPr>
          </a:p>
          <a:p>
            <a:r>
              <a:rPr lang="de-DE" dirty="0">
                <a:solidFill>
                  <a:schemeClr val="tx1"/>
                </a:solidFill>
              </a:rPr>
              <a:t>Wie geht es Ihnen?</a:t>
            </a:r>
            <a:endParaRPr lang="sl-SI" dirty="0">
              <a:solidFill>
                <a:schemeClr val="tx1"/>
              </a:solidFill>
            </a:endParaRPr>
          </a:p>
          <a:p>
            <a:r>
              <a:rPr lang="de-DE" dirty="0">
                <a:solidFill>
                  <a:schemeClr val="tx1"/>
                </a:solidFill>
              </a:rPr>
              <a:t>Mir geht es gut, danke. Und Ihnen? </a:t>
            </a:r>
            <a:endParaRPr lang="sl-SI" dirty="0">
              <a:solidFill>
                <a:schemeClr val="tx1"/>
              </a:solidFill>
            </a:endParaRPr>
          </a:p>
          <a:p>
            <a:r>
              <a:rPr lang="de-DE" dirty="0">
                <a:solidFill>
                  <a:schemeClr val="tx1"/>
                </a:solidFill>
              </a:rPr>
              <a:t>Auch gut, danke. Bis bald. </a:t>
            </a:r>
            <a:endParaRPr lang="sl-SI" dirty="0">
              <a:solidFill>
                <a:schemeClr val="tx1"/>
              </a:solidFill>
            </a:endParaRPr>
          </a:p>
          <a:p>
            <a:r>
              <a:rPr lang="de-DE" dirty="0">
                <a:solidFill>
                  <a:schemeClr val="tx1"/>
                </a:solidFill>
              </a:rPr>
              <a:t>Auf Wiedersehen!</a:t>
            </a:r>
            <a:endParaRPr lang="sl-SI" dirty="0">
              <a:solidFill>
                <a:schemeClr val="tx1"/>
              </a:solidFill>
            </a:endParaRP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683735400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914006"/>
          </a:xfrm>
        </p:spPr>
        <p:txBody>
          <a:bodyPr>
            <a:noAutofit/>
          </a:bodyPr>
          <a:lstStyle/>
          <a:p>
            <a:r>
              <a:rPr lang="de-DE" sz="2000" cap="none" dirty="0" smtClean="0">
                <a:cs typeface="Arial" panose="020B0604020202020204" pitchFamily="34" charset="0"/>
              </a:rPr>
              <a:t>DVA DIALOGA</a:t>
            </a:r>
            <a:br>
              <a:rPr lang="de-DE" sz="2000" cap="none" dirty="0" smtClean="0">
                <a:cs typeface="Arial" panose="020B0604020202020204" pitchFamily="34" charset="0"/>
              </a:rPr>
            </a:br>
            <a:r>
              <a:rPr lang="sl-SI" sz="2000" cap="none" dirty="0" err="1">
                <a:cs typeface="Arial" panose="020B0604020202020204" pitchFamily="34" charset="0"/>
              </a:rPr>
              <a:t>O</a:t>
            </a:r>
            <a:r>
              <a:rPr lang="de-DE" sz="2000" cap="none" dirty="0" err="1" smtClean="0">
                <a:cs typeface="Arial" panose="020B0604020202020204" pitchFamily="34" charset="0"/>
              </a:rPr>
              <a:t>dgovorite</a:t>
            </a:r>
            <a:r>
              <a:rPr lang="de-DE" sz="2000" cap="none" dirty="0" smtClean="0">
                <a:cs typeface="Arial" panose="020B0604020202020204" pitchFamily="34" charset="0"/>
              </a:rPr>
              <a:t> na </a:t>
            </a:r>
            <a:r>
              <a:rPr lang="de-DE" sz="2000" cap="none" dirty="0" err="1" smtClean="0">
                <a:cs typeface="Arial" panose="020B0604020202020204" pitchFamily="34" charset="0"/>
              </a:rPr>
              <a:t>vpra</a:t>
            </a:r>
            <a:r>
              <a:rPr lang="sl-SI" sz="2000" cap="none" dirty="0" err="1" smtClean="0">
                <a:cs typeface="Arial" panose="020B0604020202020204" pitchFamily="34" charset="0"/>
              </a:rPr>
              <a:t>šanja</a:t>
            </a:r>
            <a:r>
              <a:rPr lang="sl-SI" sz="2000" cap="none" dirty="0" smtClean="0">
                <a:cs typeface="Arial" panose="020B0604020202020204" pitchFamily="34" charset="0"/>
              </a:rPr>
              <a:t>: </a:t>
            </a:r>
            <a:r>
              <a:rPr lang="de-DE" sz="2000" cap="none" dirty="0" smtClean="0">
                <a:cs typeface="Arial" panose="020B0604020202020204" pitchFamily="34" charset="0"/>
              </a:rPr>
              <a:t/>
            </a:r>
            <a:br>
              <a:rPr lang="de-DE" sz="2000" cap="none" dirty="0" smtClean="0">
                <a:cs typeface="Arial" panose="020B0604020202020204" pitchFamily="34" charset="0"/>
              </a:rPr>
            </a:br>
            <a:r>
              <a:rPr lang="de-DE" sz="2000" cap="none" dirty="0" smtClean="0">
                <a:cs typeface="Arial" panose="020B0604020202020204" pitchFamily="34" charset="0"/>
              </a:rPr>
              <a:t>1. </a:t>
            </a:r>
            <a:r>
              <a:rPr lang="de-DE" sz="2000" cap="none" dirty="0">
                <a:solidFill>
                  <a:srgbClr val="00B050"/>
                </a:solidFill>
                <a:cs typeface="Arial" panose="020B0604020202020204" pitchFamily="34" charset="0"/>
              </a:rPr>
              <a:t>Wie heißen die Personen sind in Dialogen? </a:t>
            </a:r>
            <a:r>
              <a:rPr lang="de-DE" sz="2000" cap="none" dirty="0" smtClean="0">
                <a:solidFill>
                  <a:srgbClr val="00B050"/>
                </a:solidFill>
                <a:cs typeface="Arial" panose="020B0604020202020204" pitchFamily="34" charset="0"/>
              </a:rPr>
              <a:t/>
            </a:r>
            <a:br>
              <a:rPr lang="de-DE" sz="2000" cap="none" dirty="0" smtClean="0">
                <a:solidFill>
                  <a:srgbClr val="00B050"/>
                </a:solidFill>
                <a:cs typeface="Arial" panose="020B0604020202020204" pitchFamily="34" charset="0"/>
              </a:rPr>
            </a:br>
            <a:r>
              <a:rPr lang="de-DE" sz="2000" cap="none" dirty="0" smtClean="0">
                <a:cs typeface="Arial" panose="020B0604020202020204" pitchFamily="34" charset="0"/>
              </a:rPr>
              <a:t>2. </a:t>
            </a:r>
            <a:r>
              <a:rPr lang="de-DE" sz="2000" cap="none" dirty="0" smtClean="0">
                <a:solidFill>
                  <a:srgbClr val="0070C0"/>
                </a:solidFill>
                <a:cs typeface="Arial" panose="020B0604020202020204" pitchFamily="34" charset="0"/>
              </a:rPr>
              <a:t>Wie grüßen Martha und Mario? Wie Personen in Dialog 2?</a:t>
            </a:r>
            <a:br>
              <a:rPr lang="de-DE" sz="2000" cap="none" dirty="0" smtClean="0">
                <a:solidFill>
                  <a:srgbClr val="0070C0"/>
                </a:solidFill>
                <a:cs typeface="Arial" panose="020B0604020202020204" pitchFamily="34" charset="0"/>
              </a:rPr>
            </a:br>
            <a:r>
              <a:rPr lang="de-DE" sz="2000" cap="none" dirty="0" smtClean="0">
                <a:solidFill>
                  <a:srgbClr val="7030A0"/>
                </a:solidFill>
                <a:cs typeface="Arial" panose="020B0604020202020204" pitchFamily="34" charset="0"/>
              </a:rPr>
              <a:t>3. Wer duzt? Wer siezt? Wo ist das im Text?</a:t>
            </a:r>
            <a:r>
              <a:rPr lang="de-DE" sz="2000" cap="none" dirty="0">
                <a:solidFill>
                  <a:srgbClr val="0070C0"/>
                </a:solidFill>
                <a:cs typeface="Arial" panose="020B0604020202020204" pitchFamily="34" charset="0"/>
              </a:rPr>
              <a:t/>
            </a:r>
            <a:br>
              <a:rPr lang="de-DE" sz="2000" cap="none" dirty="0">
                <a:solidFill>
                  <a:srgbClr val="0070C0"/>
                </a:solidFill>
                <a:cs typeface="Arial" panose="020B0604020202020204" pitchFamily="34" charset="0"/>
              </a:rPr>
            </a:br>
            <a:r>
              <a:rPr lang="de-DE" sz="2000" cap="none" dirty="0" smtClean="0">
                <a:solidFill>
                  <a:srgbClr val="0070C0"/>
                </a:solidFill>
                <a:cs typeface="Arial" panose="020B0604020202020204" pitchFamily="34" charset="0"/>
              </a:rPr>
              <a:t/>
            </a:r>
            <a:br>
              <a:rPr lang="de-DE" sz="2000" cap="none" dirty="0" smtClean="0">
                <a:solidFill>
                  <a:srgbClr val="0070C0"/>
                </a:solidFill>
                <a:cs typeface="Arial" panose="020B0604020202020204" pitchFamily="34" charset="0"/>
              </a:rPr>
            </a:br>
            <a:endParaRPr lang="sl-SI" sz="1400" cap="none" dirty="0">
              <a:solidFill>
                <a:srgbClr val="0070C0"/>
              </a:solidFill>
              <a:cs typeface="Arial" panose="020B0604020202020204" pitchFamily="34" charset="0"/>
            </a:endParaRPr>
          </a:p>
        </p:txBody>
      </p:sp>
      <p:sp>
        <p:nvSpPr>
          <p:cNvPr id="5" name="Označba mesta vsebine 4"/>
          <p:cNvSpPr>
            <a:spLocks noGrp="1"/>
          </p:cNvSpPr>
          <p:nvPr>
            <p:ph idx="1"/>
          </p:nvPr>
        </p:nvSpPr>
        <p:spPr>
          <a:xfrm>
            <a:off x="1329182" y="1965546"/>
            <a:ext cx="10178322" cy="3593591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Dialog 1</a:t>
            </a:r>
          </a:p>
          <a:p>
            <a:r>
              <a:rPr lang="en-GB" dirty="0" err="1" smtClean="0">
                <a:solidFill>
                  <a:srgbClr val="0070C0"/>
                </a:solidFill>
              </a:rPr>
              <a:t>Grüß</a:t>
            </a:r>
            <a:r>
              <a:rPr lang="en-GB" dirty="0" smtClean="0">
                <a:solidFill>
                  <a:srgbClr val="0070C0"/>
                </a:solidFill>
              </a:rPr>
              <a:t> </a:t>
            </a:r>
            <a:r>
              <a:rPr lang="en-GB" dirty="0">
                <a:solidFill>
                  <a:srgbClr val="0070C0"/>
                </a:solidFill>
              </a:rPr>
              <a:t>dich</a:t>
            </a:r>
            <a:r>
              <a:rPr lang="en-GB" dirty="0"/>
              <a:t>, </a:t>
            </a:r>
            <a:r>
              <a:rPr lang="en-GB" dirty="0">
                <a:solidFill>
                  <a:srgbClr val="00B050"/>
                </a:solidFill>
              </a:rPr>
              <a:t>Martha</a:t>
            </a:r>
            <a:r>
              <a:rPr lang="en-GB" dirty="0"/>
              <a:t>!</a:t>
            </a:r>
            <a:endParaRPr lang="sl-SI" dirty="0"/>
          </a:p>
          <a:p>
            <a:r>
              <a:rPr lang="en-GB" dirty="0">
                <a:solidFill>
                  <a:srgbClr val="0070C0"/>
                </a:solidFill>
              </a:rPr>
              <a:t>Hallo</a:t>
            </a:r>
            <a:r>
              <a:rPr lang="en-GB" dirty="0"/>
              <a:t> </a:t>
            </a:r>
            <a:r>
              <a:rPr lang="en-GB" dirty="0">
                <a:solidFill>
                  <a:srgbClr val="00B050"/>
                </a:solidFill>
              </a:rPr>
              <a:t>Mario</a:t>
            </a:r>
            <a:r>
              <a:rPr lang="en-GB" dirty="0"/>
              <a:t>!</a:t>
            </a:r>
            <a:endParaRPr lang="sl-SI" dirty="0"/>
          </a:p>
          <a:p>
            <a:r>
              <a:rPr lang="de-DE" dirty="0">
                <a:solidFill>
                  <a:srgbClr val="7030A0"/>
                </a:solidFill>
              </a:rPr>
              <a:t>Wie geht es dir?</a:t>
            </a:r>
            <a:endParaRPr lang="sl-SI" dirty="0">
              <a:solidFill>
                <a:srgbClr val="7030A0"/>
              </a:solidFill>
            </a:endParaRPr>
          </a:p>
          <a:p>
            <a:r>
              <a:rPr lang="de-DE" dirty="0"/>
              <a:t>Mir geht es gut, danke. Und dir?</a:t>
            </a:r>
            <a:endParaRPr lang="sl-SI" dirty="0"/>
          </a:p>
          <a:p>
            <a:r>
              <a:rPr lang="de-DE" dirty="0">
                <a:solidFill>
                  <a:srgbClr val="00B050"/>
                </a:solidFill>
              </a:rPr>
              <a:t>Alles bestens. Bis bald!</a:t>
            </a:r>
            <a:endParaRPr lang="sl-SI" dirty="0">
              <a:solidFill>
                <a:srgbClr val="00B050"/>
              </a:solidFill>
            </a:endParaRPr>
          </a:p>
          <a:p>
            <a:r>
              <a:rPr lang="de-DE" dirty="0">
                <a:solidFill>
                  <a:srgbClr val="00B050"/>
                </a:solidFill>
              </a:rPr>
              <a:t>Servus</a:t>
            </a:r>
            <a:r>
              <a:rPr lang="de-DE" dirty="0"/>
              <a:t>!</a:t>
            </a:r>
            <a:endParaRPr lang="sl-SI" dirty="0"/>
          </a:p>
          <a:p>
            <a:pPr marL="0" indent="0">
              <a:buNone/>
            </a:pPr>
            <a:endParaRPr lang="sl-SI" dirty="0"/>
          </a:p>
        </p:txBody>
      </p:sp>
      <p:sp>
        <p:nvSpPr>
          <p:cNvPr id="6" name="Označba mesta vsebine 5"/>
          <p:cNvSpPr>
            <a:spLocks noGrp="1"/>
          </p:cNvSpPr>
          <p:nvPr>
            <p:ph sz="half" idx="4294967295"/>
          </p:nvPr>
        </p:nvSpPr>
        <p:spPr>
          <a:xfrm>
            <a:off x="6629400" y="2050473"/>
            <a:ext cx="4800600" cy="3619500"/>
          </a:xfrm>
        </p:spPr>
        <p:txBody>
          <a:bodyPr/>
          <a:lstStyle/>
          <a:p>
            <a:pPr marL="0" indent="0">
              <a:buNone/>
            </a:pPr>
            <a:r>
              <a:rPr lang="de-DE" dirty="0" smtClean="0"/>
              <a:t>Dialog 2</a:t>
            </a:r>
          </a:p>
          <a:p>
            <a:r>
              <a:rPr lang="de-DE" dirty="0" smtClean="0">
                <a:solidFill>
                  <a:srgbClr val="0070C0"/>
                </a:solidFill>
              </a:rPr>
              <a:t>Guten </a:t>
            </a:r>
            <a:r>
              <a:rPr lang="de-DE" dirty="0">
                <a:solidFill>
                  <a:srgbClr val="0070C0"/>
                </a:solidFill>
              </a:rPr>
              <a:t>Tag</a:t>
            </a:r>
            <a:r>
              <a:rPr lang="de-DE" dirty="0"/>
              <a:t>, </a:t>
            </a:r>
            <a:r>
              <a:rPr lang="de-DE" dirty="0">
                <a:solidFill>
                  <a:srgbClr val="00B050"/>
                </a:solidFill>
              </a:rPr>
              <a:t>Frau Müller</a:t>
            </a:r>
            <a:r>
              <a:rPr lang="de-DE" dirty="0"/>
              <a:t>!</a:t>
            </a:r>
            <a:endParaRPr lang="sl-SI" dirty="0"/>
          </a:p>
          <a:p>
            <a:r>
              <a:rPr lang="de-DE" dirty="0">
                <a:solidFill>
                  <a:srgbClr val="0070C0"/>
                </a:solidFill>
              </a:rPr>
              <a:t>Guten Tag</a:t>
            </a:r>
            <a:r>
              <a:rPr lang="de-DE" dirty="0">
                <a:solidFill>
                  <a:srgbClr val="00B050"/>
                </a:solidFill>
              </a:rPr>
              <a:t>, Herr Weiß!</a:t>
            </a:r>
            <a:endParaRPr lang="sl-SI" dirty="0">
              <a:solidFill>
                <a:srgbClr val="00B050"/>
              </a:solidFill>
            </a:endParaRPr>
          </a:p>
          <a:p>
            <a:r>
              <a:rPr lang="de-DE" dirty="0">
                <a:solidFill>
                  <a:srgbClr val="7030A0"/>
                </a:solidFill>
              </a:rPr>
              <a:t>Wie geht es Ihnen?</a:t>
            </a:r>
            <a:endParaRPr lang="sl-SI" dirty="0">
              <a:solidFill>
                <a:srgbClr val="7030A0"/>
              </a:solidFill>
            </a:endParaRPr>
          </a:p>
          <a:p>
            <a:r>
              <a:rPr lang="de-DE" dirty="0"/>
              <a:t>Mir geht es gut, danke. </a:t>
            </a:r>
            <a:r>
              <a:rPr lang="de-DE" dirty="0">
                <a:solidFill>
                  <a:srgbClr val="7030A0"/>
                </a:solidFill>
              </a:rPr>
              <a:t>Und Ihnen</a:t>
            </a:r>
            <a:r>
              <a:rPr lang="de-DE" dirty="0"/>
              <a:t>? </a:t>
            </a:r>
            <a:endParaRPr lang="sl-SI" dirty="0"/>
          </a:p>
          <a:p>
            <a:r>
              <a:rPr lang="de-DE" dirty="0"/>
              <a:t>Auch gut, danke. </a:t>
            </a:r>
            <a:r>
              <a:rPr lang="de-DE" dirty="0">
                <a:solidFill>
                  <a:srgbClr val="00B050"/>
                </a:solidFill>
              </a:rPr>
              <a:t>Bis bald. </a:t>
            </a:r>
            <a:endParaRPr lang="sl-SI" dirty="0">
              <a:solidFill>
                <a:srgbClr val="00B050"/>
              </a:solidFill>
            </a:endParaRPr>
          </a:p>
          <a:p>
            <a:r>
              <a:rPr lang="de-DE" dirty="0">
                <a:solidFill>
                  <a:srgbClr val="00B050"/>
                </a:solidFill>
              </a:rPr>
              <a:t>Auf Wiedersehen!</a:t>
            </a:r>
            <a:endParaRPr lang="sl-SI" dirty="0">
              <a:solidFill>
                <a:srgbClr val="00B050"/>
              </a:solidFill>
            </a:endParaRP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182944157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687879"/>
          </a:xfrm>
        </p:spPr>
        <p:txBody>
          <a:bodyPr>
            <a:normAutofit fontScale="90000"/>
          </a:bodyPr>
          <a:lstStyle/>
          <a:p>
            <a:r>
              <a:rPr lang="sl-SI" dirty="0" smtClean="0"/>
              <a:t>UGOTOVITVE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1251678" y="1309255"/>
            <a:ext cx="10178322" cy="4570337"/>
          </a:xfrm>
        </p:spPr>
        <p:txBody>
          <a:bodyPr/>
          <a:lstStyle/>
          <a:p>
            <a:pPr marL="0" indent="0">
              <a:buNone/>
            </a:pPr>
            <a:r>
              <a:rPr lang="sl-SI" dirty="0" smtClean="0"/>
              <a:t>V neformalni situaciji:</a:t>
            </a:r>
            <a:r>
              <a:rPr lang="sl-SI" dirty="0"/>
              <a:t/>
            </a:r>
            <a:br>
              <a:rPr lang="sl-SI" dirty="0"/>
            </a:br>
            <a:r>
              <a:rPr lang="sl-SI" dirty="0"/>
              <a:t>- </a:t>
            </a:r>
            <a:r>
              <a:rPr lang="sl-SI" dirty="0" smtClean="0"/>
              <a:t>pozdravimo: </a:t>
            </a:r>
            <a:r>
              <a:rPr lang="sl-SI" dirty="0" err="1"/>
              <a:t>Grüß</a:t>
            </a:r>
            <a:r>
              <a:rPr lang="sl-SI" dirty="0"/>
              <a:t> </a:t>
            </a:r>
            <a:r>
              <a:rPr lang="sl-SI" dirty="0" err="1"/>
              <a:t>dich</a:t>
            </a:r>
            <a:r>
              <a:rPr lang="sl-SI" dirty="0"/>
              <a:t>!, </a:t>
            </a:r>
            <a:r>
              <a:rPr lang="sl-SI" dirty="0" err="1"/>
              <a:t>Hallo</a:t>
            </a:r>
            <a:r>
              <a:rPr lang="sl-SI" dirty="0" smtClean="0"/>
              <a:t>!,</a:t>
            </a:r>
            <a:r>
              <a:rPr lang="sl-SI" dirty="0"/>
              <a:t/>
            </a:r>
            <a:br>
              <a:rPr lang="sl-SI" dirty="0"/>
            </a:br>
            <a:r>
              <a:rPr lang="sl-SI" dirty="0"/>
              <a:t>- </a:t>
            </a:r>
            <a:r>
              <a:rPr lang="sl-SI" dirty="0" smtClean="0"/>
              <a:t>tikamo: </a:t>
            </a:r>
            <a:r>
              <a:rPr lang="sl-SI" dirty="0" err="1"/>
              <a:t>Wie</a:t>
            </a:r>
            <a:r>
              <a:rPr lang="sl-SI" dirty="0"/>
              <a:t> </a:t>
            </a:r>
            <a:r>
              <a:rPr lang="sl-SI" dirty="0" err="1"/>
              <a:t>geht</a:t>
            </a:r>
            <a:r>
              <a:rPr lang="sl-SI" dirty="0"/>
              <a:t> es dir? </a:t>
            </a:r>
            <a:r>
              <a:rPr lang="sl-SI" dirty="0" smtClean="0">
                <a:sym typeface="Wingdings" panose="05000000000000000000" pitchFamily="2" charset="2"/>
              </a:rPr>
              <a:t> uporabimo</a:t>
            </a:r>
            <a:r>
              <a:rPr lang="sl-SI" dirty="0" smtClean="0"/>
              <a:t> </a:t>
            </a:r>
            <a:r>
              <a:rPr lang="sl-SI" dirty="0" err="1"/>
              <a:t>du</a:t>
            </a:r>
            <a:r>
              <a:rPr lang="sl-SI" dirty="0"/>
              <a:t>, dir</a:t>
            </a:r>
            <a:br>
              <a:rPr lang="sl-SI" dirty="0"/>
            </a:br>
            <a:r>
              <a:rPr lang="sl-SI" dirty="0"/>
              <a:t/>
            </a:r>
            <a:br>
              <a:rPr lang="sl-SI" dirty="0"/>
            </a:br>
            <a:r>
              <a:rPr lang="sl-SI" dirty="0" smtClean="0"/>
              <a:t>V formalni situaciji:</a:t>
            </a:r>
            <a:r>
              <a:rPr lang="sl-SI" dirty="0"/>
              <a:t/>
            </a:r>
            <a:br>
              <a:rPr lang="sl-SI" dirty="0"/>
            </a:br>
            <a:r>
              <a:rPr lang="sl-SI" dirty="0"/>
              <a:t>- </a:t>
            </a:r>
            <a:r>
              <a:rPr lang="sl-SI" dirty="0" smtClean="0"/>
              <a:t>uporabimo formalne pozdrave: </a:t>
            </a:r>
            <a:r>
              <a:rPr lang="sl-SI" dirty="0" err="1"/>
              <a:t>Guten</a:t>
            </a:r>
            <a:r>
              <a:rPr lang="sl-SI" dirty="0"/>
              <a:t> </a:t>
            </a:r>
            <a:r>
              <a:rPr lang="sl-SI" dirty="0" err="1"/>
              <a:t>Tag</a:t>
            </a:r>
            <a:r>
              <a:rPr lang="sl-SI" dirty="0" smtClean="0"/>
              <a:t>, </a:t>
            </a:r>
            <a:r>
              <a:rPr lang="sl-SI" dirty="0" err="1" smtClean="0"/>
              <a:t>Auf</a:t>
            </a:r>
            <a:r>
              <a:rPr lang="sl-SI" dirty="0" smtClean="0"/>
              <a:t> </a:t>
            </a:r>
            <a:r>
              <a:rPr lang="sl-SI" dirty="0" err="1" smtClean="0"/>
              <a:t>Wiedersehen</a:t>
            </a:r>
            <a:r>
              <a:rPr lang="sl-SI" dirty="0" smtClean="0"/>
              <a:t> itd.,</a:t>
            </a:r>
            <a:r>
              <a:rPr lang="sl-SI" dirty="0"/>
              <a:t/>
            </a:r>
            <a:br>
              <a:rPr lang="sl-SI" dirty="0"/>
            </a:br>
            <a:r>
              <a:rPr lang="sl-SI" dirty="0"/>
              <a:t>- </a:t>
            </a:r>
            <a:r>
              <a:rPr lang="sl-SI" dirty="0" smtClean="0"/>
              <a:t>nagovorimo: </a:t>
            </a:r>
            <a:r>
              <a:rPr lang="sl-SI" dirty="0" err="1" smtClean="0"/>
              <a:t>Frau</a:t>
            </a:r>
            <a:r>
              <a:rPr lang="sl-SI" dirty="0"/>
              <a:t> </a:t>
            </a:r>
            <a:r>
              <a:rPr lang="sl-SI" dirty="0" err="1" smtClean="0"/>
              <a:t>Gorenjc</a:t>
            </a:r>
            <a:r>
              <a:rPr lang="sl-SI" dirty="0" smtClean="0"/>
              <a:t>, </a:t>
            </a:r>
            <a:r>
              <a:rPr lang="sl-SI" dirty="0" err="1" smtClean="0"/>
              <a:t>Herr</a:t>
            </a:r>
            <a:r>
              <a:rPr lang="sl-SI" dirty="0" smtClean="0"/>
              <a:t> Novak, </a:t>
            </a:r>
            <a:r>
              <a:rPr lang="sl-SI" dirty="0"/>
              <a:t/>
            </a:r>
            <a:br>
              <a:rPr lang="sl-SI" dirty="0"/>
            </a:br>
            <a:r>
              <a:rPr lang="sl-SI" dirty="0"/>
              <a:t>- </a:t>
            </a:r>
            <a:r>
              <a:rPr lang="sl-SI" dirty="0" smtClean="0"/>
              <a:t>uporabimo </a:t>
            </a:r>
            <a:r>
              <a:rPr lang="sl-SI" dirty="0" err="1" smtClean="0"/>
              <a:t>vikalno</a:t>
            </a:r>
            <a:r>
              <a:rPr lang="sl-SI" dirty="0" smtClean="0"/>
              <a:t> </a:t>
            </a:r>
            <a:r>
              <a:rPr lang="sl-SI" dirty="0"/>
              <a:t>oblika: </a:t>
            </a:r>
            <a:r>
              <a:rPr lang="sl-SI" dirty="0" err="1"/>
              <a:t>Ihnen</a:t>
            </a:r>
            <a:r>
              <a:rPr lang="sl-SI" dirty="0"/>
              <a:t>, </a:t>
            </a:r>
            <a:r>
              <a:rPr lang="sl-SI" dirty="0" err="1" smtClean="0"/>
              <a:t>Sie</a:t>
            </a:r>
            <a:r>
              <a:rPr lang="sl-SI" dirty="0" smtClean="0"/>
              <a:t>.</a:t>
            </a:r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r>
              <a:rPr lang="sl-SI" dirty="0" smtClean="0">
                <a:solidFill>
                  <a:srgbClr val="0070C0"/>
                </a:solidFill>
              </a:rPr>
              <a:t>Ponovimo: </a:t>
            </a:r>
          </a:p>
          <a:p>
            <a:pPr>
              <a:buFontTx/>
              <a:buChar char="-"/>
            </a:pPr>
            <a:r>
              <a:rPr lang="sl-SI" dirty="0" err="1"/>
              <a:t>s</a:t>
            </a:r>
            <a:r>
              <a:rPr lang="sl-SI" dirty="0" err="1" smtClean="0"/>
              <a:t>iezen</a:t>
            </a:r>
            <a:r>
              <a:rPr lang="sl-SI" dirty="0" smtClean="0"/>
              <a:t> (vikanje), </a:t>
            </a:r>
            <a:r>
              <a:rPr lang="sl-SI" dirty="0" err="1" smtClean="0"/>
              <a:t>duzen</a:t>
            </a:r>
            <a:r>
              <a:rPr lang="sl-SI" dirty="0" smtClean="0"/>
              <a:t> (tikanje),</a:t>
            </a:r>
          </a:p>
          <a:p>
            <a:pPr>
              <a:buFontTx/>
              <a:buChar char="-"/>
            </a:pPr>
            <a:r>
              <a:rPr lang="sl-SI" dirty="0"/>
              <a:t>d</a:t>
            </a:r>
            <a:r>
              <a:rPr lang="sl-SI" dirty="0" smtClean="0"/>
              <a:t>ie </a:t>
            </a:r>
            <a:r>
              <a:rPr lang="sl-SI" dirty="0" err="1" smtClean="0"/>
              <a:t>Frau</a:t>
            </a:r>
            <a:r>
              <a:rPr lang="sl-SI" dirty="0" smtClean="0"/>
              <a:t> (gospa, žena), der </a:t>
            </a:r>
            <a:r>
              <a:rPr lang="sl-SI" dirty="0" err="1" smtClean="0"/>
              <a:t>Herr</a:t>
            </a:r>
            <a:r>
              <a:rPr lang="sl-SI" dirty="0" smtClean="0"/>
              <a:t> (gospod)</a:t>
            </a:r>
          </a:p>
          <a:p>
            <a:pPr marL="0" indent="0">
              <a:buNone/>
            </a:pP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73833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3. </a:t>
            </a:r>
            <a:r>
              <a:rPr lang="sl-SI" dirty="0" smtClean="0"/>
              <a:t>KAKO </a:t>
            </a:r>
            <a:r>
              <a:rPr lang="de-DE" dirty="0" err="1" smtClean="0"/>
              <a:t>Pozdravi</a:t>
            </a:r>
            <a:r>
              <a:rPr lang="sl-SI" dirty="0" smtClean="0"/>
              <a:t>MO?</a:t>
            </a:r>
            <a:r>
              <a:rPr lang="de-DE" dirty="0" smtClean="0"/>
              <a:t> / Wie begrüßen wir?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1251678" y="1874517"/>
            <a:ext cx="10178322" cy="4258610"/>
          </a:xfrm>
        </p:spPr>
        <p:txBody>
          <a:bodyPr>
            <a:normAutofit/>
          </a:bodyPr>
          <a:lstStyle/>
          <a:p>
            <a:r>
              <a:rPr lang="sl-SI" dirty="0" smtClean="0"/>
              <a:t>Von </a:t>
            </a:r>
            <a:r>
              <a:rPr lang="de-DE" dirty="0" smtClean="0"/>
              <a:t>6.00</a:t>
            </a:r>
            <a:r>
              <a:rPr lang="sl-SI" dirty="0" smtClean="0"/>
              <a:t> </a:t>
            </a:r>
            <a:r>
              <a:rPr lang="sl-SI" dirty="0" err="1" smtClean="0"/>
              <a:t>Uhr</a:t>
            </a:r>
            <a:r>
              <a:rPr lang="sl-SI" dirty="0" smtClean="0"/>
              <a:t> bis </a:t>
            </a:r>
            <a:r>
              <a:rPr lang="de-DE" dirty="0" smtClean="0"/>
              <a:t>10:00 </a:t>
            </a:r>
            <a:r>
              <a:rPr lang="sl-SI" dirty="0" err="1" smtClean="0"/>
              <a:t>Uhr</a:t>
            </a:r>
            <a:r>
              <a:rPr lang="sl-SI" dirty="0" smtClean="0"/>
              <a:t>: </a:t>
            </a:r>
            <a:r>
              <a:rPr lang="sl-SI" dirty="0">
                <a:solidFill>
                  <a:srgbClr val="00B050"/>
                </a:solidFill>
              </a:rPr>
              <a:t>G</a:t>
            </a:r>
            <a:r>
              <a:rPr lang="de-DE" dirty="0" err="1" smtClean="0">
                <a:solidFill>
                  <a:srgbClr val="00B050"/>
                </a:solidFill>
              </a:rPr>
              <a:t>uten</a:t>
            </a:r>
            <a:r>
              <a:rPr lang="de-DE" dirty="0" smtClean="0">
                <a:solidFill>
                  <a:srgbClr val="00B050"/>
                </a:solidFill>
              </a:rPr>
              <a:t> Morgen</a:t>
            </a:r>
            <a:r>
              <a:rPr lang="sl-SI" dirty="0" smtClean="0">
                <a:solidFill>
                  <a:srgbClr val="00B050"/>
                </a:solidFill>
              </a:rPr>
              <a:t>!  </a:t>
            </a:r>
            <a:r>
              <a:rPr lang="sl-SI" dirty="0" smtClean="0"/>
              <a:t>(der </a:t>
            </a:r>
            <a:r>
              <a:rPr lang="sl-SI" dirty="0" err="1" smtClean="0"/>
              <a:t>Morgen</a:t>
            </a:r>
            <a:r>
              <a:rPr lang="sl-SI" dirty="0" smtClean="0"/>
              <a:t>)</a:t>
            </a:r>
            <a:endParaRPr lang="de-DE" dirty="0"/>
          </a:p>
          <a:p>
            <a:r>
              <a:rPr lang="sl-SI" dirty="0" smtClean="0"/>
              <a:t>Von </a:t>
            </a:r>
            <a:r>
              <a:rPr lang="de-DE" dirty="0" smtClean="0"/>
              <a:t>10.00 </a:t>
            </a:r>
            <a:r>
              <a:rPr lang="sl-SI" dirty="0" err="1" smtClean="0"/>
              <a:t>Uhr</a:t>
            </a:r>
            <a:r>
              <a:rPr lang="sl-SI" dirty="0"/>
              <a:t> </a:t>
            </a:r>
            <a:r>
              <a:rPr lang="sl-SI" dirty="0" smtClean="0"/>
              <a:t>bis </a:t>
            </a:r>
            <a:r>
              <a:rPr lang="de-DE" dirty="0" smtClean="0"/>
              <a:t>19.00 </a:t>
            </a:r>
            <a:r>
              <a:rPr lang="sl-SI" dirty="0" err="1" smtClean="0"/>
              <a:t>Uhr</a:t>
            </a:r>
            <a:r>
              <a:rPr lang="sl-SI" dirty="0" smtClean="0"/>
              <a:t>: </a:t>
            </a:r>
            <a:r>
              <a:rPr lang="sl-SI" dirty="0">
                <a:solidFill>
                  <a:srgbClr val="00B050"/>
                </a:solidFill>
              </a:rPr>
              <a:t>G</a:t>
            </a:r>
            <a:r>
              <a:rPr lang="de-DE" dirty="0" err="1" smtClean="0">
                <a:solidFill>
                  <a:srgbClr val="00B050"/>
                </a:solidFill>
              </a:rPr>
              <a:t>uten</a:t>
            </a:r>
            <a:r>
              <a:rPr lang="de-DE" dirty="0" smtClean="0">
                <a:solidFill>
                  <a:srgbClr val="00B050"/>
                </a:solidFill>
              </a:rPr>
              <a:t> Tag</a:t>
            </a:r>
            <a:r>
              <a:rPr lang="sl-SI" dirty="0" smtClean="0">
                <a:solidFill>
                  <a:srgbClr val="00B050"/>
                </a:solidFill>
              </a:rPr>
              <a:t>!       </a:t>
            </a:r>
            <a:r>
              <a:rPr lang="sl-SI" dirty="0" smtClean="0"/>
              <a:t>(der </a:t>
            </a:r>
            <a:r>
              <a:rPr lang="sl-SI" dirty="0" err="1" smtClean="0"/>
              <a:t>Tag</a:t>
            </a:r>
            <a:r>
              <a:rPr lang="sl-SI" dirty="0" smtClean="0"/>
              <a:t>)</a:t>
            </a:r>
            <a:endParaRPr lang="de-DE" dirty="0"/>
          </a:p>
          <a:p>
            <a:r>
              <a:rPr lang="sl-SI" dirty="0" smtClean="0"/>
              <a:t>Von </a:t>
            </a:r>
            <a:r>
              <a:rPr lang="de-DE" dirty="0" smtClean="0"/>
              <a:t>19.00</a:t>
            </a:r>
            <a:r>
              <a:rPr lang="sl-SI" dirty="0" smtClean="0"/>
              <a:t> bis </a:t>
            </a:r>
            <a:r>
              <a:rPr lang="de-DE" dirty="0" smtClean="0"/>
              <a:t>23</a:t>
            </a:r>
            <a:r>
              <a:rPr lang="de-DE" dirty="0"/>
              <a:t>. </a:t>
            </a:r>
            <a:r>
              <a:rPr lang="de-DE" dirty="0" smtClean="0"/>
              <a:t>00</a:t>
            </a:r>
            <a:r>
              <a:rPr lang="sl-SI" dirty="0" smtClean="0">
                <a:solidFill>
                  <a:srgbClr val="00B050"/>
                </a:solidFill>
              </a:rPr>
              <a:t>:</a:t>
            </a:r>
            <a:r>
              <a:rPr lang="de-DE" dirty="0" smtClean="0">
                <a:solidFill>
                  <a:srgbClr val="00B050"/>
                </a:solidFill>
              </a:rPr>
              <a:t> </a:t>
            </a:r>
            <a:r>
              <a:rPr lang="sl-SI" dirty="0" smtClean="0">
                <a:solidFill>
                  <a:srgbClr val="00B050"/>
                </a:solidFill>
              </a:rPr>
              <a:t>G</a:t>
            </a:r>
            <a:r>
              <a:rPr lang="de-DE" dirty="0" err="1" smtClean="0">
                <a:solidFill>
                  <a:srgbClr val="00B050"/>
                </a:solidFill>
              </a:rPr>
              <a:t>uten</a:t>
            </a:r>
            <a:r>
              <a:rPr lang="de-DE" dirty="0" smtClean="0">
                <a:solidFill>
                  <a:srgbClr val="00B050"/>
                </a:solidFill>
              </a:rPr>
              <a:t> Abend</a:t>
            </a:r>
            <a:r>
              <a:rPr lang="sl-SI" dirty="0" smtClean="0">
                <a:solidFill>
                  <a:srgbClr val="00B050"/>
                </a:solidFill>
              </a:rPr>
              <a:t>!</a:t>
            </a:r>
            <a:r>
              <a:rPr lang="sl-SI" dirty="0" smtClean="0"/>
              <a:t>	    (der </a:t>
            </a:r>
            <a:r>
              <a:rPr lang="sl-SI" dirty="0" err="1" smtClean="0"/>
              <a:t>Abend</a:t>
            </a:r>
            <a:r>
              <a:rPr lang="sl-SI" dirty="0" smtClean="0"/>
              <a:t>)</a:t>
            </a:r>
          </a:p>
          <a:p>
            <a:r>
              <a:rPr lang="sl-SI" dirty="0" smtClean="0"/>
              <a:t>In der </a:t>
            </a:r>
            <a:r>
              <a:rPr lang="sl-SI" dirty="0" err="1" smtClean="0"/>
              <a:t>Nacht</a:t>
            </a:r>
            <a:r>
              <a:rPr lang="sl-SI" dirty="0" smtClean="0"/>
              <a:t>: </a:t>
            </a:r>
            <a:r>
              <a:rPr lang="sl-SI" dirty="0" err="1" smtClean="0">
                <a:solidFill>
                  <a:srgbClr val="FF0000"/>
                </a:solidFill>
              </a:rPr>
              <a:t>Gute</a:t>
            </a:r>
            <a:r>
              <a:rPr lang="sl-SI" dirty="0" smtClean="0">
                <a:solidFill>
                  <a:srgbClr val="FF0000"/>
                </a:solidFill>
              </a:rPr>
              <a:t> </a:t>
            </a:r>
            <a:r>
              <a:rPr lang="sl-SI" dirty="0" err="1" smtClean="0">
                <a:solidFill>
                  <a:srgbClr val="FF0000"/>
                </a:solidFill>
              </a:rPr>
              <a:t>Nacht</a:t>
            </a:r>
            <a:r>
              <a:rPr lang="sl-SI" dirty="0" smtClean="0">
                <a:solidFill>
                  <a:srgbClr val="FF0000"/>
                </a:solidFill>
              </a:rPr>
              <a:t>!</a:t>
            </a:r>
            <a:r>
              <a:rPr lang="sl-SI" dirty="0" smtClean="0"/>
              <a:t>		     (die </a:t>
            </a:r>
            <a:r>
              <a:rPr lang="sl-SI" dirty="0" err="1" smtClean="0"/>
              <a:t>Nacht</a:t>
            </a:r>
            <a:r>
              <a:rPr lang="sl-SI" dirty="0" smtClean="0"/>
              <a:t>)</a:t>
            </a:r>
            <a:endParaRPr lang="de-DE" dirty="0" smtClean="0"/>
          </a:p>
          <a:p>
            <a:pPr marL="0" indent="0">
              <a:buNone/>
            </a:pPr>
            <a:r>
              <a:rPr lang="de-DE" dirty="0" smtClean="0"/>
              <a:t>Informell:			</a:t>
            </a:r>
            <a:endParaRPr lang="sl-SI" dirty="0" smtClean="0"/>
          </a:p>
          <a:p>
            <a:r>
              <a:rPr lang="de-DE" dirty="0" smtClean="0">
                <a:solidFill>
                  <a:srgbClr val="FF0000"/>
                </a:solidFill>
              </a:rPr>
              <a:t>Hallo!</a:t>
            </a:r>
            <a:endParaRPr lang="sl-SI" dirty="0" smtClean="0">
              <a:solidFill>
                <a:srgbClr val="FF0000"/>
              </a:solidFill>
            </a:endParaRPr>
          </a:p>
          <a:p>
            <a:r>
              <a:rPr lang="de-DE" dirty="0" smtClean="0">
                <a:solidFill>
                  <a:srgbClr val="FF0000"/>
                </a:solidFill>
              </a:rPr>
              <a:t>Grüß </a:t>
            </a:r>
            <a:r>
              <a:rPr lang="de-DE" dirty="0">
                <a:solidFill>
                  <a:srgbClr val="FF0000"/>
                </a:solidFill>
              </a:rPr>
              <a:t>dich! Grüßt euch! </a:t>
            </a:r>
            <a:endParaRPr lang="sl-SI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de-DE" dirty="0" smtClean="0"/>
              <a:t>Wir gehen: </a:t>
            </a:r>
            <a:endParaRPr lang="sl-SI" dirty="0" smtClean="0"/>
          </a:p>
          <a:p>
            <a:r>
              <a:rPr lang="sl-SI" dirty="0" err="1" smtClean="0">
                <a:solidFill>
                  <a:srgbClr val="FF0000"/>
                </a:solidFill>
              </a:rPr>
              <a:t>Auf</a:t>
            </a:r>
            <a:r>
              <a:rPr lang="sl-SI" dirty="0" smtClean="0">
                <a:solidFill>
                  <a:srgbClr val="FF0000"/>
                </a:solidFill>
              </a:rPr>
              <a:t> </a:t>
            </a:r>
            <a:r>
              <a:rPr lang="sl-SI" dirty="0" err="1" smtClean="0">
                <a:solidFill>
                  <a:srgbClr val="FF0000"/>
                </a:solidFill>
              </a:rPr>
              <a:t>Wiedersehen</a:t>
            </a:r>
            <a:r>
              <a:rPr lang="sl-SI" dirty="0" smtClean="0">
                <a:solidFill>
                  <a:srgbClr val="FF0000"/>
                </a:solidFill>
              </a:rPr>
              <a:t>!</a:t>
            </a:r>
          </a:p>
          <a:p>
            <a:r>
              <a:rPr lang="de-DE" dirty="0" smtClean="0">
                <a:solidFill>
                  <a:srgbClr val="FF0000"/>
                </a:solidFill>
              </a:rPr>
              <a:t>Tschüs! (informell)</a:t>
            </a:r>
            <a:r>
              <a:rPr lang="de-DE" dirty="0"/>
              <a:t>				</a:t>
            </a:r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58951450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1251678" y="768927"/>
            <a:ext cx="10178322" cy="511066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sz="2400" dirty="0" smtClean="0"/>
              <a:t>VAJA: </a:t>
            </a:r>
            <a:r>
              <a:rPr lang="sl-SI" sz="2400" dirty="0" smtClean="0"/>
              <a:t> Preskusimo znanje. Zapišite si rešitve.  </a:t>
            </a:r>
            <a:endParaRPr lang="de-DE" sz="2400" dirty="0" smtClean="0"/>
          </a:p>
          <a:p>
            <a:pPr marL="0" indent="0">
              <a:buNone/>
            </a:pPr>
            <a:r>
              <a:rPr lang="de-DE" sz="2400" dirty="0" smtClean="0"/>
              <a:t>Was sagen Sie?</a:t>
            </a:r>
          </a:p>
          <a:p>
            <a:r>
              <a:rPr lang="de-DE" sz="2400" dirty="0"/>
              <a:t>Es ist 12:00 </a:t>
            </a:r>
            <a:r>
              <a:rPr lang="de-DE" sz="2400" dirty="0" smtClean="0"/>
              <a:t>Uhr.</a:t>
            </a:r>
            <a:endParaRPr lang="de-DE" sz="2400" dirty="0"/>
          </a:p>
          <a:p>
            <a:r>
              <a:rPr lang="de-DE" sz="2400" dirty="0"/>
              <a:t>Es ist </a:t>
            </a:r>
            <a:r>
              <a:rPr lang="sl-SI" sz="2400" dirty="0" smtClean="0"/>
              <a:t>19</a:t>
            </a:r>
            <a:r>
              <a:rPr lang="de-DE" sz="2400" dirty="0" smtClean="0"/>
              <a:t>:00 Uhr</a:t>
            </a:r>
            <a:r>
              <a:rPr lang="de-DE" sz="2400" dirty="0"/>
              <a:t>.</a:t>
            </a:r>
          </a:p>
          <a:p>
            <a:r>
              <a:rPr lang="de-DE" sz="2400" dirty="0"/>
              <a:t>Es ist 8:00 Uhr morgens</a:t>
            </a:r>
            <a:r>
              <a:rPr lang="de-DE" sz="2400" dirty="0" smtClean="0"/>
              <a:t>.</a:t>
            </a:r>
          </a:p>
          <a:p>
            <a:r>
              <a:rPr lang="de-DE" sz="2400" dirty="0" smtClean="0"/>
              <a:t>Sie gehen schlafen. </a:t>
            </a:r>
          </a:p>
          <a:p>
            <a:r>
              <a:rPr lang="de-DE" sz="2400" dirty="0" smtClean="0"/>
              <a:t>Sie treffen einen Freund? </a:t>
            </a:r>
          </a:p>
          <a:p>
            <a:r>
              <a:rPr lang="de-DE" sz="2400" dirty="0" smtClean="0"/>
              <a:t>Sie treffen Herrn Müller. </a:t>
            </a:r>
          </a:p>
          <a:p>
            <a:r>
              <a:rPr lang="de-DE" sz="2400" dirty="0" smtClean="0"/>
              <a:t>Sie gehen nach Hause von der Arbeit.  </a:t>
            </a:r>
            <a:endParaRPr lang="de-DE" sz="2400" dirty="0"/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023161845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1. </a:t>
            </a:r>
            <a:r>
              <a:rPr lang="sl-SI" dirty="0" smtClean="0"/>
              <a:t>Uvod/ </a:t>
            </a:r>
            <a:r>
              <a:rPr lang="sl-SI" dirty="0" err="1" smtClean="0"/>
              <a:t>Einf</a:t>
            </a:r>
            <a:r>
              <a:rPr lang="de-DE" dirty="0" err="1" smtClean="0"/>
              <a:t>ührung</a:t>
            </a:r>
            <a:r>
              <a:rPr lang="sl-SI" dirty="0" smtClean="0"/>
              <a:t> 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Kaj se bomo v grobem naučili? </a:t>
            </a:r>
          </a:p>
          <a:p>
            <a:r>
              <a:rPr lang="sl-SI" dirty="0" smtClean="0"/>
              <a:t>Osnove nemškega jezika: nekaj pravil – spol samostalnika, določni in nedoločni člen,</a:t>
            </a:r>
          </a:p>
          <a:p>
            <a:r>
              <a:rPr lang="sl-SI" dirty="0" smtClean="0"/>
              <a:t>abeceda in črkovanje,</a:t>
            </a:r>
          </a:p>
          <a:p>
            <a:r>
              <a:rPr lang="sl-SI" dirty="0"/>
              <a:t>p</a:t>
            </a:r>
            <a:r>
              <a:rPr lang="sl-SI" dirty="0" smtClean="0"/>
              <a:t>redstavitev sebe in druge osebe, </a:t>
            </a:r>
          </a:p>
          <a:p>
            <a:r>
              <a:rPr lang="sl-SI" dirty="0"/>
              <a:t>š</a:t>
            </a:r>
            <a:r>
              <a:rPr lang="sl-SI" dirty="0" smtClean="0"/>
              <a:t>tevila, glagol v nemškem jeziku.   </a:t>
            </a:r>
          </a:p>
        </p:txBody>
      </p:sp>
    </p:spTree>
    <p:extLst>
      <p:ext uri="{BB962C8B-B14F-4D97-AF65-F5344CB8AC3E}">
        <p14:creationId xmlns:p14="http://schemas.microsoft.com/office/powerpoint/2010/main" val="1365748641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1251678" y="768927"/>
            <a:ext cx="10178322" cy="511066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sz="2400" dirty="0" smtClean="0"/>
              <a:t>VAJA - </a:t>
            </a:r>
            <a:r>
              <a:rPr lang="de-DE" sz="2400" dirty="0" err="1" smtClean="0"/>
              <a:t>re</a:t>
            </a:r>
            <a:r>
              <a:rPr lang="sl-SI" sz="2400" dirty="0" err="1" smtClean="0"/>
              <a:t>šitev</a:t>
            </a:r>
            <a:r>
              <a:rPr lang="de-DE" sz="2400" dirty="0" smtClean="0"/>
              <a:t>: </a:t>
            </a:r>
          </a:p>
          <a:p>
            <a:pPr marL="0" indent="0">
              <a:buNone/>
            </a:pPr>
            <a:r>
              <a:rPr lang="de-DE" sz="2400" dirty="0" smtClean="0"/>
              <a:t>Was sagen Sie?</a:t>
            </a:r>
          </a:p>
          <a:p>
            <a:r>
              <a:rPr lang="de-DE" sz="2400" dirty="0"/>
              <a:t>Es ist 12:00 </a:t>
            </a:r>
            <a:r>
              <a:rPr lang="de-DE" sz="2400" dirty="0" smtClean="0"/>
              <a:t>Uhr.</a:t>
            </a:r>
            <a:r>
              <a:rPr lang="sl-SI" sz="2400" dirty="0" smtClean="0"/>
              <a:t>  </a:t>
            </a:r>
            <a:r>
              <a:rPr lang="sl-SI" sz="2400" dirty="0" smtClean="0">
                <a:sym typeface="Wingdings" panose="05000000000000000000" pitchFamily="2" charset="2"/>
              </a:rPr>
              <a:t> </a:t>
            </a:r>
            <a:r>
              <a:rPr lang="sl-SI" sz="2400" dirty="0" err="1" smtClean="0"/>
              <a:t>Guten</a:t>
            </a:r>
            <a:r>
              <a:rPr lang="sl-SI" sz="2400" dirty="0" smtClean="0"/>
              <a:t> </a:t>
            </a:r>
            <a:r>
              <a:rPr lang="sl-SI" sz="2400" dirty="0" err="1" smtClean="0"/>
              <a:t>Tag</a:t>
            </a:r>
            <a:r>
              <a:rPr lang="sl-SI" sz="2400" dirty="0" smtClean="0"/>
              <a:t>. </a:t>
            </a:r>
            <a:endParaRPr lang="de-DE" sz="2400" dirty="0"/>
          </a:p>
          <a:p>
            <a:r>
              <a:rPr lang="de-DE" sz="2400" dirty="0"/>
              <a:t>Es ist </a:t>
            </a:r>
            <a:r>
              <a:rPr lang="sl-SI" sz="2400" dirty="0" smtClean="0"/>
              <a:t>19</a:t>
            </a:r>
            <a:r>
              <a:rPr lang="de-DE" sz="2400" dirty="0" smtClean="0"/>
              <a:t>:00 Uhr.</a:t>
            </a:r>
            <a:r>
              <a:rPr lang="sl-SI" sz="2400" dirty="0" smtClean="0"/>
              <a:t> </a:t>
            </a:r>
            <a:r>
              <a:rPr lang="sl-SI" sz="2400" dirty="0" smtClean="0">
                <a:sym typeface="Wingdings" panose="05000000000000000000" pitchFamily="2" charset="2"/>
              </a:rPr>
              <a:t> </a:t>
            </a:r>
            <a:r>
              <a:rPr lang="sl-SI" sz="2400" dirty="0" err="1" smtClean="0">
                <a:sym typeface="Wingdings" panose="05000000000000000000" pitchFamily="2" charset="2"/>
              </a:rPr>
              <a:t>Guten</a:t>
            </a:r>
            <a:r>
              <a:rPr lang="sl-SI" sz="2400" dirty="0" smtClean="0">
                <a:sym typeface="Wingdings" panose="05000000000000000000" pitchFamily="2" charset="2"/>
              </a:rPr>
              <a:t> </a:t>
            </a:r>
            <a:r>
              <a:rPr lang="sl-SI" sz="2400" dirty="0" err="1" smtClean="0">
                <a:sym typeface="Wingdings" panose="05000000000000000000" pitchFamily="2" charset="2"/>
              </a:rPr>
              <a:t>Abend</a:t>
            </a:r>
            <a:r>
              <a:rPr lang="sl-SI" sz="2400" dirty="0" smtClean="0">
                <a:sym typeface="Wingdings" panose="05000000000000000000" pitchFamily="2" charset="2"/>
              </a:rPr>
              <a:t>.</a:t>
            </a:r>
            <a:endParaRPr lang="de-DE" sz="2400" dirty="0"/>
          </a:p>
          <a:p>
            <a:r>
              <a:rPr lang="de-DE" sz="2400" dirty="0"/>
              <a:t>Es ist 8:00 Uhr morgens</a:t>
            </a:r>
            <a:r>
              <a:rPr lang="de-DE" sz="2400" dirty="0" smtClean="0"/>
              <a:t>.</a:t>
            </a:r>
            <a:r>
              <a:rPr lang="sl-SI" sz="2400" dirty="0" smtClean="0"/>
              <a:t> </a:t>
            </a:r>
            <a:r>
              <a:rPr lang="sl-SI" sz="2400" dirty="0" smtClean="0">
                <a:sym typeface="Wingdings" panose="05000000000000000000" pitchFamily="2" charset="2"/>
              </a:rPr>
              <a:t> </a:t>
            </a:r>
            <a:r>
              <a:rPr lang="sl-SI" sz="2400" dirty="0" err="1" smtClean="0">
                <a:sym typeface="Wingdings" panose="05000000000000000000" pitchFamily="2" charset="2"/>
              </a:rPr>
              <a:t>Guten</a:t>
            </a:r>
            <a:r>
              <a:rPr lang="sl-SI" sz="2400" dirty="0" smtClean="0">
                <a:sym typeface="Wingdings" panose="05000000000000000000" pitchFamily="2" charset="2"/>
              </a:rPr>
              <a:t> </a:t>
            </a:r>
            <a:r>
              <a:rPr lang="sl-SI" sz="2400" dirty="0" err="1" smtClean="0">
                <a:sym typeface="Wingdings" panose="05000000000000000000" pitchFamily="2" charset="2"/>
              </a:rPr>
              <a:t>Morgen</a:t>
            </a:r>
            <a:r>
              <a:rPr lang="sl-SI" sz="2400" dirty="0" smtClean="0">
                <a:sym typeface="Wingdings" panose="05000000000000000000" pitchFamily="2" charset="2"/>
              </a:rPr>
              <a:t>. </a:t>
            </a:r>
            <a:endParaRPr lang="de-DE" sz="2400" dirty="0" smtClean="0"/>
          </a:p>
          <a:p>
            <a:r>
              <a:rPr lang="de-DE" sz="2400" dirty="0" smtClean="0"/>
              <a:t>Sie gehen schlafen. </a:t>
            </a:r>
            <a:r>
              <a:rPr lang="sl-SI" sz="2400" dirty="0" smtClean="0">
                <a:sym typeface="Wingdings" panose="05000000000000000000" pitchFamily="2" charset="2"/>
              </a:rPr>
              <a:t> </a:t>
            </a:r>
            <a:r>
              <a:rPr lang="sl-SI" sz="2400" dirty="0" err="1" smtClean="0">
                <a:sym typeface="Wingdings" panose="05000000000000000000" pitchFamily="2" charset="2"/>
              </a:rPr>
              <a:t>Gute</a:t>
            </a:r>
            <a:r>
              <a:rPr lang="sl-SI" sz="2400" dirty="0" smtClean="0">
                <a:sym typeface="Wingdings" panose="05000000000000000000" pitchFamily="2" charset="2"/>
              </a:rPr>
              <a:t> </a:t>
            </a:r>
            <a:r>
              <a:rPr lang="sl-SI" sz="2400" dirty="0" err="1" smtClean="0">
                <a:sym typeface="Wingdings" panose="05000000000000000000" pitchFamily="2" charset="2"/>
              </a:rPr>
              <a:t>Nacht</a:t>
            </a:r>
            <a:r>
              <a:rPr lang="sl-SI" sz="2400" dirty="0" smtClean="0">
                <a:sym typeface="Wingdings" panose="05000000000000000000" pitchFamily="2" charset="2"/>
              </a:rPr>
              <a:t>. </a:t>
            </a:r>
            <a:endParaRPr lang="de-DE" sz="2400" dirty="0" smtClean="0"/>
          </a:p>
          <a:p>
            <a:r>
              <a:rPr lang="de-DE" sz="2400" dirty="0" smtClean="0"/>
              <a:t>Sie treffen einen Freund? </a:t>
            </a:r>
            <a:r>
              <a:rPr lang="sl-SI" sz="2400" dirty="0" smtClean="0"/>
              <a:t> </a:t>
            </a:r>
            <a:r>
              <a:rPr lang="sl-SI" sz="2400" dirty="0" smtClean="0">
                <a:sym typeface="Wingdings" panose="05000000000000000000" pitchFamily="2" charset="2"/>
              </a:rPr>
              <a:t> </a:t>
            </a:r>
            <a:r>
              <a:rPr lang="sl-SI" sz="2400" dirty="0" err="1" smtClean="0">
                <a:sym typeface="Wingdings" panose="05000000000000000000" pitchFamily="2" charset="2"/>
              </a:rPr>
              <a:t>Hallo</a:t>
            </a:r>
            <a:r>
              <a:rPr lang="sl-SI" sz="2400" dirty="0" smtClean="0">
                <a:sym typeface="Wingdings" panose="05000000000000000000" pitchFamily="2" charset="2"/>
              </a:rPr>
              <a:t>!</a:t>
            </a:r>
            <a:endParaRPr lang="de-DE" sz="2400" dirty="0" smtClean="0"/>
          </a:p>
          <a:p>
            <a:r>
              <a:rPr lang="de-DE" sz="2400" dirty="0" smtClean="0"/>
              <a:t>Sie treffen Herrn Müller. </a:t>
            </a:r>
            <a:r>
              <a:rPr lang="sl-SI" sz="2400" dirty="0" smtClean="0">
                <a:sym typeface="Wingdings" panose="05000000000000000000" pitchFamily="2" charset="2"/>
              </a:rPr>
              <a:t> </a:t>
            </a:r>
            <a:r>
              <a:rPr lang="sl-SI" sz="2400" dirty="0" err="1" smtClean="0">
                <a:sym typeface="Wingdings" panose="05000000000000000000" pitchFamily="2" charset="2"/>
              </a:rPr>
              <a:t>Guten</a:t>
            </a:r>
            <a:r>
              <a:rPr lang="sl-SI" sz="2400" dirty="0" smtClean="0">
                <a:sym typeface="Wingdings" panose="05000000000000000000" pitchFamily="2" charset="2"/>
              </a:rPr>
              <a:t> </a:t>
            </a:r>
            <a:r>
              <a:rPr lang="sl-SI" sz="2400" dirty="0" err="1" smtClean="0">
                <a:sym typeface="Wingdings" panose="05000000000000000000" pitchFamily="2" charset="2"/>
              </a:rPr>
              <a:t>Tag</a:t>
            </a:r>
            <a:r>
              <a:rPr lang="sl-SI" sz="2400" dirty="0" smtClean="0">
                <a:sym typeface="Wingdings" panose="05000000000000000000" pitchFamily="2" charset="2"/>
              </a:rPr>
              <a:t>, </a:t>
            </a:r>
            <a:r>
              <a:rPr lang="sl-SI" sz="2400" dirty="0" err="1" smtClean="0">
                <a:sym typeface="Wingdings" panose="05000000000000000000" pitchFamily="2" charset="2"/>
              </a:rPr>
              <a:t>Herr</a:t>
            </a:r>
            <a:r>
              <a:rPr lang="sl-SI" sz="2400" dirty="0" smtClean="0">
                <a:sym typeface="Wingdings" panose="05000000000000000000" pitchFamily="2" charset="2"/>
              </a:rPr>
              <a:t> M</a:t>
            </a:r>
            <a:r>
              <a:rPr lang="de-DE" sz="2400" dirty="0" err="1" smtClean="0">
                <a:sym typeface="Wingdings" panose="05000000000000000000" pitchFamily="2" charset="2"/>
              </a:rPr>
              <a:t>üller</a:t>
            </a:r>
            <a:r>
              <a:rPr lang="de-DE" sz="2400" dirty="0" smtClean="0">
                <a:sym typeface="Wingdings" panose="05000000000000000000" pitchFamily="2" charset="2"/>
              </a:rPr>
              <a:t>. </a:t>
            </a:r>
            <a:endParaRPr lang="de-DE" sz="2400" dirty="0" smtClean="0"/>
          </a:p>
          <a:p>
            <a:r>
              <a:rPr lang="de-DE" sz="2400" dirty="0" smtClean="0"/>
              <a:t>Sie gehen nach Hause von der Arbeit.  </a:t>
            </a:r>
            <a:r>
              <a:rPr lang="de-DE" sz="2400" dirty="0" smtClean="0">
                <a:sym typeface="Wingdings" panose="05000000000000000000" pitchFamily="2" charset="2"/>
              </a:rPr>
              <a:t> Auf Wiedersehen.</a:t>
            </a:r>
            <a:endParaRPr lang="de-DE" sz="2400" dirty="0"/>
          </a:p>
          <a:p>
            <a:endParaRPr lang="sl-SI" sz="2400" dirty="0"/>
          </a:p>
        </p:txBody>
      </p:sp>
    </p:spTree>
    <p:extLst>
      <p:ext uri="{BB962C8B-B14F-4D97-AF65-F5344CB8AC3E}">
        <p14:creationId xmlns:p14="http://schemas.microsoft.com/office/powerpoint/2010/main" val="50502581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252728" y="381001"/>
            <a:ext cx="10172700" cy="855518"/>
          </a:xfrm>
        </p:spPr>
        <p:txBody>
          <a:bodyPr>
            <a:normAutofit fontScale="90000"/>
          </a:bodyPr>
          <a:lstStyle/>
          <a:p>
            <a:r>
              <a:rPr lang="sl-SI" dirty="0" smtClean="0"/>
              <a:t>4. </a:t>
            </a:r>
            <a:r>
              <a:rPr lang="de-DE" dirty="0" err="1" smtClean="0"/>
              <a:t>Kako</a:t>
            </a:r>
            <a:r>
              <a:rPr lang="de-DE" dirty="0" smtClean="0"/>
              <a:t> </a:t>
            </a:r>
            <a:r>
              <a:rPr lang="de-DE" dirty="0" err="1" smtClean="0"/>
              <a:t>vpra</a:t>
            </a:r>
            <a:r>
              <a:rPr lang="sl-SI" dirty="0" err="1" smtClean="0"/>
              <a:t>šamo</a:t>
            </a:r>
            <a:r>
              <a:rPr lang="sl-SI" dirty="0" smtClean="0"/>
              <a:t> </a:t>
            </a:r>
            <a:br>
              <a:rPr lang="sl-SI" dirty="0" smtClean="0"/>
            </a:br>
            <a:r>
              <a:rPr lang="sl-SI" dirty="0" smtClean="0"/>
              <a:t>po počutju?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sz="half" idx="2"/>
          </p:nvPr>
        </p:nvSpPr>
        <p:spPr>
          <a:xfrm>
            <a:off x="994379" y="1236518"/>
            <a:ext cx="4800600" cy="523110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de-DE" b="1" dirty="0"/>
          </a:p>
          <a:p>
            <a:pPr marL="0" indent="0">
              <a:buNone/>
            </a:pPr>
            <a:r>
              <a:rPr lang="sl-SI" b="1" dirty="0" smtClean="0"/>
              <a:t>V neformalnih sit.:</a:t>
            </a:r>
            <a:r>
              <a:rPr lang="de-DE" b="1" dirty="0"/>
              <a:t>	 </a:t>
            </a:r>
            <a:endParaRPr lang="sl-SI" b="1" dirty="0" smtClean="0"/>
          </a:p>
          <a:p>
            <a:r>
              <a:rPr lang="de-DE" b="1" dirty="0" smtClean="0"/>
              <a:t>„</a:t>
            </a:r>
            <a:r>
              <a:rPr lang="de-DE" b="1" dirty="0">
                <a:solidFill>
                  <a:srgbClr val="FF0000"/>
                </a:solidFill>
              </a:rPr>
              <a:t>Wie geht´s</a:t>
            </a:r>
            <a:r>
              <a:rPr lang="de-DE" b="1" dirty="0" smtClean="0">
                <a:solidFill>
                  <a:srgbClr val="FF0000"/>
                </a:solidFill>
              </a:rPr>
              <a:t>?“</a:t>
            </a:r>
            <a:r>
              <a:rPr lang="sl-SI" dirty="0" smtClean="0">
                <a:solidFill>
                  <a:srgbClr val="FF0000"/>
                </a:solidFill>
              </a:rPr>
              <a:t>, </a:t>
            </a:r>
            <a:r>
              <a:rPr lang="de-DE" b="1" dirty="0" smtClean="0">
                <a:solidFill>
                  <a:srgbClr val="FF0000"/>
                </a:solidFill>
              </a:rPr>
              <a:t>„Wie </a:t>
            </a:r>
            <a:r>
              <a:rPr lang="de-DE" b="1" dirty="0">
                <a:solidFill>
                  <a:srgbClr val="FF0000"/>
                </a:solidFill>
              </a:rPr>
              <a:t>geht es dir</a:t>
            </a:r>
            <a:r>
              <a:rPr lang="de-DE" b="1" dirty="0" smtClean="0">
                <a:solidFill>
                  <a:srgbClr val="FF0000"/>
                </a:solidFill>
              </a:rPr>
              <a:t>?“</a:t>
            </a:r>
            <a:endParaRPr lang="sl-SI" dirty="0">
              <a:solidFill>
                <a:srgbClr val="FF0000"/>
              </a:solidFill>
            </a:endParaRPr>
          </a:p>
          <a:p>
            <a:r>
              <a:rPr lang="de-DE" b="1" dirty="0" smtClean="0">
                <a:solidFill>
                  <a:srgbClr val="FF0000"/>
                </a:solidFill>
              </a:rPr>
              <a:t>„Wie </a:t>
            </a:r>
            <a:r>
              <a:rPr lang="de-DE" b="1" dirty="0">
                <a:solidFill>
                  <a:srgbClr val="FF0000"/>
                </a:solidFill>
              </a:rPr>
              <a:t>geht es euch</a:t>
            </a:r>
            <a:r>
              <a:rPr lang="de-DE" b="1" dirty="0" smtClean="0">
                <a:solidFill>
                  <a:srgbClr val="FF0000"/>
                </a:solidFill>
              </a:rPr>
              <a:t>?“</a:t>
            </a:r>
            <a:r>
              <a:rPr lang="sl-SI" b="1" dirty="0" smtClean="0">
                <a:solidFill>
                  <a:srgbClr val="FF0000"/>
                </a:solidFill>
              </a:rPr>
              <a:t> </a:t>
            </a:r>
            <a:r>
              <a:rPr lang="de-DE" b="1" dirty="0" smtClean="0">
                <a:solidFill>
                  <a:srgbClr val="FF0000"/>
                </a:solidFill>
              </a:rPr>
              <a:t> </a:t>
            </a:r>
            <a:endParaRPr lang="sl-SI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sl-SI" b="1" dirty="0" smtClean="0"/>
          </a:p>
          <a:p>
            <a:pPr marL="0" indent="0">
              <a:buNone/>
            </a:pPr>
            <a:r>
              <a:rPr lang="sl-SI" b="1" dirty="0" smtClean="0"/>
              <a:t>Formalne situacije:</a:t>
            </a:r>
            <a:r>
              <a:rPr lang="de-DE" b="1" dirty="0" smtClean="0"/>
              <a:t> </a:t>
            </a:r>
            <a:endParaRPr lang="sl-SI" dirty="0"/>
          </a:p>
          <a:p>
            <a:r>
              <a:rPr lang="de-DE" b="1" dirty="0" smtClean="0">
                <a:solidFill>
                  <a:srgbClr val="FF0000"/>
                </a:solidFill>
              </a:rPr>
              <a:t>„Wie </a:t>
            </a:r>
            <a:r>
              <a:rPr lang="de-DE" b="1" dirty="0">
                <a:solidFill>
                  <a:srgbClr val="FF0000"/>
                </a:solidFill>
              </a:rPr>
              <a:t>geht es Ihnen</a:t>
            </a:r>
            <a:r>
              <a:rPr lang="de-DE" b="1" dirty="0" smtClean="0">
                <a:solidFill>
                  <a:srgbClr val="FF0000"/>
                </a:solidFill>
              </a:rPr>
              <a:t>?“</a:t>
            </a:r>
            <a:endParaRPr lang="sl-SI" b="1" dirty="0" smtClean="0">
              <a:solidFill>
                <a:srgbClr val="FF0000"/>
              </a:solidFill>
            </a:endParaRPr>
          </a:p>
          <a:p>
            <a:endParaRPr lang="sl-SI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de-DE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sl-SI" b="1" dirty="0" smtClean="0">
              <a:solidFill>
                <a:srgbClr val="FF0000"/>
              </a:solidFill>
            </a:endParaRPr>
          </a:p>
          <a:p>
            <a:r>
              <a:rPr lang="sl-SI" dirty="0" err="1" smtClean="0">
                <a:solidFill>
                  <a:schemeClr val="tx1"/>
                </a:solidFill>
              </a:rPr>
              <a:t>Wie</a:t>
            </a:r>
            <a:r>
              <a:rPr lang="sl-SI" dirty="0" smtClean="0">
                <a:solidFill>
                  <a:schemeClr val="tx1"/>
                </a:solidFill>
              </a:rPr>
              <a:t> </a:t>
            </a:r>
            <a:r>
              <a:rPr lang="sl-SI" dirty="0" err="1" smtClean="0">
                <a:solidFill>
                  <a:schemeClr val="tx1"/>
                </a:solidFill>
              </a:rPr>
              <a:t>geht</a:t>
            </a:r>
            <a:r>
              <a:rPr lang="sl-SI" dirty="0" smtClean="0">
                <a:solidFill>
                  <a:schemeClr val="tx1"/>
                </a:solidFill>
              </a:rPr>
              <a:t> es </a:t>
            </a:r>
            <a:r>
              <a:rPr lang="sl-SI" dirty="0" err="1" smtClean="0">
                <a:solidFill>
                  <a:schemeClr val="tx1"/>
                </a:solidFill>
              </a:rPr>
              <a:t>Ihnen</a:t>
            </a:r>
            <a:r>
              <a:rPr lang="sl-SI" dirty="0" smtClean="0">
                <a:solidFill>
                  <a:schemeClr val="tx1"/>
                </a:solidFill>
              </a:rPr>
              <a:t>? </a:t>
            </a:r>
            <a:r>
              <a:rPr lang="de-DE" dirty="0" smtClean="0">
                <a:solidFill>
                  <a:schemeClr val="tx1"/>
                </a:solidFill>
              </a:rPr>
              <a:t> </a:t>
            </a:r>
            <a:endParaRPr lang="sl-SI" b="1" dirty="0">
              <a:solidFill>
                <a:schemeClr val="tx1"/>
              </a:solidFill>
            </a:endParaRPr>
          </a:p>
        </p:txBody>
      </p:sp>
      <p:sp>
        <p:nvSpPr>
          <p:cNvPr id="6" name="Označba mesta besedila 5"/>
          <p:cNvSpPr>
            <a:spLocks noGrp="1"/>
          </p:cNvSpPr>
          <p:nvPr>
            <p:ph type="body" sz="quarter" idx="3"/>
          </p:nvPr>
        </p:nvSpPr>
        <p:spPr>
          <a:xfrm>
            <a:off x="6624828" y="920254"/>
            <a:ext cx="4800600" cy="632529"/>
          </a:xfrm>
        </p:spPr>
        <p:txBody>
          <a:bodyPr/>
          <a:lstStyle/>
          <a:p>
            <a:r>
              <a:rPr lang="sl-SI" dirty="0" smtClean="0"/>
              <a:t>Odgovorimo:</a:t>
            </a:r>
            <a:endParaRPr lang="sl-SI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84740" y="0"/>
            <a:ext cx="6386144" cy="6467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9778512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5. Kako se predstavimo?</a:t>
            </a:r>
            <a:br>
              <a:rPr lang="sl-SI" dirty="0" smtClean="0"/>
            </a:br>
            <a:r>
              <a:rPr lang="sl-SI" dirty="0" smtClean="0"/>
              <a:t>- </a:t>
            </a:r>
            <a:r>
              <a:rPr lang="de-DE" dirty="0" smtClean="0"/>
              <a:t>Sich vorstellen 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1501060" y="1874517"/>
            <a:ext cx="10178322" cy="427939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sl-SI" dirty="0" smtClean="0"/>
              <a:t>Pogovor lahko uvedemo s frazo: </a:t>
            </a:r>
          </a:p>
          <a:p>
            <a:r>
              <a:rPr lang="sl-SI" dirty="0" smtClean="0"/>
              <a:t> </a:t>
            </a:r>
            <a:r>
              <a:rPr lang="sl-SI" dirty="0" err="1">
                <a:solidFill>
                  <a:srgbClr val="FF0000"/>
                </a:solidFill>
              </a:rPr>
              <a:t>Darf</a:t>
            </a:r>
            <a:r>
              <a:rPr lang="sl-SI" dirty="0">
                <a:solidFill>
                  <a:srgbClr val="FF0000"/>
                </a:solidFill>
              </a:rPr>
              <a:t> </a:t>
            </a:r>
            <a:r>
              <a:rPr lang="sl-SI" dirty="0" err="1">
                <a:solidFill>
                  <a:srgbClr val="FF0000"/>
                </a:solidFill>
              </a:rPr>
              <a:t>ich</a:t>
            </a:r>
            <a:r>
              <a:rPr lang="sl-SI" dirty="0">
                <a:solidFill>
                  <a:srgbClr val="FF0000"/>
                </a:solidFill>
              </a:rPr>
              <a:t> </a:t>
            </a:r>
            <a:r>
              <a:rPr lang="sl-SI" dirty="0" err="1">
                <a:solidFill>
                  <a:srgbClr val="FF0000"/>
                </a:solidFill>
              </a:rPr>
              <a:t>mich</a:t>
            </a:r>
            <a:r>
              <a:rPr lang="sl-SI" dirty="0">
                <a:solidFill>
                  <a:srgbClr val="FF0000"/>
                </a:solidFill>
              </a:rPr>
              <a:t> </a:t>
            </a:r>
            <a:r>
              <a:rPr lang="sl-SI" dirty="0" err="1">
                <a:solidFill>
                  <a:srgbClr val="FF0000"/>
                </a:solidFill>
              </a:rPr>
              <a:t>vorstellen</a:t>
            </a:r>
            <a:r>
              <a:rPr lang="sl-SI" dirty="0" smtClean="0">
                <a:solidFill>
                  <a:srgbClr val="FF0000"/>
                </a:solidFill>
              </a:rPr>
              <a:t>? </a:t>
            </a:r>
            <a:r>
              <a:rPr lang="sl-SI" dirty="0" smtClean="0"/>
              <a:t>(Se smem predstaviti?), ter povemo svoje ime:</a:t>
            </a:r>
            <a:endParaRPr lang="sl-SI" dirty="0"/>
          </a:p>
          <a:p>
            <a:r>
              <a:rPr lang="de-DE" dirty="0" smtClean="0">
                <a:solidFill>
                  <a:srgbClr val="FF0000"/>
                </a:solidFill>
              </a:rPr>
              <a:t>Mein </a:t>
            </a:r>
            <a:r>
              <a:rPr lang="de-DE" dirty="0">
                <a:solidFill>
                  <a:srgbClr val="FF0000"/>
                </a:solidFill>
              </a:rPr>
              <a:t>Name ist ... /Ich bin... / Ich heiße... </a:t>
            </a:r>
            <a:r>
              <a:rPr lang="sl-SI" dirty="0">
                <a:solidFill>
                  <a:srgbClr val="FF0000"/>
                </a:solidFill>
              </a:rPr>
              <a:t> </a:t>
            </a:r>
            <a:r>
              <a:rPr lang="sl-SI" dirty="0" smtClean="0"/>
              <a:t>Lahko dodamo še:</a:t>
            </a:r>
            <a:endParaRPr lang="sl-SI" dirty="0"/>
          </a:p>
          <a:p>
            <a:r>
              <a:rPr lang="de-DE" dirty="0" smtClean="0">
                <a:solidFill>
                  <a:srgbClr val="FF0000"/>
                </a:solidFill>
              </a:rPr>
              <a:t>Hier </a:t>
            </a:r>
            <a:r>
              <a:rPr lang="de-DE" dirty="0">
                <a:solidFill>
                  <a:srgbClr val="FF0000"/>
                </a:solidFill>
              </a:rPr>
              <a:t>ist meine Karte</a:t>
            </a:r>
            <a:r>
              <a:rPr lang="de-DE" dirty="0"/>
              <a:t>.</a:t>
            </a:r>
            <a:endParaRPr lang="sl-SI" dirty="0"/>
          </a:p>
          <a:p>
            <a:pPr marL="0" indent="0">
              <a:buNone/>
            </a:pPr>
            <a:r>
              <a:rPr lang="sl-SI" dirty="0" smtClean="0"/>
              <a:t>Druga oseba odgovori:</a:t>
            </a:r>
            <a:endParaRPr lang="sl-SI" dirty="0"/>
          </a:p>
          <a:p>
            <a:r>
              <a:rPr lang="de-DE" dirty="0">
                <a:solidFill>
                  <a:srgbClr val="FF0000"/>
                </a:solidFill>
              </a:rPr>
              <a:t>Freut mich. Ich heiße ...</a:t>
            </a:r>
            <a:endParaRPr lang="sl-SI" dirty="0">
              <a:solidFill>
                <a:srgbClr val="FF0000"/>
              </a:solidFill>
            </a:endParaRPr>
          </a:p>
          <a:p>
            <a:r>
              <a:rPr lang="de-DE" dirty="0">
                <a:solidFill>
                  <a:srgbClr val="FF0000"/>
                </a:solidFill>
              </a:rPr>
              <a:t>Freut mich, Sie zu treffen</a:t>
            </a:r>
            <a:r>
              <a:rPr lang="de-DE" dirty="0" smtClean="0"/>
              <a:t>.</a:t>
            </a:r>
            <a:r>
              <a:rPr lang="sl-SI" dirty="0" smtClean="0"/>
              <a:t> (Veseli me, da sem vas spoznal(-a))</a:t>
            </a:r>
            <a:endParaRPr lang="sl-SI" dirty="0"/>
          </a:p>
          <a:p>
            <a:r>
              <a:rPr lang="de-DE" dirty="0">
                <a:solidFill>
                  <a:srgbClr val="FF0000"/>
                </a:solidFill>
              </a:rPr>
              <a:t>Freut mich, Sie kennenzulernen.</a:t>
            </a:r>
            <a:endParaRPr lang="sl-SI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de-DE" dirty="0"/>
              <a:t> </a:t>
            </a:r>
            <a:r>
              <a:rPr lang="sl-SI" dirty="0" smtClean="0"/>
              <a:t>Kadar predstavimo tretjo osebo:</a:t>
            </a:r>
            <a:endParaRPr lang="sl-SI" dirty="0"/>
          </a:p>
          <a:p>
            <a:r>
              <a:rPr lang="de-DE" dirty="0">
                <a:solidFill>
                  <a:srgbClr val="FF0000"/>
                </a:solidFill>
              </a:rPr>
              <a:t>Das ist ...</a:t>
            </a:r>
            <a:endParaRPr lang="sl-SI" dirty="0">
              <a:solidFill>
                <a:srgbClr val="FF0000"/>
              </a:solidFill>
            </a:endParaRPr>
          </a:p>
          <a:p>
            <a:r>
              <a:rPr lang="de-DE" dirty="0">
                <a:solidFill>
                  <a:srgbClr val="FF0000"/>
                </a:solidFill>
              </a:rPr>
              <a:t>Darf ich vorstellen? Das ist ....</a:t>
            </a:r>
            <a:endParaRPr lang="sl-SI" dirty="0">
              <a:solidFill>
                <a:srgbClr val="FF0000"/>
              </a:solidFill>
            </a:endParaRPr>
          </a:p>
          <a:p>
            <a:r>
              <a:rPr lang="de-DE" dirty="0">
                <a:solidFill>
                  <a:srgbClr val="FF0000"/>
                </a:solidFill>
              </a:rPr>
              <a:t>Kennen Sie schon Herrn/Frau....?</a:t>
            </a:r>
            <a:endParaRPr lang="sl-SI" dirty="0">
              <a:solidFill>
                <a:srgbClr val="FF0000"/>
              </a:solidFill>
            </a:endParaRPr>
          </a:p>
          <a:p>
            <a:endParaRPr lang="sl-SI" dirty="0"/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429310965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937260"/>
          </a:xfrm>
        </p:spPr>
        <p:txBody>
          <a:bodyPr/>
          <a:lstStyle/>
          <a:p>
            <a:r>
              <a:rPr lang="sl-SI" sz="3200" dirty="0" smtClean="0"/>
              <a:t>Od kod ste? /</a:t>
            </a:r>
            <a:r>
              <a:rPr lang="de-DE" sz="3200" dirty="0" smtClean="0"/>
              <a:t>WOHER KOMMEN SIE</a:t>
            </a:r>
            <a:r>
              <a:rPr lang="de-DE" dirty="0" smtClean="0"/>
              <a:t>?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1251678" y="1319645"/>
            <a:ext cx="10178322" cy="543297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sl-SI" dirty="0" smtClean="0"/>
              <a:t>Kadar vprašamo po državi, od kod: </a:t>
            </a:r>
          </a:p>
          <a:p>
            <a:r>
              <a:rPr lang="de-DE" dirty="0" smtClean="0">
                <a:solidFill>
                  <a:srgbClr val="FF0000"/>
                </a:solidFill>
              </a:rPr>
              <a:t>Woher </a:t>
            </a:r>
            <a:r>
              <a:rPr lang="de-DE" dirty="0">
                <a:solidFill>
                  <a:srgbClr val="FF0000"/>
                </a:solidFill>
              </a:rPr>
              <a:t>kommen Sie? </a:t>
            </a:r>
            <a:r>
              <a:rPr lang="sl-SI" dirty="0" smtClean="0">
                <a:solidFill>
                  <a:srgbClr val="FF0000"/>
                </a:solidFill>
              </a:rPr>
              <a:t>(vikanje) / </a:t>
            </a:r>
            <a:r>
              <a:rPr lang="de-DE" dirty="0" smtClean="0">
                <a:solidFill>
                  <a:srgbClr val="FF0000"/>
                </a:solidFill>
              </a:rPr>
              <a:t>Woher </a:t>
            </a:r>
            <a:r>
              <a:rPr lang="de-DE" dirty="0">
                <a:solidFill>
                  <a:srgbClr val="FF0000"/>
                </a:solidFill>
              </a:rPr>
              <a:t>kommst du</a:t>
            </a:r>
            <a:r>
              <a:rPr lang="de-DE" dirty="0" smtClean="0">
                <a:solidFill>
                  <a:srgbClr val="FF0000"/>
                </a:solidFill>
              </a:rPr>
              <a:t>?</a:t>
            </a:r>
            <a:r>
              <a:rPr lang="sl-SI" dirty="0" smtClean="0">
                <a:solidFill>
                  <a:srgbClr val="FF0000"/>
                </a:solidFill>
              </a:rPr>
              <a:t> (tikanje)</a:t>
            </a:r>
            <a:endParaRPr lang="de-DE" dirty="0">
              <a:solidFill>
                <a:srgbClr val="FF0000"/>
              </a:solidFill>
            </a:endParaRPr>
          </a:p>
          <a:p>
            <a:r>
              <a:rPr lang="de-DE" dirty="0">
                <a:solidFill>
                  <a:srgbClr val="FF0000"/>
                </a:solidFill>
              </a:rPr>
              <a:t>Ich komme aus Slowenien. </a:t>
            </a:r>
            <a:r>
              <a:rPr lang="sl-SI" dirty="0" smtClean="0">
                <a:solidFill>
                  <a:srgbClr val="FF0000"/>
                </a:solidFill>
              </a:rPr>
              <a:t> </a:t>
            </a:r>
            <a:r>
              <a:rPr lang="sl-SI" dirty="0" smtClean="0">
                <a:solidFill>
                  <a:srgbClr val="FF0000"/>
                </a:solidFill>
                <a:sym typeface="Wingdings" panose="05000000000000000000" pitchFamily="2" charset="2"/>
              </a:rPr>
              <a:t> </a:t>
            </a:r>
            <a:r>
              <a:rPr lang="sl-SI" dirty="0" smtClean="0">
                <a:solidFill>
                  <a:srgbClr val="FF0000"/>
                </a:solidFill>
              </a:rPr>
              <a:t>KOMMEN AUS, </a:t>
            </a:r>
            <a:r>
              <a:rPr lang="sl-SI" dirty="0" err="1" smtClean="0">
                <a:solidFill>
                  <a:srgbClr val="FF0000"/>
                </a:solidFill>
              </a:rPr>
              <a:t>das</a:t>
            </a:r>
            <a:r>
              <a:rPr lang="sl-SI" dirty="0" smtClean="0">
                <a:solidFill>
                  <a:srgbClr val="FF0000"/>
                </a:solidFill>
              </a:rPr>
              <a:t> </a:t>
            </a:r>
            <a:r>
              <a:rPr lang="sl-SI" dirty="0" err="1" smtClean="0">
                <a:solidFill>
                  <a:srgbClr val="FF0000"/>
                </a:solidFill>
              </a:rPr>
              <a:t>Land</a:t>
            </a:r>
            <a:endParaRPr lang="sl-SI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sl-SI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sl-SI" dirty="0" smtClean="0">
                <a:solidFill>
                  <a:schemeClr val="tx1"/>
                </a:solidFill>
              </a:rPr>
              <a:t>Kje nekdo stanuje ali po naslovu: </a:t>
            </a:r>
            <a:endParaRPr lang="de-DE" dirty="0">
              <a:solidFill>
                <a:schemeClr val="tx1"/>
              </a:solidFill>
            </a:endParaRPr>
          </a:p>
          <a:p>
            <a:r>
              <a:rPr lang="de-DE" dirty="0">
                <a:solidFill>
                  <a:srgbClr val="FF0000"/>
                </a:solidFill>
              </a:rPr>
              <a:t>Wo wohnen Sie? </a:t>
            </a:r>
            <a:r>
              <a:rPr lang="sl-SI" dirty="0" smtClean="0">
                <a:solidFill>
                  <a:srgbClr val="FF0000"/>
                </a:solidFill>
              </a:rPr>
              <a:t>/ </a:t>
            </a:r>
            <a:r>
              <a:rPr lang="de-DE" dirty="0" smtClean="0">
                <a:solidFill>
                  <a:srgbClr val="FF0000"/>
                </a:solidFill>
              </a:rPr>
              <a:t>Wo </a:t>
            </a:r>
            <a:r>
              <a:rPr lang="de-DE" dirty="0">
                <a:solidFill>
                  <a:srgbClr val="FF0000"/>
                </a:solidFill>
              </a:rPr>
              <a:t>wohnst du?</a:t>
            </a:r>
          </a:p>
          <a:p>
            <a:r>
              <a:rPr lang="de-DE" dirty="0">
                <a:solidFill>
                  <a:srgbClr val="FF0000"/>
                </a:solidFill>
              </a:rPr>
              <a:t>Ich wohne in Ljubljana, Maribor, </a:t>
            </a:r>
            <a:r>
              <a:rPr lang="de-DE" dirty="0" err="1">
                <a:solidFill>
                  <a:srgbClr val="FF0000"/>
                </a:solidFill>
              </a:rPr>
              <a:t>Celje</a:t>
            </a:r>
            <a:r>
              <a:rPr lang="de-DE" dirty="0">
                <a:solidFill>
                  <a:srgbClr val="FF0000"/>
                </a:solidFill>
              </a:rPr>
              <a:t> </a:t>
            </a:r>
            <a:r>
              <a:rPr lang="de-DE" dirty="0" smtClean="0">
                <a:solidFill>
                  <a:srgbClr val="FF0000"/>
                </a:solidFill>
              </a:rPr>
              <a:t>…</a:t>
            </a:r>
            <a:r>
              <a:rPr lang="sl-SI" dirty="0" smtClean="0">
                <a:solidFill>
                  <a:srgbClr val="FF0000"/>
                </a:solidFill>
              </a:rPr>
              <a:t> </a:t>
            </a:r>
            <a:r>
              <a:rPr lang="sl-SI" dirty="0" smtClean="0">
                <a:solidFill>
                  <a:srgbClr val="FF0000"/>
                </a:solidFill>
                <a:sym typeface="Wingdings" panose="05000000000000000000" pitchFamily="2" charset="2"/>
              </a:rPr>
              <a:t> WOHNEN IN, die </a:t>
            </a:r>
            <a:r>
              <a:rPr lang="sl-SI" dirty="0" err="1" smtClean="0">
                <a:solidFill>
                  <a:srgbClr val="FF0000"/>
                </a:solidFill>
                <a:sym typeface="Wingdings" panose="05000000000000000000" pitchFamily="2" charset="2"/>
              </a:rPr>
              <a:t>Stadt</a:t>
            </a:r>
            <a:endParaRPr lang="de-DE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de-DE" dirty="0">
              <a:solidFill>
                <a:srgbClr val="FF0000"/>
              </a:solidFill>
            </a:endParaRPr>
          </a:p>
          <a:p>
            <a:r>
              <a:rPr lang="de-DE" dirty="0" smtClean="0">
                <a:solidFill>
                  <a:srgbClr val="FF0000"/>
                </a:solidFill>
              </a:rPr>
              <a:t>Wie </a:t>
            </a:r>
            <a:r>
              <a:rPr lang="de-DE" dirty="0">
                <a:solidFill>
                  <a:srgbClr val="FF0000"/>
                </a:solidFill>
              </a:rPr>
              <a:t>ist Ihre Adresse</a:t>
            </a:r>
            <a:r>
              <a:rPr lang="de-DE" dirty="0" smtClean="0">
                <a:solidFill>
                  <a:srgbClr val="FF0000"/>
                </a:solidFill>
              </a:rPr>
              <a:t>?</a:t>
            </a:r>
            <a:r>
              <a:rPr lang="sl-SI" dirty="0" smtClean="0">
                <a:solidFill>
                  <a:srgbClr val="FF0000"/>
                </a:solidFill>
              </a:rPr>
              <a:t> / </a:t>
            </a:r>
            <a:r>
              <a:rPr lang="de-DE" dirty="0" smtClean="0">
                <a:solidFill>
                  <a:srgbClr val="FF0000"/>
                </a:solidFill>
              </a:rPr>
              <a:t> </a:t>
            </a:r>
            <a:r>
              <a:rPr lang="de-DE" dirty="0">
                <a:solidFill>
                  <a:srgbClr val="FF0000"/>
                </a:solidFill>
              </a:rPr>
              <a:t>Wie ist deine Adresse?</a:t>
            </a:r>
          </a:p>
          <a:p>
            <a:r>
              <a:rPr lang="de-DE" dirty="0">
                <a:solidFill>
                  <a:srgbClr val="FF0000"/>
                </a:solidFill>
              </a:rPr>
              <a:t>Meine Adresse ist </a:t>
            </a:r>
            <a:r>
              <a:rPr lang="de-DE" dirty="0" smtClean="0">
                <a:solidFill>
                  <a:srgbClr val="FF0000"/>
                </a:solidFill>
              </a:rPr>
              <a:t>….</a:t>
            </a:r>
            <a:endParaRPr lang="sl-SI" dirty="0" smtClean="0"/>
          </a:p>
          <a:p>
            <a:pPr marL="0" indent="0">
              <a:buNone/>
            </a:pPr>
            <a:r>
              <a:rPr lang="sl-SI" dirty="0" err="1" smtClean="0"/>
              <a:t>Će</a:t>
            </a:r>
            <a:r>
              <a:rPr lang="sl-SI" dirty="0" smtClean="0"/>
              <a:t> nas zanima poštna/hišna številka:</a:t>
            </a:r>
            <a:endParaRPr lang="de-DE" dirty="0"/>
          </a:p>
          <a:p>
            <a:r>
              <a:rPr lang="de-DE" dirty="0">
                <a:solidFill>
                  <a:srgbClr val="FF0000"/>
                </a:solidFill>
              </a:rPr>
              <a:t>Wie ist die Postleitzahl von Ljubljana? Die Postleitzahl von Ljubljana ist 1000. </a:t>
            </a:r>
          </a:p>
          <a:p>
            <a:r>
              <a:rPr lang="de-DE" dirty="0">
                <a:solidFill>
                  <a:srgbClr val="FF0000"/>
                </a:solidFill>
              </a:rPr>
              <a:t>Wie ist die Hausnummer? Die Hausnummer ist 33. </a:t>
            </a:r>
          </a:p>
          <a:p>
            <a:pPr marL="0" indent="0">
              <a:buNone/>
            </a:pPr>
            <a:r>
              <a:rPr lang="sl-SI" dirty="0" smtClean="0"/>
              <a:t>Poskusite še vi - odgovorite:</a:t>
            </a:r>
            <a:endParaRPr lang="de-DE" dirty="0"/>
          </a:p>
          <a:p>
            <a:r>
              <a:rPr lang="sl-SI" dirty="0" err="1" smtClean="0"/>
              <a:t>Woher</a:t>
            </a:r>
            <a:r>
              <a:rPr lang="sl-SI" dirty="0" smtClean="0"/>
              <a:t> </a:t>
            </a:r>
            <a:r>
              <a:rPr lang="sl-SI" dirty="0" err="1" smtClean="0"/>
              <a:t>kommen</a:t>
            </a:r>
            <a:r>
              <a:rPr lang="sl-SI" dirty="0" smtClean="0"/>
              <a:t> </a:t>
            </a:r>
            <a:r>
              <a:rPr lang="sl-SI" dirty="0" err="1" smtClean="0"/>
              <a:t>Sie</a:t>
            </a:r>
            <a:r>
              <a:rPr lang="sl-SI" dirty="0" smtClean="0"/>
              <a:t>?,  W</a:t>
            </a:r>
            <a:r>
              <a:rPr lang="de-DE" dirty="0" smtClean="0"/>
              <a:t>o </a:t>
            </a:r>
            <a:r>
              <a:rPr lang="de-DE" dirty="0"/>
              <a:t>wohnen Sie? </a:t>
            </a:r>
          </a:p>
          <a:p>
            <a:r>
              <a:rPr lang="de-DE" dirty="0"/>
              <a:t>Wie ist Ihre Adresse? </a:t>
            </a:r>
          </a:p>
          <a:p>
            <a:endParaRPr lang="de-DE" dirty="0"/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999679548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1251678" y="654627"/>
            <a:ext cx="10178322" cy="522496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sz="2400" dirty="0" err="1" smtClean="0">
                <a:solidFill>
                  <a:schemeClr val="tx1"/>
                </a:solidFill>
              </a:rPr>
              <a:t>Vaja</a:t>
            </a:r>
            <a:endParaRPr lang="de-DE" sz="2400" dirty="0" smtClean="0">
              <a:solidFill>
                <a:schemeClr val="tx1"/>
              </a:solidFill>
            </a:endParaRPr>
          </a:p>
          <a:p>
            <a:r>
              <a:rPr lang="sl-SI" sz="2400" dirty="0" err="1" smtClean="0">
                <a:solidFill>
                  <a:schemeClr val="tx1"/>
                </a:solidFill>
              </a:rPr>
              <a:t>Darf</a:t>
            </a:r>
            <a:r>
              <a:rPr lang="sl-SI" sz="2400" dirty="0" smtClean="0">
                <a:solidFill>
                  <a:schemeClr val="tx1"/>
                </a:solidFill>
              </a:rPr>
              <a:t> </a:t>
            </a:r>
            <a:r>
              <a:rPr lang="sl-SI" sz="2400" dirty="0" err="1">
                <a:solidFill>
                  <a:schemeClr val="tx1"/>
                </a:solidFill>
              </a:rPr>
              <a:t>ich</a:t>
            </a:r>
            <a:r>
              <a:rPr lang="sl-SI" sz="2400" dirty="0">
                <a:solidFill>
                  <a:schemeClr val="tx1"/>
                </a:solidFill>
              </a:rPr>
              <a:t> </a:t>
            </a:r>
            <a:r>
              <a:rPr lang="sl-SI" sz="2400" dirty="0" err="1">
                <a:solidFill>
                  <a:schemeClr val="tx1"/>
                </a:solidFill>
              </a:rPr>
              <a:t>mich</a:t>
            </a:r>
            <a:r>
              <a:rPr lang="sl-SI" sz="2400" dirty="0">
                <a:solidFill>
                  <a:schemeClr val="tx1"/>
                </a:solidFill>
              </a:rPr>
              <a:t> </a:t>
            </a:r>
            <a:r>
              <a:rPr lang="sl-SI" sz="2400" dirty="0" err="1" smtClean="0">
                <a:solidFill>
                  <a:schemeClr val="tx1"/>
                </a:solidFill>
              </a:rPr>
              <a:t>vo</a:t>
            </a:r>
            <a:r>
              <a:rPr lang="de-DE" sz="2400" dirty="0" smtClean="0">
                <a:solidFill>
                  <a:schemeClr val="tx1"/>
                </a:solidFill>
              </a:rPr>
              <a:t>____________</a:t>
            </a:r>
            <a:r>
              <a:rPr lang="sl-SI" sz="2400" dirty="0" smtClean="0">
                <a:solidFill>
                  <a:schemeClr val="tx1"/>
                </a:solidFill>
              </a:rPr>
              <a:t>?</a:t>
            </a:r>
            <a:endParaRPr lang="sl-SI" sz="2400" dirty="0">
              <a:solidFill>
                <a:schemeClr val="tx1"/>
              </a:solidFill>
            </a:endParaRPr>
          </a:p>
          <a:p>
            <a:r>
              <a:rPr lang="de-DE" sz="2400" dirty="0">
                <a:solidFill>
                  <a:schemeClr val="tx1"/>
                </a:solidFill>
              </a:rPr>
              <a:t>Freut mich, Sie zu </a:t>
            </a:r>
            <a:r>
              <a:rPr lang="de-DE" sz="2400" dirty="0" err="1" smtClean="0">
                <a:solidFill>
                  <a:schemeClr val="tx1"/>
                </a:solidFill>
              </a:rPr>
              <a:t>tr</a:t>
            </a:r>
            <a:r>
              <a:rPr lang="de-DE" sz="2400" dirty="0" smtClean="0">
                <a:solidFill>
                  <a:schemeClr val="tx1"/>
                </a:solidFill>
              </a:rPr>
              <a:t>__________.</a:t>
            </a:r>
            <a:endParaRPr lang="sl-SI" sz="2400" dirty="0">
              <a:solidFill>
                <a:schemeClr val="tx1"/>
              </a:solidFill>
            </a:endParaRPr>
          </a:p>
          <a:p>
            <a:r>
              <a:rPr lang="de-DE" sz="2400" dirty="0" smtClean="0">
                <a:solidFill>
                  <a:schemeClr val="tx1"/>
                </a:solidFill>
              </a:rPr>
              <a:t>K________ </a:t>
            </a:r>
            <a:r>
              <a:rPr lang="de-DE" sz="2400" dirty="0">
                <a:solidFill>
                  <a:schemeClr val="tx1"/>
                </a:solidFill>
              </a:rPr>
              <a:t>Sie schon </a:t>
            </a:r>
            <a:r>
              <a:rPr lang="de-DE" sz="2400" dirty="0" smtClean="0">
                <a:solidFill>
                  <a:schemeClr val="tx1"/>
                </a:solidFill>
              </a:rPr>
              <a:t>Herrn Müller?</a:t>
            </a:r>
          </a:p>
          <a:p>
            <a:r>
              <a:rPr lang="sl-SI" sz="2400" dirty="0" err="1">
                <a:solidFill>
                  <a:schemeClr val="tx1"/>
                </a:solidFill>
              </a:rPr>
              <a:t>Woher</a:t>
            </a:r>
            <a:r>
              <a:rPr lang="sl-SI" sz="2400" dirty="0">
                <a:solidFill>
                  <a:schemeClr val="tx1"/>
                </a:solidFill>
              </a:rPr>
              <a:t> </a:t>
            </a:r>
            <a:r>
              <a:rPr lang="sl-SI" sz="2400" dirty="0" smtClean="0">
                <a:solidFill>
                  <a:schemeClr val="tx1"/>
                </a:solidFill>
              </a:rPr>
              <a:t>k</a:t>
            </a:r>
            <a:r>
              <a:rPr lang="de-DE" sz="2400" dirty="0" smtClean="0">
                <a:solidFill>
                  <a:schemeClr val="tx1"/>
                </a:solidFill>
              </a:rPr>
              <a:t>___________ </a:t>
            </a:r>
            <a:r>
              <a:rPr lang="sl-SI" sz="2400" dirty="0" err="1" smtClean="0">
                <a:solidFill>
                  <a:schemeClr val="tx1"/>
                </a:solidFill>
              </a:rPr>
              <a:t>Sie</a:t>
            </a:r>
            <a:r>
              <a:rPr lang="sl-SI" sz="2400" dirty="0" smtClean="0">
                <a:solidFill>
                  <a:schemeClr val="tx1"/>
                </a:solidFill>
              </a:rPr>
              <a:t>?</a:t>
            </a:r>
            <a:endParaRPr lang="sl-SI" sz="2400" dirty="0">
              <a:solidFill>
                <a:schemeClr val="tx1"/>
              </a:solidFill>
            </a:endParaRPr>
          </a:p>
          <a:p>
            <a:r>
              <a:rPr lang="sl-SI" sz="2400" dirty="0" err="1">
                <a:solidFill>
                  <a:schemeClr val="tx1"/>
                </a:solidFill>
              </a:rPr>
              <a:t>Ich</a:t>
            </a:r>
            <a:r>
              <a:rPr lang="sl-SI" sz="2400" dirty="0">
                <a:solidFill>
                  <a:schemeClr val="tx1"/>
                </a:solidFill>
              </a:rPr>
              <a:t> </a:t>
            </a:r>
            <a:r>
              <a:rPr lang="sl-SI" sz="2400" dirty="0" err="1">
                <a:solidFill>
                  <a:schemeClr val="tx1"/>
                </a:solidFill>
              </a:rPr>
              <a:t>komme</a:t>
            </a:r>
            <a:r>
              <a:rPr lang="sl-SI" sz="2400" dirty="0">
                <a:solidFill>
                  <a:schemeClr val="tx1"/>
                </a:solidFill>
              </a:rPr>
              <a:t> </a:t>
            </a:r>
            <a:r>
              <a:rPr lang="sl-SI" sz="2400" dirty="0" smtClean="0">
                <a:solidFill>
                  <a:schemeClr val="tx1"/>
                </a:solidFill>
              </a:rPr>
              <a:t>a</a:t>
            </a:r>
            <a:r>
              <a:rPr lang="de-DE" sz="2400" dirty="0" smtClean="0">
                <a:solidFill>
                  <a:schemeClr val="tx1"/>
                </a:solidFill>
              </a:rPr>
              <a:t>__</a:t>
            </a:r>
            <a:r>
              <a:rPr lang="sl-SI" sz="2400" dirty="0" smtClean="0">
                <a:solidFill>
                  <a:schemeClr val="tx1"/>
                </a:solidFill>
              </a:rPr>
              <a:t> </a:t>
            </a:r>
            <a:r>
              <a:rPr lang="sl-SI" sz="2400" dirty="0" err="1">
                <a:solidFill>
                  <a:schemeClr val="tx1"/>
                </a:solidFill>
              </a:rPr>
              <a:t>Slowenien</a:t>
            </a:r>
            <a:r>
              <a:rPr lang="sl-SI" sz="2400" dirty="0" smtClean="0">
                <a:solidFill>
                  <a:schemeClr val="tx1"/>
                </a:solidFill>
              </a:rPr>
              <a:t>.</a:t>
            </a:r>
            <a:endParaRPr lang="sl-SI" sz="2400" dirty="0">
              <a:solidFill>
                <a:schemeClr val="tx1"/>
              </a:solidFill>
            </a:endParaRPr>
          </a:p>
          <a:p>
            <a:r>
              <a:rPr lang="sl-SI" sz="2400" dirty="0" err="1">
                <a:solidFill>
                  <a:schemeClr val="tx1"/>
                </a:solidFill>
              </a:rPr>
              <a:t>Wo</a:t>
            </a:r>
            <a:r>
              <a:rPr lang="sl-SI" sz="2400" dirty="0">
                <a:solidFill>
                  <a:schemeClr val="tx1"/>
                </a:solidFill>
              </a:rPr>
              <a:t> </a:t>
            </a:r>
            <a:r>
              <a:rPr lang="de-DE" sz="2400" dirty="0" smtClean="0">
                <a:solidFill>
                  <a:schemeClr val="tx1"/>
                </a:solidFill>
              </a:rPr>
              <a:t>w_________</a:t>
            </a:r>
            <a:r>
              <a:rPr lang="sl-SI" sz="2400" dirty="0" smtClean="0">
                <a:solidFill>
                  <a:schemeClr val="tx1"/>
                </a:solidFill>
              </a:rPr>
              <a:t> </a:t>
            </a:r>
            <a:r>
              <a:rPr lang="sl-SI" sz="2400" dirty="0" err="1">
                <a:solidFill>
                  <a:schemeClr val="tx1"/>
                </a:solidFill>
              </a:rPr>
              <a:t>Sie</a:t>
            </a:r>
            <a:r>
              <a:rPr lang="sl-SI" sz="2400" dirty="0">
                <a:solidFill>
                  <a:schemeClr val="tx1"/>
                </a:solidFill>
              </a:rPr>
              <a:t>? </a:t>
            </a:r>
          </a:p>
          <a:p>
            <a:r>
              <a:rPr lang="sl-SI" sz="2400" dirty="0" err="1">
                <a:solidFill>
                  <a:schemeClr val="tx1"/>
                </a:solidFill>
              </a:rPr>
              <a:t>Ich</a:t>
            </a:r>
            <a:r>
              <a:rPr lang="sl-SI" sz="2400" dirty="0">
                <a:solidFill>
                  <a:schemeClr val="tx1"/>
                </a:solidFill>
              </a:rPr>
              <a:t> </a:t>
            </a:r>
            <a:r>
              <a:rPr lang="sl-SI" sz="2400" dirty="0" err="1">
                <a:solidFill>
                  <a:schemeClr val="tx1"/>
                </a:solidFill>
              </a:rPr>
              <a:t>wohne</a:t>
            </a:r>
            <a:r>
              <a:rPr lang="sl-SI" sz="2400" dirty="0">
                <a:solidFill>
                  <a:schemeClr val="tx1"/>
                </a:solidFill>
              </a:rPr>
              <a:t> </a:t>
            </a:r>
            <a:r>
              <a:rPr lang="de-DE" sz="2400" dirty="0" smtClean="0">
                <a:solidFill>
                  <a:schemeClr val="tx1"/>
                </a:solidFill>
              </a:rPr>
              <a:t>i____ </a:t>
            </a:r>
            <a:r>
              <a:rPr lang="sl-SI" sz="2400" dirty="0" smtClean="0">
                <a:solidFill>
                  <a:schemeClr val="tx1"/>
                </a:solidFill>
              </a:rPr>
              <a:t>Celje</a:t>
            </a:r>
            <a:r>
              <a:rPr lang="de-DE" sz="2400" dirty="0" smtClean="0">
                <a:solidFill>
                  <a:schemeClr val="tx1"/>
                </a:solidFill>
              </a:rPr>
              <a:t>.</a:t>
            </a:r>
            <a:endParaRPr lang="sl-SI" sz="2400" dirty="0">
              <a:solidFill>
                <a:schemeClr val="tx1"/>
              </a:solidFill>
            </a:endParaRPr>
          </a:p>
          <a:p>
            <a:r>
              <a:rPr lang="sl-SI" sz="2400" dirty="0" err="1" smtClean="0">
                <a:solidFill>
                  <a:schemeClr val="tx1"/>
                </a:solidFill>
              </a:rPr>
              <a:t>Wie</a:t>
            </a:r>
            <a:r>
              <a:rPr lang="sl-SI" sz="2400" dirty="0" smtClean="0">
                <a:solidFill>
                  <a:schemeClr val="tx1"/>
                </a:solidFill>
              </a:rPr>
              <a:t> </a:t>
            </a:r>
            <a:r>
              <a:rPr lang="sl-SI" sz="2400" dirty="0" err="1">
                <a:solidFill>
                  <a:schemeClr val="tx1"/>
                </a:solidFill>
              </a:rPr>
              <a:t>ist</a:t>
            </a:r>
            <a:r>
              <a:rPr lang="sl-SI" sz="2400" dirty="0">
                <a:solidFill>
                  <a:schemeClr val="tx1"/>
                </a:solidFill>
              </a:rPr>
              <a:t> die </a:t>
            </a:r>
            <a:r>
              <a:rPr lang="sl-SI" sz="2400" dirty="0" smtClean="0">
                <a:solidFill>
                  <a:schemeClr val="tx1"/>
                </a:solidFill>
              </a:rPr>
              <a:t>P</a:t>
            </a:r>
            <a:r>
              <a:rPr lang="de-DE" sz="2400" dirty="0" smtClean="0">
                <a:solidFill>
                  <a:schemeClr val="tx1"/>
                </a:solidFill>
              </a:rPr>
              <a:t>_________</a:t>
            </a:r>
            <a:r>
              <a:rPr lang="sl-SI" sz="2400" dirty="0" smtClean="0">
                <a:solidFill>
                  <a:schemeClr val="tx1"/>
                </a:solidFill>
              </a:rPr>
              <a:t> </a:t>
            </a:r>
            <a:r>
              <a:rPr lang="sl-SI" sz="2400" dirty="0">
                <a:solidFill>
                  <a:schemeClr val="tx1"/>
                </a:solidFill>
              </a:rPr>
              <a:t>von Ljubljana? </a:t>
            </a:r>
            <a:r>
              <a:rPr lang="de-DE" sz="2400" dirty="0" smtClean="0">
                <a:solidFill>
                  <a:schemeClr val="tx1"/>
                </a:solidFill>
              </a:rPr>
              <a:t>1000. </a:t>
            </a:r>
            <a:endParaRPr lang="sl-SI" sz="2400" dirty="0">
              <a:solidFill>
                <a:schemeClr val="tx1"/>
              </a:solidFill>
            </a:endParaRPr>
          </a:p>
          <a:p>
            <a:endParaRPr lang="sl-SI" sz="2400" dirty="0">
              <a:solidFill>
                <a:schemeClr val="tx1"/>
              </a:solidFill>
            </a:endParaRPr>
          </a:p>
          <a:p>
            <a:endParaRPr lang="sl-SI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5667818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1251678" y="654627"/>
            <a:ext cx="10178322" cy="522496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sz="2400" dirty="0" err="1" smtClean="0">
                <a:solidFill>
                  <a:schemeClr val="tx1"/>
                </a:solidFill>
              </a:rPr>
              <a:t>Vaja</a:t>
            </a:r>
            <a:endParaRPr lang="de-DE" sz="2400" dirty="0" smtClean="0">
              <a:solidFill>
                <a:schemeClr val="tx1"/>
              </a:solidFill>
            </a:endParaRPr>
          </a:p>
          <a:p>
            <a:r>
              <a:rPr lang="sl-SI" sz="2400" dirty="0" err="1" smtClean="0">
                <a:solidFill>
                  <a:schemeClr val="tx1"/>
                </a:solidFill>
              </a:rPr>
              <a:t>Darf</a:t>
            </a:r>
            <a:r>
              <a:rPr lang="sl-SI" sz="2400" dirty="0" smtClean="0">
                <a:solidFill>
                  <a:schemeClr val="tx1"/>
                </a:solidFill>
              </a:rPr>
              <a:t> </a:t>
            </a:r>
            <a:r>
              <a:rPr lang="sl-SI" sz="2400" dirty="0" err="1">
                <a:solidFill>
                  <a:schemeClr val="tx1"/>
                </a:solidFill>
              </a:rPr>
              <a:t>ich</a:t>
            </a:r>
            <a:r>
              <a:rPr lang="sl-SI" sz="2400" dirty="0">
                <a:solidFill>
                  <a:schemeClr val="tx1"/>
                </a:solidFill>
              </a:rPr>
              <a:t> </a:t>
            </a:r>
            <a:r>
              <a:rPr lang="sl-SI" sz="2400" dirty="0" err="1">
                <a:solidFill>
                  <a:schemeClr val="tx1"/>
                </a:solidFill>
              </a:rPr>
              <a:t>mich</a:t>
            </a:r>
            <a:r>
              <a:rPr lang="sl-SI" sz="2400" dirty="0">
                <a:solidFill>
                  <a:schemeClr val="tx1"/>
                </a:solidFill>
              </a:rPr>
              <a:t> </a:t>
            </a:r>
            <a:r>
              <a:rPr lang="sl-SI" sz="2400" u="sng" dirty="0" err="1" smtClean="0">
                <a:solidFill>
                  <a:schemeClr val="tx1"/>
                </a:solidFill>
              </a:rPr>
              <a:t>vo</a:t>
            </a:r>
            <a:r>
              <a:rPr lang="de-DE" sz="2400" u="sng" dirty="0" err="1" smtClean="0">
                <a:solidFill>
                  <a:schemeClr val="tx1"/>
                </a:solidFill>
              </a:rPr>
              <a:t>rstellen</a:t>
            </a:r>
            <a:r>
              <a:rPr lang="sl-SI" sz="2400" dirty="0" smtClean="0">
                <a:solidFill>
                  <a:schemeClr val="tx1"/>
                </a:solidFill>
              </a:rPr>
              <a:t>?</a:t>
            </a:r>
            <a:endParaRPr lang="sl-SI" sz="2400" dirty="0">
              <a:solidFill>
                <a:schemeClr val="tx1"/>
              </a:solidFill>
            </a:endParaRPr>
          </a:p>
          <a:p>
            <a:r>
              <a:rPr lang="de-DE" sz="2400" dirty="0">
                <a:solidFill>
                  <a:schemeClr val="tx1"/>
                </a:solidFill>
              </a:rPr>
              <a:t>Freut mich, Sie zu </a:t>
            </a:r>
            <a:r>
              <a:rPr lang="de-DE" sz="2400" u="sng" dirty="0" smtClean="0">
                <a:solidFill>
                  <a:schemeClr val="tx1"/>
                </a:solidFill>
              </a:rPr>
              <a:t>treffen</a:t>
            </a:r>
            <a:r>
              <a:rPr lang="de-DE" sz="2400" dirty="0" smtClean="0">
                <a:solidFill>
                  <a:schemeClr val="tx1"/>
                </a:solidFill>
              </a:rPr>
              <a:t>.</a:t>
            </a:r>
            <a:endParaRPr lang="sl-SI" sz="2400" dirty="0">
              <a:solidFill>
                <a:schemeClr val="tx1"/>
              </a:solidFill>
            </a:endParaRPr>
          </a:p>
          <a:p>
            <a:r>
              <a:rPr lang="de-DE" sz="2400" u="sng" dirty="0" smtClean="0">
                <a:solidFill>
                  <a:schemeClr val="tx1"/>
                </a:solidFill>
              </a:rPr>
              <a:t>Kennen</a:t>
            </a:r>
            <a:r>
              <a:rPr lang="de-DE" sz="2400" dirty="0" smtClean="0">
                <a:solidFill>
                  <a:schemeClr val="tx1"/>
                </a:solidFill>
              </a:rPr>
              <a:t> </a:t>
            </a:r>
            <a:r>
              <a:rPr lang="de-DE" sz="2400" dirty="0">
                <a:solidFill>
                  <a:schemeClr val="tx1"/>
                </a:solidFill>
              </a:rPr>
              <a:t>Sie schon </a:t>
            </a:r>
            <a:r>
              <a:rPr lang="de-DE" sz="2400" dirty="0" smtClean="0">
                <a:solidFill>
                  <a:schemeClr val="tx1"/>
                </a:solidFill>
              </a:rPr>
              <a:t>Herrn Müller?</a:t>
            </a:r>
          </a:p>
          <a:p>
            <a:r>
              <a:rPr lang="sl-SI" sz="2400" dirty="0" err="1">
                <a:solidFill>
                  <a:schemeClr val="tx1"/>
                </a:solidFill>
              </a:rPr>
              <a:t>Woher</a:t>
            </a:r>
            <a:r>
              <a:rPr lang="sl-SI" sz="2400" dirty="0">
                <a:solidFill>
                  <a:schemeClr val="tx1"/>
                </a:solidFill>
              </a:rPr>
              <a:t> </a:t>
            </a:r>
            <a:r>
              <a:rPr lang="sl-SI" sz="2400" u="sng" dirty="0" smtClean="0">
                <a:solidFill>
                  <a:schemeClr val="tx1"/>
                </a:solidFill>
              </a:rPr>
              <a:t>k</a:t>
            </a:r>
            <a:r>
              <a:rPr lang="de-DE" sz="2400" u="sng" dirty="0" err="1" smtClean="0">
                <a:solidFill>
                  <a:schemeClr val="tx1"/>
                </a:solidFill>
              </a:rPr>
              <a:t>ommen</a:t>
            </a:r>
            <a:r>
              <a:rPr lang="de-DE" sz="2400" u="sng" dirty="0" smtClean="0">
                <a:solidFill>
                  <a:schemeClr val="tx1"/>
                </a:solidFill>
              </a:rPr>
              <a:t> </a:t>
            </a:r>
            <a:r>
              <a:rPr lang="sl-SI" sz="2400" dirty="0" err="1" smtClean="0">
                <a:solidFill>
                  <a:schemeClr val="tx1"/>
                </a:solidFill>
              </a:rPr>
              <a:t>Sie</a:t>
            </a:r>
            <a:r>
              <a:rPr lang="sl-SI" sz="2400" dirty="0" smtClean="0">
                <a:solidFill>
                  <a:schemeClr val="tx1"/>
                </a:solidFill>
              </a:rPr>
              <a:t>?</a:t>
            </a:r>
            <a:endParaRPr lang="sl-SI" sz="2400" dirty="0">
              <a:solidFill>
                <a:schemeClr val="tx1"/>
              </a:solidFill>
            </a:endParaRPr>
          </a:p>
          <a:p>
            <a:r>
              <a:rPr lang="sl-SI" sz="2400" dirty="0" err="1">
                <a:solidFill>
                  <a:schemeClr val="tx1"/>
                </a:solidFill>
              </a:rPr>
              <a:t>Ich</a:t>
            </a:r>
            <a:r>
              <a:rPr lang="sl-SI" sz="2400" dirty="0">
                <a:solidFill>
                  <a:schemeClr val="tx1"/>
                </a:solidFill>
              </a:rPr>
              <a:t> </a:t>
            </a:r>
            <a:r>
              <a:rPr lang="sl-SI" sz="2400" dirty="0" err="1">
                <a:solidFill>
                  <a:schemeClr val="tx1"/>
                </a:solidFill>
              </a:rPr>
              <a:t>komme</a:t>
            </a:r>
            <a:r>
              <a:rPr lang="sl-SI" sz="2400" dirty="0">
                <a:solidFill>
                  <a:schemeClr val="tx1"/>
                </a:solidFill>
              </a:rPr>
              <a:t> </a:t>
            </a:r>
            <a:r>
              <a:rPr lang="sl-SI" sz="2400" u="sng" dirty="0" smtClean="0">
                <a:solidFill>
                  <a:schemeClr val="tx1"/>
                </a:solidFill>
              </a:rPr>
              <a:t>a</a:t>
            </a:r>
            <a:r>
              <a:rPr lang="de-DE" sz="2400" u="sng" dirty="0" err="1" smtClean="0">
                <a:solidFill>
                  <a:schemeClr val="tx1"/>
                </a:solidFill>
              </a:rPr>
              <a:t>us</a:t>
            </a:r>
            <a:r>
              <a:rPr lang="sl-SI" sz="2400" u="sng" dirty="0" smtClean="0">
                <a:solidFill>
                  <a:schemeClr val="tx1"/>
                </a:solidFill>
              </a:rPr>
              <a:t> </a:t>
            </a:r>
            <a:r>
              <a:rPr lang="sl-SI" sz="2400" dirty="0" err="1">
                <a:solidFill>
                  <a:schemeClr val="tx1"/>
                </a:solidFill>
              </a:rPr>
              <a:t>Slowenien</a:t>
            </a:r>
            <a:r>
              <a:rPr lang="sl-SI" sz="2400" dirty="0" smtClean="0">
                <a:solidFill>
                  <a:schemeClr val="tx1"/>
                </a:solidFill>
              </a:rPr>
              <a:t>.</a:t>
            </a:r>
            <a:endParaRPr lang="sl-SI" sz="2400" dirty="0">
              <a:solidFill>
                <a:schemeClr val="tx1"/>
              </a:solidFill>
            </a:endParaRPr>
          </a:p>
          <a:p>
            <a:r>
              <a:rPr lang="sl-SI" sz="2400" dirty="0" err="1">
                <a:solidFill>
                  <a:schemeClr val="tx1"/>
                </a:solidFill>
              </a:rPr>
              <a:t>Wo</a:t>
            </a:r>
            <a:r>
              <a:rPr lang="sl-SI" sz="2400" dirty="0">
                <a:solidFill>
                  <a:schemeClr val="tx1"/>
                </a:solidFill>
              </a:rPr>
              <a:t> </a:t>
            </a:r>
            <a:r>
              <a:rPr lang="de-DE" sz="2400" u="sng" dirty="0" smtClean="0">
                <a:solidFill>
                  <a:schemeClr val="tx1"/>
                </a:solidFill>
              </a:rPr>
              <a:t>wohnen</a:t>
            </a:r>
            <a:r>
              <a:rPr lang="sl-SI" sz="2400" dirty="0" smtClean="0">
                <a:solidFill>
                  <a:schemeClr val="tx1"/>
                </a:solidFill>
              </a:rPr>
              <a:t> </a:t>
            </a:r>
            <a:r>
              <a:rPr lang="sl-SI" sz="2400" dirty="0" err="1">
                <a:solidFill>
                  <a:schemeClr val="tx1"/>
                </a:solidFill>
              </a:rPr>
              <a:t>Sie</a:t>
            </a:r>
            <a:r>
              <a:rPr lang="sl-SI" sz="2400" dirty="0">
                <a:solidFill>
                  <a:schemeClr val="tx1"/>
                </a:solidFill>
              </a:rPr>
              <a:t>? </a:t>
            </a:r>
          </a:p>
          <a:p>
            <a:r>
              <a:rPr lang="sl-SI" sz="2400" dirty="0" err="1">
                <a:solidFill>
                  <a:schemeClr val="tx1"/>
                </a:solidFill>
              </a:rPr>
              <a:t>Ich</a:t>
            </a:r>
            <a:r>
              <a:rPr lang="sl-SI" sz="2400" dirty="0">
                <a:solidFill>
                  <a:schemeClr val="tx1"/>
                </a:solidFill>
              </a:rPr>
              <a:t> </a:t>
            </a:r>
            <a:r>
              <a:rPr lang="sl-SI" sz="2400" dirty="0" err="1">
                <a:solidFill>
                  <a:schemeClr val="tx1"/>
                </a:solidFill>
              </a:rPr>
              <a:t>wohne</a:t>
            </a:r>
            <a:r>
              <a:rPr lang="sl-SI" sz="2400" dirty="0">
                <a:solidFill>
                  <a:schemeClr val="tx1"/>
                </a:solidFill>
              </a:rPr>
              <a:t> </a:t>
            </a:r>
            <a:r>
              <a:rPr lang="de-DE" sz="2400" u="sng" dirty="0" smtClean="0">
                <a:solidFill>
                  <a:schemeClr val="tx1"/>
                </a:solidFill>
              </a:rPr>
              <a:t>in</a:t>
            </a:r>
            <a:r>
              <a:rPr lang="de-DE" sz="2400" dirty="0" smtClean="0">
                <a:solidFill>
                  <a:schemeClr val="tx1"/>
                </a:solidFill>
              </a:rPr>
              <a:t> </a:t>
            </a:r>
            <a:r>
              <a:rPr lang="sl-SI" sz="2400" dirty="0" smtClean="0">
                <a:solidFill>
                  <a:schemeClr val="tx1"/>
                </a:solidFill>
              </a:rPr>
              <a:t>Celje</a:t>
            </a:r>
            <a:r>
              <a:rPr lang="de-DE" sz="2400" dirty="0" smtClean="0">
                <a:solidFill>
                  <a:schemeClr val="tx1"/>
                </a:solidFill>
              </a:rPr>
              <a:t>.</a:t>
            </a:r>
            <a:endParaRPr lang="sl-SI" sz="2400" dirty="0">
              <a:solidFill>
                <a:schemeClr val="tx1"/>
              </a:solidFill>
            </a:endParaRPr>
          </a:p>
          <a:p>
            <a:r>
              <a:rPr lang="sl-SI" sz="2400" dirty="0" err="1" smtClean="0">
                <a:solidFill>
                  <a:schemeClr val="tx1"/>
                </a:solidFill>
              </a:rPr>
              <a:t>Wie</a:t>
            </a:r>
            <a:r>
              <a:rPr lang="sl-SI" sz="2400" dirty="0" smtClean="0">
                <a:solidFill>
                  <a:schemeClr val="tx1"/>
                </a:solidFill>
              </a:rPr>
              <a:t> </a:t>
            </a:r>
            <a:r>
              <a:rPr lang="sl-SI" sz="2400" dirty="0" err="1">
                <a:solidFill>
                  <a:schemeClr val="tx1"/>
                </a:solidFill>
              </a:rPr>
              <a:t>ist</a:t>
            </a:r>
            <a:r>
              <a:rPr lang="sl-SI" sz="2400" dirty="0">
                <a:solidFill>
                  <a:schemeClr val="tx1"/>
                </a:solidFill>
              </a:rPr>
              <a:t> die </a:t>
            </a:r>
            <a:r>
              <a:rPr lang="sl-SI" sz="2400" u="sng" dirty="0" smtClean="0">
                <a:solidFill>
                  <a:schemeClr val="tx1"/>
                </a:solidFill>
              </a:rPr>
              <a:t>P</a:t>
            </a:r>
            <a:r>
              <a:rPr lang="de-DE" sz="2400" u="sng" dirty="0" smtClean="0">
                <a:solidFill>
                  <a:schemeClr val="tx1"/>
                </a:solidFill>
              </a:rPr>
              <a:t>ostleitzahl</a:t>
            </a:r>
            <a:r>
              <a:rPr lang="sl-SI" sz="2400" u="sng" dirty="0" smtClean="0">
                <a:solidFill>
                  <a:schemeClr val="tx1"/>
                </a:solidFill>
              </a:rPr>
              <a:t> </a:t>
            </a:r>
            <a:r>
              <a:rPr lang="sl-SI" sz="2400" dirty="0">
                <a:solidFill>
                  <a:schemeClr val="tx1"/>
                </a:solidFill>
              </a:rPr>
              <a:t>von Ljubljana? </a:t>
            </a:r>
            <a:r>
              <a:rPr lang="de-DE" sz="2400" dirty="0" smtClean="0">
                <a:solidFill>
                  <a:schemeClr val="tx1"/>
                </a:solidFill>
              </a:rPr>
              <a:t>1000. </a:t>
            </a:r>
            <a:endParaRPr lang="sl-SI" sz="2400" dirty="0">
              <a:solidFill>
                <a:schemeClr val="tx1"/>
              </a:solidFill>
            </a:endParaRPr>
          </a:p>
          <a:p>
            <a:endParaRPr lang="sl-SI" sz="2400" dirty="0">
              <a:solidFill>
                <a:schemeClr val="tx1"/>
              </a:solidFill>
            </a:endParaRPr>
          </a:p>
          <a:p>
            <a:endParaRPr lang="sl-SI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9644701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dirty="0" smtClean="0"/>
              <a:t>vprašajmo po poklicu/ </a:t>
            </a:r>
            <a:r>
              <a:rPr lang="de-DE" dirty="0" smtClean="0"/>
              <a:t>NACH DEM BERUF FRAGEN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1116596" y="1662546"/>
            <a:ext cx="10178322" cy="41563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l-SI" dirty="0" smtClean="0"/>
              <a:t>Tako vprašamo po poklicu:</a:t>
            </a:r>
          </a:p>
          <a:p>
            <a:r>
              <a:rPr lang="de-DE" dirty="0" smtClean="0">
                <a:solidFill>
                  <a:srgbClr val="FF0000"/>
                </a:solidFill>
              </a:rPr>
              <a:t>Was </a:t>
            </a:r>
            <a:r>
              <a:rPr lang="de-DE" dirty="0">
                <a:solidFill>
                  <a:srgbClr val="FF0000"/>
                </a:solidFill>
              </a:rPr>
              <a:t>sind Sie von </a:t>
            </a:r>
            <a:r>
              <a:rPr lang="de-DE" dirty="0" smtClean="0">
                <a:solidFill>
                  <a:srgbClr val="FF0000"/>
                </a:solidFill>
              </a:rPr>
              <a:t>Beruf?</a:t>
            </a:r>
            <a:r>
              <a:rPr lang="sl-SI" dirty="0">
                <a:solidFill>
                  <a:srgbClr val="FF0000"/>
                </a:solidFill>
              </a:rPr>
              <a:t> </a:t>
            </a:r>
            <a:r>
              <a:rPr lang="sl-SI" dirty="0" smtClean="0">
                <a:solidFill>
                  <a:srgbClr val="FF0000"/>
                </a:solidFill>
              </a:rPr>
              <a:t> / </a:t>
            </a:r>
            <a:r>
              <a:rPr lang="de-DE" dirty="0" smtClean="0">
                <a:solidFill>
                  <a:srgbClr val="FF0000"/>
                </a:solidFill>
              </a:rPr>
              <a:t>Was </a:t>
            </a:r>
            <a:r>
              <a:rPr lang="de-DE" dirty="0">
                <a:solidFill>
                  <a:srgbClr val="FF0000"/>
                </a:solidFill>
              </a:rPr>
              <a:t>bist du von Beruf</a:t>
            </a:r>
            <a:r>
              <a:rPr lang="de-DE" dirty="0" smtClean="0">
                <a:solidFill>
                  <a:srgbClr val="FF0000"/>
                </a:solidFill>
              </a:rPr>
              <a:t>?</a:t>
            </a:r>
            <a:r>
              <a:rPr lang="sl-SI" dirty="0" smtClean="0">
                <a:solidFill>
                  <a:srgbClr val="FF0000"/>
                </a:solidFill>
              </a:rPr>
              <a:t>, der </a:t>
            </a:r>
            <a:r>
              <a:rPr lang="sl-SI" dirty="0" err="1" smtClean="0">
                <a:solidFill>
                  <a:srgbClr val="FF0000"/>
                </a:solidFill>
              </a:rPr>
              <a:t>Beruf</a:t>
            </a:r>
            <a:r>
              <a:rPr lang="sl-SI" dirty="0" smtClean="0">
                <a:solidFill>
                  <a:srgbClr val="FF0000"/>
                </a:solidFill>
              </a:rPr>
              <a:t>, die </a:t>
            </a:r>
            <a:r>
              <a:rPr lang="sl-SI" dirty="0" err="1" smtClean="0">
                <a:solidFill>
                  <a:srgbClr val="FF0000"/>
                </a:solidFill>
              </a:rPr>
              <a:t>Berufe</a:t>
            </a:r>
            <a:r>
              <a:rPr lang="sl-SI" dirty="0" smtClean="0">
                <a:solidFill>
                  <a:srgbClr val="FF0000"/>
                </a:solidFill>
              </a:rPr>
              <a:t> – poklic/-i</a:t>
            </a:r>
            <a:endParaRPr lang="de-DE" dirty="0">
              <a:solidFill>
                <a:srgbClr val="FF0000"/>
              </a:solidFill>
            </a:endParaRPr>
          </a:p>
          <a:p>
            <a:r>
              <a:rPr lang="de-DE" dirty="0" smtClean="0">
                <a:solidFill>
                  <a:srgbClr val="FF0000"/>
                </a:solidFill>
              </a:rPr>
              <a:t>Was </a:t>
            </a:r>
            <a:r>
              <a:rPr lang="de-DE" dirty="0">
                <a:solidFill>
                  <a:srgbClr val="FF0000"/>
                </a:solidFill>
              </a:rPr>
              <a:t>machen Sie </a:t>
            </a:r>
            <a:r>
              <a:rPr lang="de-DE" dirty="0" smtClean="0">
                <a:solidFill>
                  <a:srgbClr val="FF0000"/>
                </a:solidFill>
              </a:rPr>
              <a:t>beruflich?</a:t>
            </a:r>
            <a:r>
              <a:rPr lang="sl-SI" dirty="0">
                <a:solidFill>
                  <a:srgbClr val="FF0000"/>
                </a:solidFill>
              </a:rPr>
              <a:t> </a:t>
            </a:r>
            <a:r>
              <a:rPr lang="sl-SI" dirty="0" smtClean="0">
                <a:solidFill>
                  <a:srgbClr val="FF0000"/>
                </a:solidFill>
              </a:rPr>
              <a:t>/ </a:t>
            </a:r>
            <a:r>
              <a:rPr lang="de-DE" dirty="0" smtClean="0">
                <a:solidFill>
                  <a:srgbClr val="FF0000"/>
                </a:solidFill>
              </a:rPr>
              <a:t>Was </a:t>
            </a:r>
            <a:r>
              <a:rPr lang="de-DE" dirty="0">
                <a:solidFill>
                  <a:srgbClr val="FF0000"/>
                </a:solidFill>
              </a:rPr>
              <a:t>machst du beruflich? </a:t>
            </a:r>
          </a:p>
          <a:p>
            <a:pPr marL="0" indent="0">
              <a:buNone/>
            </a:pPr>
            <a:r>
              <a:rPr lang="sl-SI" dirty="0" smtClean="0"/>
              <a:t>Odgovorimo:</a:t>
            </a:r>
            <a:endParaRPr lang="sl-SI" dirty="0"/>
          </a:p>
          <a:p>
            <a:pPr marL="0" indent="0">
              <a:buNone/>
            </a:pPr>
            <a:r>
              <a:rPr lang="sl-SI" dirty="0" smtClean="0">
                <a:solidFill>
                  <a:srgbClr val="FF0000"/>
                </a:solidFill>
              </a:rPr>
              <a:t>- </a:t>
            </a:r>
            <a:r>
              <a:rPr lang="de-DE" dirty="0" smtClean="0">
                <a:solidFill>
                  <a:srgbClr val="FF0000"/>
                </a:solidFill>
              </a:rPr>
              <a:t>Ich </a:t>
            </a:r>
            <a:r>
              <a:rPr lang="de-DE" dirty="0">
                <a:solidFill>
                  <a:srgbClr val="FF0000"/>
                </a:solidFill>
              </a:rPr>
              <a:t>bin.... von Beruf</a:t>
            </a:r>
            <a:r>
              <a:rPr lang="de-DE" dirty="0" smtClean="0">
                <a:solidFill>
                  <a:srgbClr val="FF0000"/>
                </a:solidFill>
              </a:rPr>
              <a:t>.</a:t>
            </a:r>
            <a:r>
              <a:rPr lang="sl-SI" dirty="0" smtClean="0">
                <a:solidFill>
                  <a:srgbClr val="FF0000"/>
                </a:solidFill>
              </a:rPr>
              <a:t> /Po poklicu sem … </a:t>
            </a:r>
            <a:r>
              <a:rPr lang="de-DE" dirty="0">
                <a:solidFill>
                  <a:srgbClr val="FF0000"/>
                </a:solidFill>
              </a:rPr>
              <a:t>	             	</a:t>
            </a:r>
            <a:endParaRPr lang="sl-SI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sl-SI" dirty="0" smtClean="0">
                <a:solidFill>
                  <a:srgbClr val="FF0000"/>
                </a:solidFill>
              </a:rPr>
              <a:t>- </a:t>
            </a:r>
            <a:r>
              <a:rPr lang="de-DE" dirty="0" smtClean="0">
                <a:solidFill>
                  <a:srgbClr val="FF0000"/>
                </a:solidFill>
              </a:rPr>
              <a:t>Ich </a:t>
            </a:r>
            <a:r>
              <a:rPr lang="de-DE" dirty="0">
                <a:solidFill>
                  <a:srgbClr val="FF0000"/>
                </a:solidFill>
              </a:rPr>
              <a:t>arbeite </a:t>
            </a:r>
            <a:r>
              <a:rPr lang="de-DE" u="sng" dirty="0">
                <a:solidFill>
                  <a:srgbClr val="FF0000"/>
                </a:solidFill>
              </a:rPr>
              <a:t>als</a:t>
            </a:r>
            <a:r>
              <a:rPr lang="de-DE" dirty="0">
                <a:solidFill>
                  <a:srgbClr val="FF0000"/>
                </a:solidFill>
              </a:rPr>
              <a:t> </a:t>
            </a:r>
            <a:r>
              <a:rPr lang="de-DE" dirty="0" smtClean="0">
                <a:solidFill>
                  <a:srgbClr val="FF0000"/>
                </a:solidFill>
              </a:rPr>
              <a:t>...</a:t>
            </a:r>
            <a:r>
              <a:rPr lang="sl-SI" dirty="0" smtClean="0">
                <a:solidFill>
                  <a:srgbClr val="FF0000"/>
                </a:solidFill>
              </a:rPr>
              <a:t> /Delam kot … </a:t>
            </a:r>
            <a:endParaRPr lang="de-DE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sl-SI" dirty="0" smtClean="0"/>
              <a:t>Tako vprašamo kje delamo:</a:t>
            </a:r>
            <a:endParaRPr lang="de-DE" dirty="0"/>
          </a:p>
          <a:p>
            <a:r>
              <a:rPr lang="de-DE" dirty="0">
                <a:solidFill>
                  <a:srgbClr val="FF0000"/>
                </a:solidFill>
              </a:rPr>
              <a:t>WO ARBEITEN </a:t>
            </a:r>
            <a:r>
              <a:rPr lang="de-DE" dirty="0" smtClean="0">
                <a:solidFill>
                  <a:srgbClr val="FF0000"/>
                </a:solidFill>
              </a:rPr>
              <a:t>SIE?</a:t>
            </a:r>
            <a:r>
              <a:rPr lang="sl-SI" dirty="0">
                <a:solidFill>
                  <a:srgbClr val="FF0000"/>
                </a:solidFill>
              </a:rPr>
              <a:t>	</a:t>
            </a:r>
            <a:r>
              <a:rPr lang="de-DE" dirty="0" smtClean="0">
                <a:solidFill>
                  <a:srgbClr val="FF0000"/>
                </a:solidFill>
              </a:rPr>
              <a:t>Ich </a:t>
            </a:r>
            <a:r>
              <a:rPr lang="de-DE" dirty="0">
                <a:solidFill>
                  <a:srgbClr val="FF0000"/>
                </a:solidFill>
              </a:rPr>
              <a:t>arbeite </a:t>
            </a:r>
            <a:r>
              <a:rPr lang="de-DE" u="sng" dirty="0" smtClean="0">
                <a:solidFill>
                  <a:srgbClr val="FF0000"/>
                </a:solidFill>
              </a:rPr>
              <a:t>bei</a:t>
            </a:r>
            <a:r>
              <a:rPr lang="sl-SI" u="sng" dirty="0" smtClean="0">
                <a:solidFill>
                  <a:srgbClr val="FF0000"/>
                </a:solidFill>
              </a:rPr>
              <a:t>/in </a:t>
            </a:r>
            <a:r>
              <a:rPr lang="de-DE" u="sng" dirty="0" smtClean="0">
                <a:solidFill>
                  <a:srgbClr val="FF0000"/>
                </a:solidFill>
              </a:rPr>
              <a:t> </a:t>
            </a:r>
            <a:r>
              <a:rPr lang="de-DE" dirty="0">
                <a:solidFill>
                  <a:srgbClr val="FF0000"/>
                </a:solidFill>
              </a:rPr>
              <a:t>Deutsch &amp; Co</a:t>
            </a:r>
            <a:r>
              <a:rPr lang="de-DE" dirty="0" smtClean="0">
                <a:solidFill>
                  <a:srgbClr val="FF0000"/>
                </a:solidFill>
              </a:rPr>
              <a:t>.</a:t>
            </a:r>
            <a:endParaRPr lang="de-DE" dirty="0">
              <a:solidFill>
                <a:srgbClr val="FF0000"/>
              </a:solidFill>
            </a:endParaRPr>
          </a:p>
          <a:p>
            <a:r>
              <a:rPr lang="de-DE" dirty="0">
                <a:solidFill>
                  <a:srgbClr val="FF0000"/>
                </a:solidFill>
              </a:rPr>
              <a:t>WO SIND SIE </a:t>
            </a:r>
            <a:r>
              <a:rPr lang="de-DE" dirty="0" smtClean="0">
                <a:solidFill>
                  <a:srgbClr val="FF0000"/>
                </a:solidFill>
              </a:rPr>
              <a:t>BESCHÄFTIGT?</a:t>
            </a:r>
            <a:r>
              <a:rPr lang="sl-SI" dirty="0">
                <a:solidFill>
                  <a:srgbClr val="FF0000"/>
                </a:solidFill>
              </a:rPr>
              <a:t> </a:t>
            </a:r>
            <a:r>
              <a:rPr lang="de-DE" dirty="0" smtClean="0">
                <a:solidFill>
                  <a:srgbClr val="FF0000"/>
                </a:solidFill>
              </a:rPr>
              <a:t>Ich </a:t>
            </a:r>
            <a:r>
              <a:rPr lang="de-DE" dirty="0">
                <a:solidFill>
                  <a:srgbClr val="FF0000"/>
                </a:solidFill>
              </a:rPr>
              <a:t>bin </a:t>
            </a:r>
            <a:r>
              <a:rPr lang="de-DE" u="sng" dirty="0">
                <a:solidFill>
                  <a:srgbClr val="FF0000"/>
                </a:solidFill>
              </a:rPr>
              <a:t>bei</a:t>
            </a:r>
            <a:r>
              <a:rPr lang="de-DE" dirty="0">
                <a:solidFill>
                  <a:srgbClr val="FF0000"/>
                </a:solidFill>
              </a:rPr>
              <a:t> Deutsch &amp; Co beschäftigt.</a:t>
            </a:r>
          </a:p>
          <a:p>
            <a:endParaRPr lang="de-DE" dirty="0"/>
          </a:p>
          <a:p>
            <a:endParaRPr lang="de-DE" dirty="0"/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4289186009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1462307" y="3522519"/>
            <a:ext cx="10006445" cy="2732808"/>
          </a:xfrm>
        </p:spPr>
        <p:txBody>
          <a:bodyPr>
            <a:normAutofit fontScale="62500" lnSpcReduction="20000"/>
          </a:bodyPr>
          <a:lstStyle/>
          <a:p>
            <a:r>
              <a:rPr lang="sl-SI" dirty="0" smtClean="0">
                <a:solidFill>
                  <a:srgbClr val="FF0000"/>
                </a:solidFill>
              </a:rPr>
              <a:t>Moška oblike je der, žensko oblika die. </a:t>
            </a:r>
          </a:p>
          <a:p>
            <a:r>
              <a:rPr lang="sl-SI" dirty="0" smtClean="0">
                <a:solidFill>
                  <a:srgbClr val="FF0000"/>
                </a:solidFill>
              </a:rPr>
              <a:t>Pri ženski obliki dodamo končnico –in ali – </a:t>
            </a:r>
            <a:r>
              <a:rPr lang="sl-SI" dirty="0" err="1" smtClean="0">
                <a:solidFill>
                  <a:srgbClr val="FF0000"/>
                </a:solidFill>
              </a:rPr>
              <a:t>frau</a:t>
            </a:r>
            <a:r>
              <a:rPr lang="sl-SI" dirty="0" smtClean="0">
                <a:solidFill>
                  <a:srgbClr val="FF0000"/>
                </a:solidFill>
              </a:rPr>
              <a:t>. </a:t>
            </a:r>
          </a:p>
          <a:p>
            <a:r>
              <a:rPr lang="sl-SI" dirty="0" smtClean="0">
                <a:solidFill>
                  <a:srgbClr val="FF0000"/>
                </a:solidFill>
              </a:rPr>
              <a:t>Z izrazi si lahko pomagamo: PONS, Knjižna polica (slovar Debenjak)</a:t>
            </a:r>
            <a:endParaRPr lang="sl-SI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sl-SI" dirty="0" smtClean="0">
                <a:solidFill>
                  <a:schemeClr val="tx1"/>
                </a:solidFill>
              </a:rPr>
              <a:t>Ponovimo najpomembnejše fraze:</a:t>
            </a:r>
          </a:p>
          <a:p>
            <a:r>
              <a:rPr lang="sl-SI" dirty="0" err="1" smtClean="0">
                <a:solidFill>
                  <a:srgbClr val="FF0000"/>
                </a:solidFill>
              </a:rPr>
              <a:t>Ich</a:t>
            </a:r>
            <a:r>
              <a:rPr lang="sl-SI" dirty="0" smtClean="0">
                <a:solidFill>
                  <a:srgbClr val="FF0000"/>
                </a:solidFill>
              </a:rPr>
              <a:t> </a:t>
            </a:r>
            <a:r>
              <a:rPr lang="sl-SI" dirty="0" err="1" smtClean="0">
                <a:solidFill>
                  <a:srgbClr val="FF0000"/>
                </a:solidFill>
              </a:rPr>
              <a:t>komme</a:t>
            </a:r>
            <a:r>
              <a:rPr lang="sl-SI" dirty="0" smtClean="0">
                <a:solidFill>
                  <a:srgbClr val="FF0000"/>
                </a:solidFill>
              </a:rPr>
              <a:t> </a:t>
            </a:r>
            <a:r>
              <a:rPr lang="sl-SI" dirty="0" err="1" smtClean="0">
                <a:solidFill>
                  <a:srgbClr val="FF0000"/>
                </a:solidFill>
              </a:rPr>
              <a:t>aus</a:t>
            </a:r>
            <a:r>
              <a:rPr lang="sl-SI" dirty="0" smtClean="0">
                <a:solidFill>
                  <a:srgbClr val="FF0000"/>
                </a:solidFill>
              </a:rPr>
              <a:t> … / </a:t>
            </a:r>
            <a:r>
              <a:rPr lang="sl-SI" dirty="0" err="1" smtClean="0">
                <a:solidFill>
                  <a:srgbClr val="FF0000"/>
                </a:solidFill>
              </a:rPr>
              <a:t>Ich</a:t>
            </a:r>
            <a:r>
              <a:rPr lang="sl-SI" dirty="0" smtClean="0">
                <a:solidFill>
                  <a:srgbClr val="FF0000"/>
                </a:solidFill>
              </a:rPr>
              <a:t> </a:t>
            </a:r>
            <a:r>
              <a:rPr lang="sl-SI" dirty="0" err="1" smtClean="0">
                <a:solidFill>
                  <a:srgbClr val="FF0000"/>
                </a:solidFill>
              </a:rPr>
              <a:t>wohne</a:t>
            </a:r>
            <a:r>
              <a:rPr lang="sl-SI" dirty="0" smtClean="0">
                <a:solidFill>
                  <a:srgbClr val="FF0000"/>
                </a:solidFill>
              </a:rPr>
              <a:t> in … / </a:t>
            </a:r>
            <a:r>
              <a:rPr lang="sl-SI" dirty="0" err="1" smtClean="0">
                <a:solidFill>
                  <a:srgbClr val="FF0000"/>
                </a:solidFill>
              </a:rPr>
              <a:t>Meine</a:t>
            </a:r>
            <a:r>
              <a:rPr lang="sl-SI" dirty="0" smtClean="0">
                <a:solidFill>
                  <a:srgbClr val="FF0000"/>
                </a:solidFill>
              </a:rPr>
              <a:t> </a:t>
            </a:r>
            <a:r>
              <a:rPr lang="sl-SI" dirty="0" err="1" smtClean="0">
                <a:solidFill>
                  <a:srgbClr val="FF0000"/>
                </a:solidFill>
              </a:rPr>
              <a:t>Adresse</a:t>
            </a:r>
            <a:r>
              <a:rPr lang="sl-SI" dirty="0" smtClean="0">
                <a:solidFill>
                  <a:srgbClr val="FF0000"/>
                </a:solidFill>
              </a:rPr>
              <a:t> </a:t>
            </a:r>
            <a:r>
              <a:rPr lang="sl-SI" dirty="0" err="1" smtClean="0">
                <a:solidFill>
                  <a:srgbClr val="FF0000"/>
                </a:solidFill>
              </a:rPr>
              <a:t>ist</a:t>
            </a:r>
            <a:r>
              <a:rPr lang="sl-SI" dirty="0" smtClean="0">
                <a:solidFill>
                  <a:srgbClr val="FF0000"/>
                </a:solidFill>
              </a:rPr>
              <a:t> … </a:t>
            </a:r>
          </a:p>
          <a:p>
            <a:r>
              <a:rPr lang="sl-SI" dirty="0">
                <a:solidFill>
                  <a:srgbClr val="FF0000"/>
                </a:solidFill>
              </a:rPr>
              <a:t>d</a:t>
            </a:r>
            <a:r>
              <a:rPr lang="sl-SI" dirty="0" smtClean="0">
                <a:solidFill>
                  <a:srgbClr val="FF0000"/>
                </a:solidFill>
              </a:rPr>
              <a:t>ie </a:t>
            </a:r>
            <a:r>
              <a:rPr lang="sl-SI" dirty="0" err="1" smtClean="0">
                <a:solidFill>
                  <a:srgbClr val="FF0000"/>
                </a:solidFill>
              </a:rPr>
              <a:t>Postleitzahl</a:t>
            </a:r>
            <a:r>
              <a:rPr lang="sl-SI" dirty="0" smtClean="0">
                <a:solidFill>
                  <a:srgbClr val="FF0000"/>
                </a:solidFill>
              </a:rPr>
              <a:t> – poštna številka</a:t>
            </a:r>
          </a:p>
          <a:p>
            <a:r>
              <a:rPr lang="sl-SI" dirty="0">
                <a:solidFill>
                  <a:srgbClr val="FF0000"/>
                </a:solidFill>
              </a:rPr>
              <a:t>d</a:t>
            </a:r>
            <a:r>
              <a:rPr lang="sl-SI" dirty="0" smtClean="0">
                <a:solidFill>
                  <a:srgbClr val="FF0000"/>
                </a:solidFill>
              </a:rPr>
              <a:t>er </a:t>
            </a:r>
            <a:r>
              <a:rPr lang="sl-SI" dirty="0" err="1" smtClean="0">
                <a:solidFill>
                  <a:srgbClr val="FF0000"/>
                </a:solidFill>
              </a:rPr>
              <a:t>Beruf</a:t>
            </a:r>
            <a:r>
              <a:rPr lang="sl-SI" dirty="0" smtClean="0">
                <a:solidFill>
                  <a:srgbClr val="FF0000"/>
                </a:solidFill>
              </a:rPr>
              <a:t> – poklic</a:t>
            </a:r>
          </a:p>
          <a:p>
            <a:r>
              <a:rPr lang="sl-SI" dirty="0" err="1" smtClean="0">
                <a:solidFill>
                  <a:srgbClr val="FF0000"/>
                </a:solidFill>
              </a:rPr>
              <a:t>Ich</a:t>
            </a:r>
            <a:r>
              <a:rPr lang="sl-SI" dirty="0" smtClean="0">
                <a:solidFill>
                  <a:srgbClr val="FF0000"/>
                </a:solidFill>
              </a:rPr>
              <a:t> </a:t>
            </a:r>
            <a:r>
              <a:rPr lang="sl-SI" dirty="0" err="1" smtClean="0">
                <a:solidFill>
                  <a:srgbClr val="FF0000"/>
                </a:solidFill>
              </a:rPr>
              <a:t>bin</a:t>
            </a:r>
            <a:r>
              <a:rPr lang="sl-SI" dirty="0">
                <a:solidFill>
                  <a:srgbClr val="FF0000"/>
                </a:solidFill>
              </a:rPr>
              <a:t> </a:t>
            </a:r>
            <a:r>
              <a:rPr lang="sl-SI" dirty="0" smtClean="0">
                <a:solidFill>
                  <a:srgbClr val="FF0000"/>
                </a:solidFill>
              </a:rPr>
              <a:t>… von </a:t>
            </a:r>
            <a:r>
              <a:rPr lang="sl-SI" dirty="0" err="1" smtClean="0">
                <a:solidFill>
                  <a:srgbClr val="FF0000"/>
                </a:solidFill>
              </a:rPr>
              <a:t>Beruf</a:t>
            </a:r>
            <a:r>
              <a:rPr lang="sl-SI" dirty="0" smtClean="0">
                <a:solidFill>
                  <a:srgbClr val="FF0000"/>
                </a:solidFill>
              </a:rPr>
              <a:t>. /</a:t>
            </a:r>
            <a:r>
              <a:rPr lang="sl-SI" dirty="0" err="1" smtClean="0">
                <a:solidFill>
                  <a:srgbClr val="FF0000"/>
                </a:solidFill>
              </a:rPr>
              <a:t>Ich</a:t>
            </a:r>
            <a:r>
              <a:rPr lang="sl-SI" dirty="0" smtClean="0">
                <a:solidFill>
                  <a:srgbClr val="FF0000"/>
                </a:solidFill>
              </a:rPr>
              <a:t> </a:t>
            </a:r>
            <a:r>
              <a:rPr lang="sl-SI" dirty="0" err="1" smtClean="0">
                <a:solidFill>
                  <a:srgbClr val="FF0000"/>
                </a:solidFill>
              </a:rPr>
              <a:t>arbeite</a:t>
            </a:r>
            <a:r>
              <a:rPr lang="sl-SI" dirty="0" smtClean="0">
                <a:solidFill>
                  <a:srgbClr val="FF0000"/>
                </a:solidFill>
              </a:rPr>
              <a:t> </a:t>
            </a:r>
            <a:r>
              <a:rPr lang="sl-SI" dirty="0" err="1" smtClean="0">
                <a:solidFill>
                  <a:srgbClr val="FF0000"/>
                </a:solidFill>
              </a:rPr>
              <a:t>als</a:t>
            </a:r>
            <a:r>
              <a:rPr lang="sl-SI" dirty="0" smtClean="0">
                <a:solidFill>
                  <a:srgbClr val="FF0000"/>
                </a:solidFill>
              </a:rPr>
              <a:t> … </a:t>
            </a:r>
          </a:p>
          <a:p>
            <a:r>
              <a:rPr lang="sl-SI" dirty="0" err="1" smtClean="0">
                <a:solidFill>
                  <a:srgbClr val="FF0000"/>
                </a:solidFill>
              </a:rPr>
              <a:t>Ich</a:t>
            </a:r>
            <a:r>
              <a:rPr lang="sl-SI" dirty="0" smtClean="0">
                <a:solidFill>
                  <a:srgbClr val="FF0000"/>
                </a:solidFill>
              </a:rPr>
              <a:t> </a:t>
            </a:r>
            <a:r>
              <a:rPr lang="sl-SI" dirty="0" err="1" smtClean="0">
                <a:solidFill>
                  <a:srgbClr val="FF0000"/>
                </a:solidFill>
              </a:rPr>
              <a:t>arbeite</a:t>
            </a:r>
            <a:r>
              <a:rPr lang="sl-SI" dirty="0" smtClean="0">
                <a:solidFill>
                  <a:srgbClr val="FF0000"/>
                </a:solidFill>
              </a:rPr>
              <a:t> bei/in … </a:t>
            </a:r>
            <a:endParaRPr lang="sl-SI" dirty="0">
              <a:solidFill>
                <a:srgbClr val="FF0000"/>
              </a:solidFill>
            </a:endParaRPr>
          </a:p>
          <a:p>
            <a:r>
              <a:rPr lang="sl-SI" dirty="0" err="1" smtClean="0">
                <a:solidFill>
                  <a:schemeClr val="tx2"/>
                </a:solidFill>
              </a:rPr>
              <a:t>Ich</a:t>
            </a:r>
            <a:r>
              <a:rPr lang="sl-SI" dirty="0" smtClean="0">
                <a:solidFill>
                  <a:schemeClr val="tx2"/>
                </a:solidFill>
              </a:rPr>
              <a:t> </a:t>
            </a:r>
            <a:r>
              <a:rPr lang="sl-SI" dirty="0" err="1" smtClean="0">
                <a:solidFill>
                  <a:schemeClr val="tx2"/>
                </a:solidFill>
              </a:rPr>
              <a:t>bin</a:t>
            </a:r>
            <a:r>
              <a:rPr lang="sl-SI" dirty="0" smtClean="0">
                <a:solidFill>
                  <a:schemeClr val="tx2"/>
                </a:solidFill>
              </a:rPr>
              <a:t> </a:t>
            </a:r>
            <a:r>
              <a:rPr lang="sl-SI" dirty="0" err="1" smtClean="0">
                <a:solidFill>
                  <a:schemeClr val="tx2"/>
                </a:solidFill>
              </a:rPr>
              <a:t>Lehererin</a:t>
            </a:r>
            <a:r>
              <a:rPr lang="sl-SI" dirty="0" smtClean="0">
                <a:solidFill>
                  <a:schemeClr val="tx2"/>
                </a:solidFill>
              </a:rPr>
              <a:t> von </a:t>
            </a:r>
            <a:r>
              <a:rPr lang="sl-SI" dirty="0" err="1" smtClean="0">
                <a:solidFill>
                  <a:schemeClr val="tx2"/>
                </a:solidFill>
              </a:rPr>
              <a:t>Beruf</a:t>
            </a:r>
            <a:r>
              <a:rPr lang="sl-SI" dirty="0" smtClean="0">
                <a:solidFill>
                  <a:schemeClr val="tx2"/>
                </a:solidFill>
              </a:rPr>
              <a:t>. </a:t>
            </a:r>
            <a:r>
              <a:rPr lang="sl-SI" dirty="0" err="1" smtClean="0">
                <a:solidFill>
                  <a:schemeClr val="tx2"/>
                </a:solidFill>
              </a:rPr>
              <a:t>Wo</a:t>
            </a:r>
            <a:r>
              <a:rPr lang="sl-SI" dirty="0" smtClean="0">
                <a:solidFill>
                  <a:schemeClr val="tx2"/>
                </a:solidFill>
              </a:rPr>
              <a:t> </a:t>
            </a:r>
            <a:r>
              <a:rPr lang="sl-SI" dirty="0" err="1" smtClean="0">
                <a:solidFill>
                  <a:schemeClr val="tx2"/>
                </a:solidFill>
              </a:rPr>
              <a:t>arbeiten</a:t>
            </a:r>
            <a:r>
              <a:rPr lang="sl-SI" dirty="0" smtClean="0">
                <a:solidFill>
                  <a:schemeClr val="tx2"/>
                </a:solidFill>
              </a:rPr>
              <a:t> </a:t>
            </a:r>
            <a:r>
              <a:rPr lang="sl-SI" dirty="0" err="1" smtClean="0">
                <a:solidFill>
                  <a:schemeClr val="tx2"/>
                </a:solidFill>
              </a:rPr>
              <a:t>Sie</a:t>
            </a:r>
            <a:r>
              <a:rPr lang="sl-SI" dirty="0" smtClean="0">
                <a:solidFill>
                  <a:schemeClr val="tx2"/>
                </a:solidFill>
              </a:rPr>
              <a:t>? </a:t>
            </a:r>
            <a:r>
              <a:rPr lang="sl-SI" dirty="0" err="1" smtClean="0">
                <a:solidFill>
                  <a:schemeClr val="tx2"/>
                </a:solidFill>
              </a:rPr>
              <a:t>Was</a:t>
            </a:r>
            <a:r>
              <a:rPr lang="sl-SI" dirty="0" smtClean="0">
                <a:solidFill>
                  <a:schemeClr val="tx2"/>
                </a:solidFill>
              </a:rPr>
              <a:t> </a:t>
            </a:r>
            <a:r>
              <a:rPr lang="sl-SI" dirty="0" err="1" smtClean="0">
                <a:solidFill>
                  <a:schemeClr val="tx2"/>
                </a:solidFill>
              </a:rPr>
              <a:t>sind</a:t>
            </a:r>
            <a:r>
              <a:rPr lang="sl-SI" dirty="0" smtClean="0">
                <a:solidFill>
                  <a:schemeClr val="tx2"/>
                </a:solidFill>
              </a:rPr>
              <a:t> </a:t>
            </a:r>
            <a:r>
              <a:rPr lang="sl-SI" dirty="0" err="1" smtClean="0">
                <a:solidFill>
                  <a:schemeClr val="tx2"/>
                </a:solidFill>
              </a:rPr>
              <a:t>Sie</a:t>
            </a:r>
            <a:r>
              <a:rPr lang="sl-SI" dirty="0" smtClean="0">
                <a:solidFill>
                  <a:schemeClr val="tx2"/>
                </a:solidFill>
              </a:rPr>
              <a:t> von </a:t>
            </a:r>
            <a:r>
              <a:rPr lang="sl-SI" dirty="0" err="1" smtClean="0">
                <a:solidFill>
                  <a:schemeClr val="tx2"/>
                </a:solidFill>
              </a:rPr>
              <a:t>Beruf</a:t>
            </a:r>
            <a:r>
              <a:rPr lang="sl-SI" dirty="0" smtClean="0">
                <a:solidFill>
                  <a:schemeClr val="tx2"/>
                </a:solidFill>
              </a:rPr>
              <a:t>? </a:t>
            </a:r>
          </a:p>
          <a:p>
            <a:endParaRPr lang="sl-SI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sl-SI" dirty="0"/>
          </a:p>
        </p:txBody>
      </p:sp>
      <p:graphicFrame>
        <p:nvGraphicFramePr>
          <p:cNvPr id="4" name="Predme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95031932"/>
              </p:ext>
            </p:extLst>
          </p:nvPr>
        </p:nvGraphicFramePr>
        <p:xfrm>
          <a:off x="2539426" y="286327"/>
          <a:ext cx="7561262" cy="32361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1" name="Dokument" r:id="rId4" imgW="7584034" imgH="3547010" progId="Word.Document.12">
                  <p:embed/>
                </p:oleObj>
              </mc:Choice>
              <mc:Fallback>
                <p:oleObj name="Dokument" r:id="rId4" imgW="7584034" imgH="354701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539426" y="286327"/>
                        <a:ext cx="7561262" cy="323619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56885605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1251678" y="602673"/>
            <a:ext cx="10178322" cy="5276919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sl-SI" b="1" dirty="0" smtClean="0"/>
              <a:t>Še nekaj vprašanj: </a:t>
            </a:r>
          </a:p>
          <a:p>
            <a:pPr marL="0" indent="0">
              <a:buNone/>
            </a:pPr>
            <a:r>
              <a:rPr lang="sl-SI" b="1" dirty="0" smtClean="0"/>
              <a:t>Po stanu:</a:t>
            </a:r>
          </a:p>
          <a:p>
            <a:r>
              <a:rPr lang="de-DE" b="1" dirty="0" smtClean="0">
                <a:solidFill>
                  <a:srgbClr val="FF0000"/>
                </a:solidFill>
              </a:rPr>
              <a:t>Sind </a:t>
            </a:r>
            <a:r>
              <a:rPr lang="de-DE" b="1" dirty="0">
                <a:solidFill>
                  <a:srgbClr val="FF0000"/>
                </a:solidFill>
              </a:rPr>
              <a:t>Sie verheiratet? </a:t>
            </a:r>
            <a:r>
              <a:rPr lang="sl-SI" b="1" dirty="0" smtClean="0">
                <a:solidFill>
                  <a:srgbClr val="FF0000"/>
                </a:solidFill>
              </a:rPr>
              <a:t>/ </a:t>
            </a:r>
            <a:r>
              <a:rPr lang="de-DE" b="1" dirty="0" smtClean="0">
                <a:solidFill>
                  <a:srgbClr val="FF0000"/>
                </a:solidFill>
              </a:rPr>
              <a:t>Bist </a:t>
            </a:r>
            <a:r>
              <a:rPr lang="de-DE" b="1" dirty="0">
                <a:solidFill>
                  <a:srgbClr val="FF0000"/>
                </a:solidFill>
              </a:rPr>
              <a:t>du verheiratet?  </a:t>
            </a:r>
            <a:endParaRPr lang="sl-SI" dirty="0">
              <a:solidFill>
                <a:srgbClr val="FF0000"/>
              </a:solidFill>
            </a:endParaRPr>
          </a:p>
          <a:p>
            <a:r>
              <a:rPr lang="de-DE" dirty="0">
                <a:solidFill>
                  <a:srgbClr val="FF0000"/>
                </a:solidFill>
              </a:rPr>
              <a:t>Ja, ich bin verheiratet. / Nein, ich bin nicht verheiratet. </a:t>
            </a:r>
            <a:endParaRPr lang="sl-SI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de-DE" b="1" dirty="0"/>
              <a:t> </a:t>
            </a:r>
            <a:r>
              <a:rPr lang="sl-SI" b="1" dirty="0" smtClean="0"/>
              <a:t>Po otrocih: </a:t>
            </a:r>
            <a:endParaRPr lang="sl-SI" dirty="0"/>
          </a:p>
          <a:p>
            <a:r>
              <a:rPr lang="de-DE" b="1" dirty="0">
                <a:solidFill>
                  <a:srgbClr val="FF0000"/>
                </a:solidFill>
              </a:rPr>
              <a:t>Haben Sie Kinder? 		</a:t>
            </a:r>
            <a:r>
              <a:rPr lang="de-DE" b="1" dirty="0" smtClean="0">
                <a:solidFill>
                  <a:srgbClr val="FF0000"/>
                </a:solidFill>
              </a:rPr>
              <a:t>	Hast </a:t>
            </a:r>
            <a:r>
              <a:rPr lang="de-DE" b="1" dirty="0">
                <a:solidFill>
                  <a:srgbClr val="FF0000"/>
                </a:solidFill>
              </a:rPr>
              <a:t>du Kinder?  </a:t>
            </a:r>
            <a:endParaRPr lang="sl-SI" dirty="0">
              <a:solidFill>
                <a:srgbClr val="FF0000"/>
              </a:solidFill>
            </a:endParaRPr>
          </a:p>
          <a:p>
            <a:r>
              <a:rPr lang="de-DE" dirty="0">
                <a:solidFill>
                  <a:srgbClr val="FF0000"/>
                </a:solidFill>
              </a:rPr>
              <a:t>Ja, ich habe ein Kind/ </a:t>
            </a:r>
            <a:r>
              <a:rPr lang="de-DE" dirty="0" smtClean="0">
                <a:solidFill>
                  <a:srgbClr val="FF0000"/>
                </a:solidFill>
              </a:rPr>
              <a:t>zwei</a:t>
            </a:r>
            <a:r>
              <a:rPr lang="sl-SI" dirty="0">
                <a:solidFill>
                  <a:srgbClr val="FF0000"/>
                </a:solidFill>
              </a:rPr>
              <a:t> </a:t>
            </a:r>
            <a:r>
              <a:rPr lang="sl-SI" dirty="0" smtClean="0">
                <a:solidFill>
                  <a:srgbClr val="FF0000"/>
                </a:solidFill>
              </a:rPr>
              <a:t>/</a:t>
            </a:r>
            <a:r>
              <a:rPr lang="sl-SI" dirty="0" err="1" smtClean="0">
                <a:solidFill>
                  <a:srgbClr val="FF0000"/>
                </a:solidFill>
              </a:rPr>
              <a:t>drei</a:t>
            </a:r>
            <a:r>
              <a:rPr lang="de-DE" dirty="0" smtClean="0">
                <a:solidFill>
                  <a:srgbClr val="FF0000"/>
                </a:solidFill>
              </a:rPr>
              <a:t> </a:t>
            </a:r>
            <a:r>
              <a:rPr lang="de-DE" dirty="0">
                <a:solidFill>
                  <a:srgbClr val="FF0000"/>
                </a:solidFill>
              </a:rPr>
              <a:t>Kinder</a:t>
            </a:r>
            <a:r>
              <a:rPr lang="de-DE" dirty="0" smtClean="0">
                <a:solidFill>
                  <a:srgbClr val="FF0000"/>
                </a:solidFill>
              </a:rPr>
              <a:t>.</a:t>
            </a:r>
            <a:endParaRPr lang="sl-SI" dirty="0">
              <a:solidFill>
                <a:srgbClr val="FF0000"/>
              </a:solidFill>
            </a:endParaRPr>
          </a:p>
          <a:p>
            <a:r>
              <a:rPr lang="de-DE" dirty="0">
                <a:solidFill>
                  <a:srgbClr val="FF0000"/>
                </a:solidFill>
              </a:rPr>
              <a:t>Nein, ich habe kein Kind</a:t>
            </a:r>
            <a:r>
              <a:rPr lang="de-DE" dirty="0" smtClean="0">
                <a:solidFill>
                  <a:srgbClr val="FF0000"/>
                </a:solidFill>
              </a:rPr>
              <a:t>.</a:t>
            </a:r>
            <a:endParaRPr lang="sl-SI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sl-SI" dirty="0" smtClean="0"/>
              <a:t>Starosti: </a:t>
            </a:r>
            <a:r>
              <a:rPr lang="de-DE" dirty="0"/>
              <a:t> </a:t>
            </a:r>
            <a:endParaRPr lang="sl-SI" dirty="0"/>
          </a:p>
          <a:p>
            <a:r>
              <a:rPr lang="de-DE" b="1" dirty="0">
                <a:solidFill>
                  <a:srgbClr val="FF0000"/>
                </a:solidFill>
              </a:rPr>
              <a:t>Wie alt sind Sie? 			</a:t>
            </a:r>
            <a:r>
              <a:rPr lang="de-DE" b="1" dirty="0" smtClean="0">
                <a:solidFill>
                  <a:srgbClr val="FF0000"/>
                </a:solidFill>
              </a:rPr>
              <a:t>Wie </a:t>
            </a:r>
            <a:r>
              <a:rPr lang="de-DE" b="1" dirty="0">
                <a:solidFill>
                  <a:srgbClr val="FF0000"/>
                </a:solidFill>
              </a:rPr>
              <a:t>alt bist du?</a:t>
            </a:r>
            <a:endParaRPr lang="sl-SI" dirty="0">
              <a:solidFill>
                <a:srgbClr val="FF0000"/>
              </a:solidFill>
            </a:endParaRPr>
          </a:p>
          <a:p>
            <a:r>
              <a:rPr lang="de-DE" dirty="0">
                <a:solidFill>
                  <a:srgbClr val="FF0000"/>
                </a:solidFill>
              </a:rPr>
              <a:t>Ich bin … Jahre alt. </a:t>
            </a:r>
            <a:endParaRPr lang="sl-SI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sl-SI" dirty="0" smtClean="0"/>
              <a:t>Telefonski številki: </a:t>
            </a:r>
            <a:endParaRPr lang="sl-SI" dirty="0"/>
          </a:p>
          <a:p>
            <a:r>
              <a:rPr lang="de-DE" b="1" dirty="0">
                <a:solidFill>
                  <a:srgbClr val="FF0000"/>
                </a:solidFill>
              </a:rPr>
              <a:t>Wie ist Ihre Telefonnummer?		</a:t>
            </a:r>
            <a:r>
              <a:rPr lang="de-DE" b="1" dirty="0" smtClean="0">
                <a:solidFill>
                  <a:srgbClr val="FF0000"/>
                </a:solidFill>
              </a:rPr>
              <a:t>Wie </a:t>
            </a:r>
            <a:r>
              <a:rPr lang="de-DE" b="1" dirty="0">
                <a:solidFill>
                  <a:srgbClr val="FF0000"/>
                </a:solidFill>
              </a:rPr>
              <a:t>ist deine Telefonnummer</a:t>
            </a:r>
            <a:r>
              <a:rPr lang="de-DE" b="1" dirty="0" smtClean="0">
                <a:solidFill>
                  <a:srgbClr val="FF0000"/>
                </a:solidFill>
              </a:rPr>
              <a:t>?</a:t>
            </a:r>
            <a:endParaRPr lang="sl-SI" dirty="0">
              <a:solidFill>
                <a:srgbClr val="FF0000"/>
              </a:solidFill>
            </a:endParaRPr>
          </a:p>
          <a:p>
            <a:r>
              <a:rPr lang="de-DE" dirty="0">
                <a:solidFill>
                  <a:srgbClr val="FF0000"/>
                </a:solidFill>
              </a:rPr>
              <a:t>Meine Telefonnummer ist …</a:t>
            </a:r>
            <a:endParaRPr lang="sl-SI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0930471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VAJA DELA MOJSTRA /</a:t>
            </a:r>
            <a:r>
              <a:rPr lang="de-DE" dirty="0" err="1" smtClean="0"/>
              <a:t>übung</a:t>
            </a:r>
            <a:r>
              <a:rPr lang="de-DE" dirty="0" smtClean="0"/>
              <a:t> macht den meister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err="1" smtClean="0"/>
              <a:t>Pa</a:t>
            </a:r>
            <a:r>
              <a:rPr lang="de-DE" dirty="0" smtClean="0"/>
              <a:t> </a:t>
            </a:r>
            <a:r>
              <a:rPr lang="de-DE" dirty="0" err="1" smtClean="0"/>
              <a:t>ponovimo</a:t>
            </a:r>
            <a:r>
              <a:rPr lang="de-DE" dirty="0" smtClean="0"/>
              <a:t>: </a:t>
            </a:r>
          </a:p>
          <a:p>
            <a:pPr marL="0" indent="0">
              <a:buNone/>
            </a:pPr>
            <a:r>
              <a:rPr lang="de-DE" dirty="0" err="1" smtClean="0"/>
              <a:t>Vaja</a:t>
            </a:r>
            <a:r>
              <a:rPr lang="de-DE" dirty="0" smtClean="0"/>
              <a:t> 1: </a:t>
            </a:r>
            <a:r>
              <a:rPr lang="de-DE" dirty="0" err="1" smtClean="0"/>
              <a:t>Napi</a:t>
            </a:r>
            <a:r>
              <a:rPr lang="sl-SI" dirty="0" smtClean="0"/>
              <a:t>šite k vsaki vprašalnici eno vprašanje (1 min): </a:t>
            </a:r>
            <a:endParaRPr lang="de-DE" dirty="0"/>
          </a:p>
          <a:p>
            <a:pPr marL="0" indent="0">
              <a:buNone/>
            </a:pPr>
            <a:r>
              <a:rPr lang="de-DE" dirty="0"/>
              <a:t>Wer?</a:t>
            </a:r>
          </a:p>
          <a:p>
            <a:pPr marL="0" indent="0">
              <a:buNone/>
            </a:pPr>
            <a:r>
              <a:rPr lang="de-DE" dirty="0"/>
              <a:t>Wie? </a:t>
            </a:r>
          </a:p>
          <a:p>
            <a:pPr marL="0" indent="0">
              <a:buNone/>
            </a:pPr>
            <a:r>
              <a:rPr lang="de-DE" dirty="0"/>
              <a:t>Wo?</a:t>
            </a:r>
          </a:p>
          <a:p>
            <a:pPr marL="0" indent="0">
              <a:buNone/>
            </a:pPr>
            <a:r>
              <a:rPr lang="de-DE" dirty="0"/>
              <a:t>Woher?</a:t>
            </a:r>
          </a:p>
          <a:p>
            <a:pPr marL="0" indent="0">
              <a:buNone/>
            </a:pPr>
            <a:r>
              <a:rPr lang="de-DE" dirty="0" smtClean="0"/>
              <a:t>Was</a:t>
            </a:r>
            <a:r>
              <a:rPr lang="sl-SI" dirty="0" smtClean="0"/>
              <a:t>?</a:t>
            </a:r>
            <a:endParaRPr lang="de-DE" dirty="0"/>
          </a:p>
          <a:p>
            <a:pPr marL="0" indent="0">
              <a:buNone/>
            </a:pP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032328203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spoznajmo</a:t>
            </a:r>
            <a:r>
              <a:rPr lang="de-DE" dirty="0" smtClean="0"/>
              <a:t> </a:t>
            </a:r>
            <a:r>
              <a:rPr lang="de-DE" dirty="0" err="1" smtClean="0"/>
              <a:t>nekaj</a:t>
            </a:r>
            <a:r>
              <a:rPr lang="de-DE" dirty="0" smtClean="0"/>
              <a:t> </a:t>
            </a:r>
            <a:r>
              <a:rPr lang="de-DE" dirty="0" err="1" smtClean="0"/>
              <a:t>besed</a:t>
            </a:r>
            <a:r>
              <a:rPr lang="de-DE" dirty="0" smtClean="0"/>
              <a:t> / </a:t>
            </a:r>
            <a:r>
              <a:rPr lang="sl-SI" dirty="0" smtClean="0"/>
              <a:t>EINIGE </a:t>
            </a:r>
            <a:r>
              <a:rPr lang="de-DE" dirty="0" smtClean="0"/>
              <a:t>neue </a:t>
            </a:r>
            <a:r>
              <a:rPr lang="sl-SI" dirty="0" smtClean="0"/>
              <a:t>W</a:t>
            </a:r>
            <a:r>
              <a:rPr lang="de-DE" dirty="0"/>
              <a:t>ÖRTER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err="1" smtClean="0"/>
              <a:t>Zagotovo</a:t>
            </a:r>
            <a:r>
              <a:rPr lang="de-DE" dirty="0" smtClean="0"/>
              <a:t> </a:t>
            </a:r>
            <a:r>
              <a:rPr lang="de-DE" dirty="0" err="1" smtClean="0"/>
              <a:t>poznate</a:t>
            </a:r>
            <a:r>
              <a:rPr lang="de-DE" dirty="0" smtClean="0"/>
              <a:t> </a:t>
            </a:r>
            <a:r>
              <a:rPr lang="de-DE" dirty="0" err="1" smtClean="0"/>
              <a:t>te</a:t>
            </a:r>
            <a:r>
              <a:rPr lang="de-DE" dirty="0" smtClean="0"/>
              <a:t> </a:t>
            </a:r>
            <a:r>
              <a:rPr lang="de-DE" dirty="0" err="1" smtClean="0"/>
              <a:t>besede</a:t>
            </a:r>
            <a:r>
              <a:rPr lang="de-DE" dirty="0"/>
              <a:t> </a:t>
            </a:r>
            <a:r>
              <a:rPr lang="de-DE" dirty="0" smtClean="0"/>
              <a:t>v </a:t>
            </a:r>
            <a:r>
              <a:rPr lang="de-DE" dirty="0" err="1" smtClean="0"/>
              <a:t>nem</a:t>
            </a:r>
            <a:r>
              <a:rPr lang="sl-SI" dirty="0" smtClean="0"/>
              <a:t>ščini: </a:t>
            </a:r>
          </a:p>
          <a:p>
            <a:r>
              <a:rPr lang="de-DE" dirty="0"/>
              <a:t> 	</a:t>
            </a:r>
            <a:r>
              <a:rPr lang="de-DE" dirty="0">
                <a:solidFill>
                  <a:srgbClr val="002060"/>
                </a:solidFill>
              </a:rPr>
              <a:t>der Computer</a:t>
            </a:r>
            <a:r>
              <a:rPr lang="de-DE" dirty="0"/>
              <a:t>	 	</a:t>
            </a:r>
            <a:r>
              <a:rPr lang="de-DE" dirty="0">
                <a:solidFill>
                  <a:srgbClr val="00B050"/>
                </a:solidFill>
              </a:rPr>
              <a:t>das Auto</a:t>
            </a:r>
            <a:r>
              <a:rPr lang="de-DE" dirty="0"/>
              <a:t>		</a:t>
            </a:r>
            <a:r>
              <a:rPr lang="de-DE" dirty="0">
                <a:solidFill>
                  <a:srgbClr val="FF0000"/>
                </a:solidFill>
              </a:rPr>
              <a:t>  die Pizza</a:t>
            </a:r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r>
              <a:rPr lang="de-DE" dirty="0"/>
              <a:t> 	</a:t>
            </a:r>
            <a:r>
              <a:rPr lang="de-DE" dirty="0">
                <a:solidFill>
                  <a:srgbClr val="002060"/>
                </a:solidFill>
              </a:rPr>
              <a:t>der Bus	</a:t>
            </a:r>
            <a:r>
              <a:rPr lang="de-DE" dirty="0"/>
              <a:t>	</a:t>
            </a:r>
            <a:r>
              <a:rPr lang="de-DE" dirty="0">
                <a:solidFill>
                  <a:srgbClr val="00B050"/>
                </a:solidFill>
              </a:rPr>
              <a:t> </a:t>
            </a:r>
            <a:r>
              <a:rPr lang="de-DE" dirty="0" smtClean="0">
                <a:solidFill>
                  <a:srgbClr val="00B050"/>
                </a:solidFill>
              </a:rPr>
              <a:t>	das </a:t>
            </a:r>
            <a:r>
              <a:rPr lang="de-DE" dirty="0">
                <a:solidFill>
                  <a:srgbClr val="00B050"/>
                </a:solidFill>
              </a:rPr>
              <a:t>Telefon</a:t>
            </a:r>
            <a:r>
              <a:rPr lang="de-DE" dirty="0"/>
              <a:t>	</a:t>
            </a:r>
            <a:r>
              <a:rPr lang="de-DE" dirty="0" smtClean="0"/>
              <a:t>	</a:t>
            </a:r>
            <a:r>
              <a:rPr lang="sl-SI" dirty="0" smtClean="0"/>
              <a:t>        </a:t>
            </a:r>
            <a:r>
              <a:rPr lang="de-DE" dirty="0" smtClean="0"/>
              <a:t>  </a:t>
            </a:r>
            <a:r>
              <a:rPr lang="de-DE" dirty="0">
                <a:solidFill>
                  <a:srgbClr val="FF0000"/>
                </a:solidFill>
              </a:rPr>
              <a:t>die </a:t>
            </a:r>
            <a:r>
              <a:rPr lang="de-DE" dirty="0" smtClean="0">
                <a:solidFill>
                  <a:srgbClr val="FF0000"/>
                </a:solidFill>
              </a:rPr>
              <a:t>Information</a:t>
            </a:r>
            <a:endParaRPr lang="sl-SI" dirty="0" smtClean="0">
              <a:solidFill>
                <a:srgbClr val="FF0000"/>
              </a:solidFill>
            </a:endParaRPr>
          </a:p>
          <a:p>
            <a:endParaRPr lang="de-DE" dirty="0"/>
          </a:p>
          <a:p>
            <a:endParaRPr lang="de-DE" dirty="0" smtClean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68324" y="3406606"/>
            <a:ext cx="809524" cy="676190"/>
          </a:xfrm>
          <a:prstGeom prst="rect">
            <a:avLst/>
          </a:prstGeom>
        </p:spPr>
      </p:pic>
      <p:pic>
        <p:nvPicPr>
          <p:cNvPr id="5" name="Slika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33333" y="3563748"/>
            <a:ext cx="819048" cy="361905"/>
          </a:xfrm>
          <a:prstGeom prst="rect">
            <a:avLst/>
          </a:prstGeom>
        </p:spPr>
      </p:pic>
      <p:pic>
        <p:nvPicPr>
          <p:cNvPr id="6" name="Slika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07866" y="3282795"/>
            <a:ext cx="714286" cy="561905"/>
          </a:xfrm>
          <a:prstGeom prst="rect">
            <a:avLst/>
          </a:prstGeom>
        </p:spPr>
      </p:pic>
      <p:pic>
        <p:nvPicPr>
          <p:cNvPr id="7" name="Slika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784628" y="5491225"/>
            <a:ext cx="828571" cy="361905"/>
          </a:xfrm>
          <a:prstGeom prst="rect">
            <a:avLst/>
          </a:prstGeom>
        </p:spPr>
      </p:pic>
      <p:pic>
        <p:nvPicPr>
          <p:cNvPr id="8" name="Slika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236006" y="5333315"/>
            <a:ext cx="800000" cy="504762"/>
          </a:xfrm>
          <a:prstGeom prst="rect">
            <a:avLst/>
          </a:prstGeom>
        </p:spPr>
      </p:pic>
      <p:pic>
        <p:nvPicPr>
          <p:cNvPr id="9" name="Slika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258372" y="5205510"/>
            <a:ext cx="676190" cy="571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2175341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dirty="0" smtClean="0"/>
              <a:t>VAJA DELA MOJSTRA /</a:t>
            </a:r>
            <a:r>
              <a:rPr lang="de-DE" dirty="0" err="1" smtClean="0"/>
              <a:t>übung</a:t>
            </a:r>
            <a:r>
              <a:rPr lang="de-DE" dirty="0" smtClean="0"/>
              <a:t> macht den meister</a:t>
            </a:r>
            <a:r>
              <a:rPr lang="sl-SI" dirty="0" smtClean="0"/>
              <a:t> – rešitve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b="1" dirty="0" err="1" smtClean="0"/>
              <a:t>Pa</a:t>
            </a:r>
            <a:r>
              <a:rPr lang="de-DE" b="1" dirty="0" smtClean="0"/>
              <a:t> </a:t>
            </a:r>
            <a:r>
              <a:rPr lang="de-DE" b="1" dirty="0" err="1" smtClean="0"/>
              <a:t>ponovimo</a:t>
            </a:r>
            <a:r>
              <a:rPr lang="de-DE" b="1" dirty="0" smtClean="0"/>
              <a:t>: </a:t>
            </a:r>
          </a:p>
          <a:p>
            <a:pPr marL="0" indent="0">
              <a:buNone/>
            </a:pPr>
            <a:r>
              <a:rPr lang="de-DE" dirty="0" err="1" smtClean="0"/>
              <a:t>Vaja</a:t>
            </a:r>
            <a:r>
              <a:rPr lang="de-DE" dirty="0" smtClean="0"/>
              <a:t> 1: </a:t>
            </a:r>
            <a:r>
              <a:rPr lang="de-DE" dirty="0" err="1" smtClean="0"/>
              <a:t>Napi</a:t>
            </a:r>
            <a:r>
              <a:rPr lang="sl-SI" dirty="0" smtClean="0"/>
              <a:t>šite k vsaki vprašalnici eno vprašanje: </a:t>
            </a:r>
            <a:endParaRPr lang="de-DE" dirty="0"/>
          </a:p>
          <a:p>
            <a:pPr marL="0" indent="0">
              <a:buNone/>
            </a:pPr>
            <a:r>
              <a:rPr lang="de-DE" dirty="0"/>
              <a:t>Wer</a:t>
            </a:r>
            <a:r>
              <a:rPr lang="de-DE" dirty="0" smtClean="0"/>
              <a:t>?</a:t>
            </a:r>
            <a:r>
              <a:rPr lang="sl-SI" dirty="0" smtClean="0"/>
              <a:t> </a:t>
            </a:r>
            <a:r>
              <a:rPr lang="de-DE" dirty="0" smtClean="0"/>
              <a:t>- </a:t>
            </a:r>
            <a:r>
              <a:rPr lang="sl-SI" dirty="0" smtClean="0"/>
              <a:t> </a:t>
            </a:r>
            <a:r>
              <a:rPr lang="sl-SI" dirty="0" err="1" smtClean="0"/>
              <a:t>Wer</a:t>
            </a:r>
            <a:r>
              <a:rPr lang="sl-SI" dirty="0" smtClean="0"/>
              <a:t> </a:t>
            </a:r>
            <a:r>
              <a:rPr lang="sl-SI" dirty="0" err="1" smtClean="0"/>
              <a:t>ist</a:t>
            </a:r>
            <a:r>
              <a:rPr lang="sl-SI" dirty="0" smtClean="0"/>
              <a:t> </a:t>
            </a:r>
            <a:r>
              <a:rPr lang="sl-SI" dirty="0" err="1" smtClean="0"/>
              <a:t>das</a:t>
            </a:r>
            <a:r>
              <a:rPr lang="sl-SI" dirty="0" smtClean="0"/>
              <a:t>?</a:t>
            </a:r>
            <a:endParaRPr lang="de-DE" dirty="0"/>
          </a:p>
          <a:p>
            <a:pPr marL="0" indent="0">
              <a:buNone/>
            </a:pPr>
            <a:r>
              <a:rPr lang="de-DE" dirty="0"/>
              <a:t>Wie?  </a:t>
            </a:r>
            <a:r>
              <a:rPr lang="de-DE" dirty="0" smtClean="0"/>
              <a:t>- </a:t>
            </a:r>
            <a:r>
              <a:rPr lang="sl-SI" dirty="0" err="1" smtClean="0"/>
              <a:t>Wie</a:t>
            </a:r>
            <a:r>
              <a:rPr lang="sl-SI" dirty="0" smtClean="0"/>
              <a:t> </a:t>
            </a:r>
            <a:r>
              <a:rPr lang="sl-SI" dirty="0" err="1" smtClean="0"/>
              <a:t>hei</a:t>
            </a:r>
            <a:r>
              <a:rPr lang="de-DE" dirty="0" err="1" smtClean="0"/>
              <a:t>ßen</a:t>
            </a:r>
            <a:r>
              <a:rPr lang="de-DE" dirty="0" smtClean="0"/>
              <a:t> Sie?</a:t>
            </a:r>
            <a:endParaRPr lang="de-DE" dirty="0"/>
          </a:p>
          <a:p>
            <a:pPr marL="0" indent="0">
              <a:buNone/>
            </a:pPr>
            <a:r>
              <a:rPr lang="de-DE" dirty="0" smtClean="0"/>
              <a:t>Wo? - Wo wohnen Sie?</a:t>
            </a:r>
            <a:endParaRPr lang="de-DE" dirty="0"/>
          </a:p>
          <a:p>
            <a:pPr marL="0" indent="0">
              <a:buNone/>
            </a:pPr>
            <a:r>
              <a:rPr lang="de-DE" dirty="0" smtClean="0"/>
              <a:t>Woher? - Woher kommen Sie?</a:t>
            </a:r>
            <a:endParaRPr lang="de-DE" dirty="0"/>
          </a:p>
          <a:p>
            <a:pPr marL="0" indent="0">
              <a:buNone/>
            </a:pPr>
            <a:r>
              <a:rPr lang="de-DE" dirty="0" smtClean="0"/>
              <a:t>Was</a:t>
            </a:r>
            <a:r>
              <a:rPr lang="sl-SI" dirty="0" smtClean="0"/>
              <a:t>?</a:t>
            </a:r>
            <a:r>
              <a:rPr lang="de-DE" dirty="0"/>
              <a:t> </a:t>
            </a:r>
            <a:r>
              <a:rPr lang="de-DE" dirty="0" smtClean="0"/>
              <a:t>- Was machen Sie beruflich?</a:t>
            </a:r>
            <a:endParaRPr lang="de-DE" dirty="0"/>
          </a:p>
          <a:p>
            <a:pPr marL="0" indent="0">
              <a:buNone/>
            </a:pP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866700612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1251678" y="841665"/>
            <a:ext cx="10178322" cy="5037928"/>
          </a:xfrm>
        </p:spPr>
        <p:txBody>
          <a:bodyPr>
            <a:normAutofit/>
          </a:bodyPr>
          <a:lstStyle/>
          <a:p>
            <a:pPr marL="0" lvl="0" indent="0" eaLnBrk="0" hangingPunct="0">
              <a:buNone/>
            </a:pPr>
            <a:r>
              <a:rPr lang="sl-SI" sz="2400" b="1" dirty="0" smtClean="0"/>
              <a:t>Vaja 2: Dopolnite in preverite rešitve. </a:t>
            </a:r>
            <a:endParaRPr lang="sl-SI" sz="2400" dirty="0"/>
          </a:p>
          <a:p>
            <a:pPr marL="457200" lvl="0" indent="-457200" eaLnBrk="0" hangingPunct="0">
              <a:buFont typeface="+mj-lt"/>
              <a:buAutoNum type="arabicPeriod"/>
            </a:pPr>
            <a:r>
              <a:rPr lang="de-DE" sz="2400" dirty="0"/>
              <a:t>Guten _______/ guten Tag/ guten Abend/ gute Nacht</a:t>
            </a:r>
            <a:r>
              <a:rPr lang="de-DE" sz="2400" dirty="0" smtClean="0"/>
              <a:t>.</a:t>
            </a:r>
            <a:r>
              <a:rPr lang="de-DE" sz="2400" dirty="0"/>
              <a:t> </a:t>
            </a:r>
            <a:endParaRPr lang="sl-SI" sz="2400" dirty="0"/>
          </a:p>
          <a:p>
            <a:pPr marL="457200" lvl="0" indent="-457200" eaLnBrk="0" hangingPunct="0">
              <a:buFont typeface="+mj-lt"/>
              <a:buAutoNum type="arabicPeriod"/>
            </a:pPr>
            <a:r>
              <a:rPr lang="de-DE" sz="2400" dirty="0"/>
              <a:t>Woher kommen ____ ? Ich komme aus Slowenien</a:t>
            </a:r>
            <a:r>
              <a:rPr lang="de-DE" sz="2400" dirty="0" smtClean="0"/>
              <a:t>.</a:t>
            </a:r>
            <a:endParaRPr lang="sl-SI" sz="2400" dirty="0"/>
          </a:p>
          <a:p>
            <a:pPr marL="457200" lvl="0" indent="-457200" eaLnBrk="0" hangingPunct="0">
              <a:buFont typeface="+mj-lt"/>
              <a:buAutoNum type="arabicPeriod"/>
            </a:pPr>
            <a:r>
              <a:rPr lang="de-DE" sz="2400" dirty="0"/>
              <a:t>Woher _______  du? Ich komme aus Slowenien</a:t>
            </a:r>
            <a:r>
              <a:rPr lang="de-DE" sz="2400" dirty="0" smtClean="0"/>
              <a:t>.</a:t>
            </a:r>
            <a:endParaRPr lang="sl-SI" sz="2400" dirty="0"/>
          </a:p>
          <a:p>
            <a:pPr marL="457200" lvl="0" indent="-457200" eaLnBrk="0" hangingPunct="0">
              <a:buFont typeface="+mj-lt"/>
              <a:buAutoNum type="arabicPeriod"/>
            </a:pPr>
            <a:r>
              <a:rPr lang="de-DE" sz="2400" dirty="0"/>
              <a:t>Wo ________ Sie? Ich wohne in Ljubljana</a:t>
            </a:r>
            <a:r>
              <a:rPr lang="de-DE" sz="2400" dirty="0" smtClean="0"/>
              <a:t>.</a:t>
            </a:r>
            <a:endParaRPr lang="sl-SI" sz="2400" dirty="0"/>
          </a:p>
          <a:p>
            <a:pPr marL="457200" lvl="0" indent="-457200" eaLnBrk="0" hangingPunct="0">
              <a:buFont typeface="+mj-lt"/>
              <a:buAutoNum type="arabicPeriod"/>
            </a:pPr>
            <a:r>
              <a:rPr lang="de-DE" sz="2400" dirty="0"/>
              <a:t>Wo _________ Sie? Ich arbeite bei …  </a:t>
            </a:r>
            <a:endParaRPr lang="sl-SI" sz="2400" dirty="0"/>
          </a:p>
          <a:p>
            <a:endParaRPr lang="sl-SI" sz="2400" dirty="0"/>
          </a:p>
        </p:txBody>
      </p:sp>
    </p:spTree>
    <p:extLst>
      <p:ext uri="{BB962C8B-B14F-4D97-AF65-F5344CB8AC3E}">
        <p14:creationId xmlns:p14="http://schemas.microsoft.com/office/powerpoint/2010/main" val="796241660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1251678" y="841665"/>
            <a:ext cx="10178322" cy="4862944"/>
          </a:xfrm>
        </p:spPr>
        <p:txBody>
          <a:bodyPr>
            <a:normAutofit/>
          </a:bodyPr>
          <a:lstStyle/>
          <a:p>
            <a:pPr marL="0" lvl="0" indent="0" eaLnBrk="0" hangingPunct="0">
              <a:buNone/>
            </a:pPr>
            <a:r>
              <a:rPr lang="sl-SI" b="1" dirty="0" smtClean="0"/>
              <a:t>Vaja 2: Dopolnite in preverite rešitve. (Rešitve)</a:t>
            </a:r>
          </a:p>
          <a:p>
            <a:pPr marL="0" lvl="0" indent="0" eaLnBrk="0" hangingPunct="0">
              <a:buNone/>
            </a:pPr>
            <a:endParaRPr lang="sl-SI" dirty="0"/>
          </a:p>
          <a:p>
            <a:pPr marL="457200" lvl="0" indent="-457200" eaLnBrk="0" hangingPunct="0">
              <a:buFont typeface="+mj-lt"/>
              <a:buAutoNum type="arabicPeriod"/>
            </a:pPr>
            <a:r>
              <a:rPr lang="de-DE" dirty="0"/>
              <a:t>Guten </a:t>
            </a:r>
            <a:r>
              <a:rPr lang="de-DE" dirty="0" smtClean="0"/>
              <a:t>__</a:t>
            </a:r>
            <a:r>
              <a:rPr lang="sl-SI" u="sng" dirty="0" err="1" smtClean="0"/>
              <a:t>Morgen</a:t>
            </a:r>
            <a:r>
              <a:rPr lang="de-DE" u="sng" dirty="0" smtClean="0"/>
              <a:t>_</a:t>
            </a:r>
            <a:r>
              <a:rPr lang="de-DE" dirty="0" smtClean="0"/>
              <a:t>____/ </a:t>
            </a:r>
            <a:r>
              <a:rPr lang="de-DE" dirty="0"/>
              <a:t>guten Tag/ guten Abend/ gute Nacht</a:t>
            </a:r>
            <a:r>
              <a:rPr lang="de-DE" dirty="0" smtClean="0"/>
              <a:t>.</a:t>
            </a:r>
            <a:r>
              <a:rPr lang="de-DE" dirty="0"/>
              <a:t> </a:t>
            </a:r>
            <a:endParaRPr lang="sl-SI" dirty="0"/>
          </a:p>
          <a:p>
            <a:pPr marL="457200" lvl="0" indent="-457200" eaLnBrk="0" hangingPunct="0">
              <a:buFont typeface="+mj-lt"/>
              <a:buAutoNum type="arabicPeriod"/>
            </a:pPr>
            <a:r>
              <a:rPr lang="de-DE" dirty="0"/>
              <a:t>Woher kommen </a:t>
            </a:r>
            <a:r>
              <a:rPr lang="de-DE" dirty="0" smtClean="0"/>
              <a:t>_</a:t>
            </a:r>
            <a:r>
              <a:rPr lang="sl-SI" u="sng" dirty="0" err="1" smtClean="0"/>
              <a:t>Sie</a:t>
            </a:r>
            <a:r>
              <a:rPr lang="de-DE" dirty="0" smtClean="0"/>
              <a:t>___ </a:t>
            </a:r>
            <a:r>
              <a:rPr lang="de-DE" dirty="0"/>
              <a:t>? Ich komme aus Slowenien</a:t>
            </a:r>
            <a:r>
              <a:rPr lang="de-DE" dirty="0" smtClean="0"/>
              <a:t>.</a:t>
            </a:r>
            <a:endParaRPr lang="sl-SI" dirty="0"/>
          </a:p>
          <a:p>
            <a:pPr marL="457200" lvl="0" indent="-457200" eaLnBrk="0" hangingPunct="0">
              <a:buFont typeface="+mj-lt"/>
              <a:buAutoNum type="arabicPeriod"/>
            </a:pPr>
            <a:r>
              <a:rPr lang="de-DE" dirty="0"/>
              <a:t>Woher </a:t>
            </a:r>
            <a:r>
              <a:rPr lang="de-DE" dirty="0" smtClean="0"/>
              <a:t>___</a:t>
            </a:r>
            <a:r>
              <a:rPr lang="sl-SI" u="sng" dirty="0" err="1" smtClean="0"/>
              <a:t>kommst</a:t>
            </a:r>
            <a:r>
              <a:rPr lang="de-DE" dirty="0" smtClean="0"/>
              <a:t>____  </a:t>
            </a:r>
            <a:r>
              <a:rPr lang="de-DE" dirty="0"/>
              <a:t>du? Ich komme aus Slowenien</a:t>
            </a:r>
            <a:r>
              <a:rPr lang="de-DE" dirty="0" smtClean="0"/>
              <a:t>.</a:t>
            </a:r>
            <a:endParaRPr lang="sl-SI" dirty="0"/>
          </a:p>
          <a:p>
            <a:pPr marL="457200" lvl="0" indent="-457200" eaLnBrk="0" hangingPunct="0">
              <a:buFont typeface="+mj-lt"/>
              <a:buAutoNum type="arabicPeriod"/>
            </a:pPr>
            <a:r>
              <a:rPr lang="de-DE" dirty="0"/>
              <a:t>Wo </a:t>
            </a:r>
            <a:r>
              <a:rPr lang="de-DE" dirty="0" smtClean="0"/>
              <a:t>___</a:t>
            </a:r>
            <a:r>
              <a:rPr lang="sl-SI" u="sng" dirty="0" err="1" smtClean="0"/>
              <a:t>wohnen</a:t>
            </a:r>
            <a:r>
              <a:rPr lang="de-DE" u="sng" dirty="0" smtClean="0"/>
              <a:t>_</a:t>
            </a:r>
            <a:r>
              <a:rPr lang="de-DE" dirty="0" smtClean="0"/>
              <a:t>____ </a:t>
            </a:r>
            <a:r>
              <a:rPr lang="de-DE" dirty="0"/>
              <a:t>Sie? Ich wohne in Ljubljana</a:t>
            </a:r>
            <a:r>
              <a:rPr lang="de-DE" dirty="0" smtClean="0"/>
              <a:t>.</a:t>
            </a:r>
            <a:endParaRPr lang="sl-SI" dirty="0"/>
          </a:p>
          <a:p>
            <a:pPr marL="457200" lvl="0" indent="-457200" eaLnBrk="0" hangingPunct="0">
              <a:buFont typeface="+mj-lt"/>
              <a:buAutoNum type="arabicPeriod"/>
            </a:pPr>
            <a:r>
              <a:rPr lang="de-DE" dirty="0"/>
              <a:t>Wo </a:t>
            </a:r>
            <a:r>
              <a:rPr lang="de-DE" u="sng" dirty="0" smtClean="0"/>
              <a:t>____</a:t>
            </a:r>
            <a:r>
              <a:rPr lang="sl-SI" u="sng" dirty="0" err="1" smtClean="0"/>
              <a:t>arbeiten</a:t>
            </a:r>
            <a:r>
              <a:rPr lang="de-DE" dirty="0" smtClean="0"/>
              <a:t>_____ </a:t>
            </a:r>
            <a:r>
              <a:rPr lang="de-DE" dirty="0"/>
              <a:t>Sie? Ich arbeite bei </a:t>
            </a:r>
            <a:r>
              <a:rPr lang="de-DE" dirty="0" smtClean="0"/>
              <a:t>…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4067277206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874915"/>
          </a:xfrm>
        </p:spPr>
        <p:txBody>
          <a:bodyPr/>
          <a:lstStyle/>
          <a:p>
            <a:r>
              <a:rPr lang="sl-SI" dirty="0" smtClean="0"/>
              <a:t>Števila / </a:t>
            </a:r>
            <a:r>
              <a:rPr lang="de-DE" dirty="0" smtClean="0"/>
              <a:t>DIE ZAHLEN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1251678" y="1257301"/>
            <a:ext cx="10178322" cy="4622292"/>
          </a:xfrm>
        </p:spPr>
        <p:txBody>
          <a:bodyPr/>
          <a:lstStyle/>
          <a:p>
            <a:r>
              <a:rPr lang="sl-SI" dirty="0"/>
              <a:t>d</a:t>
            </a:r>
            <a:r>
              <a:rPr lang="sl-SI" dirty="0" smtClean="0"/>
              <a:t>ie </a:t>
            </a:r>
            <a:r>
              <a:rPr lang="sl-SI" dirty="0" err="1" smtClean="0"/>
              <a:t>Zahl</a:t>
            </a:r>
            <a:r>
              <a:rPr lang="sl-SI" dirty="0" smtClean="0"/>
              <a:t>, die </a:t>
            </a:r>
            <a:r>
              <a:rPr lang="sl-SI" dirty="0" err="1" smtClean="0"/>
              <a:t>Zahlen</a:t>
            </a:r>
            <a:r>
              <a:rPr lang="sl-SI" dirty="0" smtClean="0"/>
              <a:t> </a:t>
            </a:r>
          </a:p>
          <a:p>
            <a:r>
              <a:rPr lang="sl-SI" dirty="0" smtClean="0"/>
              <a:t>Kako štejemo do 12? </a:t>
            </a:r>
          </a:p>
          <a:p>
            <a:pPr marL="0" indent="0">
              <a:buNone/>
            </a:pPr>
            <a:r>
              <a:rPr lang="de-DE" dirty="0"/>
              <a:t>0     </a:t>
            </a:r>
            <a:r>
              <a:rPr lang="de-DE" dirty="0" smtClean="0"/>
              <a:t>null</a:t>
            </a:r>
            <a:r>
              <a:rPr lang="de-DE" dirty="0"/>
              <a:t>	</a:t>
            </a:r>
            <a:r>
              <a:rPr lang="sl-SI" dirty="0" smtClean="0"/>
              <a:t>	</a:t>
            </a:r>
            <a:r>
              <a:rPr lang="de-DE" dirty="0" smtClean="0"/>
              <a:t>1        </a:t>
            </a:r>
            <a:r>
              <a:rPr lang="de-DE" dirty="0"/>
              <a:t>eins		2        zwei		3        drei	</a:t>
            </a:r>
            <a:endParaRPr lang="sl-SI" dirty="0" smtClean="0"/>
          </a:p>
          <a:p>
            <a:pPr marL="457200" indent="-457200">
              <a:buAutoNum type="arabicPlain" startAt="4"/>
            </a:pPr>
            <a:r>
              <a:rPr lang="de-DE" dirty="0" smtClean="0"/>
              <a:t>vier</a:t>
            </a:r>
            <a:r>
              <a:rPr lang="sl-SI" dirty="0" smtClean="0"/>
              <a:t>		</a:t>
            </a:r>
            <a:r>
              <a:rPr lang="de-DE" dirty="0" smtClean="0"/>
              <a:t>5        </a:t>
            </a:r>
            <a:r>
              <a:rPr lang="de-DE" dirty="0"/>
              <a:t>fünf	</a:t>
            </a:r>
            <a:r>
              <a:rPr lang="sl-SI" dirty="0" smtClean="0"/>
              <a:t>	</a:t>
            </a:r>
            <a:r>
              <a:rPr lang="de-DE" dirty="0" smtClean="0"/>
              <a:t>6        </a:t>
            </a:r>
            <a:r>
              <a:rPr lang="de-DE" dirty="0"/>
              <a:t>sechs		7        sieben	</a:t>
            </a:r>
            <a:endParaRPr lang="sl-SI" dirty="0"/>
          </a:p>
          <a:p>
            <a:pPr marL="457200" indent="-457200">
              <a:buAutoNum type="arabicPlain" startAt="8"/>
            </a:pPr>
            <a:r>
              <a:rPr lang="de-DE" dirty="0" smtClean="0"/>
              <a:t>acht</a:t>
            </a:r>
            <a:r>
              <a:rPr lang="de-DE" dirty="0"/>
              <a:t>	</a:t>
            </a:r>
            <a:r>
              <a:rPr lang="de-DE" dirty="0" smtClean="0"/>
              <a:t>9        neun</a:t>
            </a:r>
            <a:r>
              <a:rPr lang="sl-SI" dirty="0" smtClean="0"/>
              <a:t> 		</a:t>
            </a:r>
            <a:r>
              <a:rPr lang="de-DE" dirty="0" smtClean="0"/>
              <a:t>10      </a:t>
            </a:r>
            <a:r>
              <a:rPr lang="de-DE" dirty="0"/>
              <a:t>zehn	</a:t>
            </a:r>
            <a:r>
              <a:rPr lang="sl-SI" dirty="0" smtClean="0"/>
              <a:t>	</a:t>
            </a:r>
            <a:r>
              <a:rPr lang="de-DE" dirty="0" smtClean="0"/>
              <a:t>11      </a:t>
            </a:r>
            <a:r>
              <a:rPr lang="de-DE" dirty="0"/>
              <a:t>elf		</a:t>
            </a:r>
            <a:endParaRPr lang="sl-SI" dirty="0" smtClean="0"/>
          </a:p>
          <a:p>
            <a:pPr marL="457200" indent="-457200">
              <a:buAutoNum type="arabicPlain" startAt="12"/>
            </a:pPr>
            <a:r>
              <a:rPr lang="sl-SI" dirty="0"/>
              <a:t>z</a:t>
            </a:r>
            <a:r>
              <a:rPr lang="de-DE" dirty="0" smtClean="0"/>
              <a:t>wölf</a:t>
            </a:r>
            <a:endParaRPr lang="sl-SI" dirty="0" smtClean="0"/>
          </a:p>
          <a:p>
            <a:pPr marL="0" indent="0">
              <a:buNone/>
            </a:pPr>
            <a:endParaRPr lang="sl-SI" dirty="0" smtClean="0"/>
          </a:p>
          <a:p>
            <a:pPr marL="0" indent="0">
              <a:buNone/>
            </a:pPr>
            <a:r>
              <a:rPr lang="sl-SI" dirty="0" smtClean="0"/>
              <a:t>Števila od 12 dalje tvorimo po principu: </a:t>
            </a:r>
          </a:p>
          <a:p>
            <a:pPr marL="0" indent="0">
              <a:buNone/>
            </a:pPr>
            <a:r>
              <a:rPr lang="sl-SI" dirty="0" err="1"/>
              <a:t>d</a:t>
            </a:r>
            <a:r>
              <a:rPr lang="sl-SI" dirty="0" err="1" smtClean="0"/>
              <a:t>rei</a:t>
            </a:r>
            <a:r>
              <a:rPr lang="sl-SI" dirty="0" smtClean="0"/>
              <a:t> + </a:t>
            </a:r>
            <a:r>
              <a:rPr lang="sl-SI" dirty="0" err="1" smtClean="0"/>
              <a:t>zehn</a:t>
            </a:r>
            <a:r>
              <a:rPr lang="sl-SI" dirty="0" smtClean="0"/>
              <a:t> = </a:t>
            </a:r>
            <a:r>
              <a:rPr lang="sl-SI" dirty="0" err="1" smtClean="0"/>
              <a:t>dreizehn</a:t>
            </a:r>
            <a:r>
              <a:rPr lang="sl-SI" dirty="0" smtClean="0"/>
              <a:t> (13)</a:t>
            </a:r>
          </a:p>
          <a:p>
            <a:pPr marL="0" indent="0">
              <a:buNone/>
            </a:pPr>
            <a:r>
              <a:rPr lang="sl-SI" dirty="0" err="1"/>
              <a:t>v</a:t>
            </a:r>
            <a:r>
              <a:rPr lang="sl-SI" dirty="0" err="1" smtClean="0"/>
              <a:t>ier</a:t>
            </a:r>
            <a:r>
              <a:rPr lang="sl-SI" dirty="0" smtClean="0"/>
              <a:t> + </a:t>
            </a:r>
            <a:r>
              <a:rPr lang="sl-SI" dirty="0" err="1" smtClean="0"/>
              <a:t>zehn</a:t>
            </a:r>
            <a:r>
              <a:rPr lang="sl-SI" dirty="0" smtClean="0"/>
              <a:t>= </a:t>
            </a:r>
            <a:r>
              <a:rPr lang="sl-SI" dirty="0" err="1" smtClean="0"/>
              <a:t>vierzehn</a:t>
            </a:r>
            <a:r>
              <a:rPr lang="sl-SI" dirty="0" smtClean="0"/>
              <a:t> (14)</a:t>
            </a:r>
          </a:p>
          <a:p>
            <a:pPr marL="0" indent="0">
              <a:buNone/>
            </a:pPr>
            <a:endParaRPr lang="de-DE" dirty="0"/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844676457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vsebine 1"/>
          <p:cNvSpPr>
            <a:spLocks noGrp="1"/>
          </p:cNvSpPr>
          <p:nvPr>
            <p:ph sz="half" idx="1"/>
          </p:nvPr>
        </p:nvSpPr>
        <p:spPr>
          <a:xfrm>
            <a:off x="1257300" y="415636"/>
            <a:ext cx="4987636" cy="5489864"/>
          </a:xfrm>
        </p:spPr>
        <p:txBody>
          <a:bodyPr>
            <a:noAutofit/>
          </a:bodyPr>
          <a:lstStyle/>
          <a:p>
            <a:r>
              <a:rPr lang="sl-SI" sz="1400" dirty="0">
                <a:solidFill>
                  <a:srgbClr val="FF0000"/>
                </a:solidFill>
              </a:rPr>
              <a:t>13      </a:t>
            </a:r>
            <a:r>
              <a:rPr lang="sl-SI" sz="1400" dirty="0" err="1">
                <a:solidFill>
                  <a:srgbClr val="FF0000"/>
                </a:solidFill>
              </a:rPr>
              <a:t>dreizehn</a:t>
            </a:r>
            <a:endParaRPr lang="sl-SI" sz="1400" dirty="0">
              <a:solidFill>
                <a:srgbClr val="FF0000"/>
              </a:solidFill>
            </a:endParaRPr>
          </a:p>
          <a:p>
            <a:r>
              <a:rPr lang="sl-SI" sz="1400" dirty="0"/>
              <a:t>14      </a:t>
            </a:r>
            <a:r>
              <a:rPr lang="sl-SI" sz="1400" dirty="0" err="1"/>
              <a:t>vierzehn</a:t>
            </a:r>
            <a:endParaRPr lang="sl-SI" sz="1400" dirty="0"/>
          </a:p>
          <a:p>
            <a:r>
              <a:rPr lang="sl-SI" sz="1400" dirty="0"/>
              <a:t>15      </a:t>
            </a:r>
            <a:r>
              <a:rPr lang="sl-SI" sz="1400" dirty="0" err="1"/>
              <a:t>fünfzehn</a:t>
            </a:r>
            <a:endParaRPr lang="sl-SI" sz="1400" dirty="0"/>
          </a:p>
          <a:p>
            <a:r>
              <a:rPr lang="sl-SI" sz="1400" dirty="0"/>
              <a:t>16      </a:t>
            </a:r>
            <a:r>
              <a:rPr lang="sl-SI" sz="1400" dirty="0" err="1"/>
              <a:t>sechzehn</a:t>
            </a:r>
            <a:endParaRPr lang="sl-SI" sz="1400" dirty="0"/>
          </a:p>
          <a:p>
            <a:r>
              <a:rPr lang="sl-SI" sz="1400" dirty="0"/>
              <a:t>17      </a:t>
            </a:r>
            <a:r>
              <a:rPr lang="sl-SI" sz="1400" dirty="0" err="1"/>
              <a:t>siebzehn</a:t>
            </a:r>
            <a:endParaRPr lang="sl-SI" sz="1400" dirty="0"/>
          </a:p>
          <a:p>
            <a:r>
              <a:rPr lang="sl-SI" sz="1400" dirty="0"/>
              <a:t>18      </a:t>
            </a:r>
            <a:r>
              <a:rPr lang="sl-SI" sz="1400" dirty="0" err="1"/>
              <a:t>achtzehn</a:t>
            </a:r>
            <a:endParaRPr lang="sl-SI" sz="1400" dirty="0"/>
          </a:p>
          <a:p>
            <a:r>
              <a:rPr lang="sl-SI" sz="1400" dirty="0"/>
              <a:t>19      </a:t>
            </a:r>
            <a:r>
              <a:rPr lang="sl-SI" sz="1400" dirty="0" err="1" smtClean="0"/>
              <a:t>neunzehn</a:t>
            </a:r>
            <a:endParaRPr lang="sl-SI" sz="1400" dirty="0" smtClean="0"/>
          </a:p>
          <a:p>
            <a:pPr marL="0" indent="0">
              <a:buNone/>
            </a:pPr>
            <a:endParaRPr lang="sl-SI" sz="1400" dirty="0"/>
          </a:p>
          <a:p>
            <a:r>
              <a:rPr lang="sl-SI" sz="1400" dirty="0"/>
              <a:t>20      </a:t>
            </a:r>
            <a:r>
              <a:rPr lang="sl-SI" sz="1400" dirty="0" err="1" smtClean="0"/>
              <a:t>zwanzig</a:t>
            </a:r>
            <a:r>
              <a:rPr lang="sl-SI" sz="1400" dirty="0" smtClean="0"/>
              <a:t> – </a:t>
            </a:r>
            <a:r>
              <a:rPr lang="sl-SI" sz="1400" b="1" dirty="0" smtClean="0"/>
              <a:t>končnica  </a:t>
            </a:r>
            <a:r>
              <a:rPr lang="sl-SI" sz="1400" b="1" dirty="0" err="1" smtClean="0"/>
              <a:t>zig</a:t>
            </a:r>
            <a:endParaRPr lang="sl-SI" sz="1400" b="1" dirty="0"/>
          </a:p>
          <a:p>
            <a:r>
              <a:rPr lang="sl-SI" sz="1400" dirty="0"/>
              <a:t>21      </a:t>
            </a:r>
            <a:r>
              <a:rPr lang="sl-SI" sz="1400" dirty="0" err="1" smtClean="0"/>
              <a:t>einundzwanzig</a:t>
            </a:r>
            <a:r>
              <a:rPr lang="sl-SI" sz="1400" dirty="0" smtClean="0"/>
              <a:t> </a:t>
            </a:r>
            <a:r>
              <a:rPr lang="sl-SI" sz="1400" dirty="0" smtClean="0">
                <a:sym typeface="Wingdings" panose="05000000000000000000" pitchFamily="2" charset="2"/>
              </a:rPr>
              <a:t> </a:t>
            </a:r>
            <a:r>
              <a:rPr lang="sl-SI" sz="1400" dirty="0" err="1" smtClean="0">
                <a:sym typeface="Wingdings" panose="05000000000000000000" pitchFamily="2" charset="2"/>
              </a:rPr>
              <a:t>ein</a:t>
            </a:r>
            <a:r>
              <a:rPr lang="sl-SI" sz="1400" dirty="0" smtClean="0">
                <a:sym typeface="Wingdings" panose="05000000000000000000" pitchFamily="2" charset="2"/>
              </a:rPr>
              <a:t> + </a:t>
            </a:r>
            <a:r>
              <a:rPr lang="sl-SI" sz="1400" dirty="0" err="1" smtClean="0">
                <a:sym typeface="Wingdings" panose="05000000000000000000" pitchFamily="2" charset="2"/>
              </a:rPr>
              <a:t>und</a:t>
            </a:r>
            <a:r>
              <a:rPr lang="sl-SI" sz="1400" dirty="0" smtClean="0">
                <a:sym typeface="Wingdings" panose="05000000000000000000" pitchFamily="2" charset="2"/>
              </a:rPr>
              <a:t> + </a:t>
            </a:r>
            <a:r>
              <a:rPr lang="sl-SI" sz="1400" dirty="0" err="1" smtClean="0">
                <a:sym typeface="Wingdings" panose="05000000000000000000" pitchFamily="2" charset="2"/>
              </a:rPr>
              <a:t>zwanzig</a:t>
            </a:r>
            <a:r>
              <a:rPr lang="sl-SI" sz="1400" dirty="0" smtClean="0">
                <a:sym typeface="Wingdings" panose="05000000000000000000" pitchFamily="2" charset="2"/>
              </a:rPr>
              <a:t> </a:t>
            </a:r>
            <a:endParaRPr lang="sl-SI" sz="1400" dirty="0"/>
          </a:p>
          <a:p>
            <a:r>
              <a:rPr lang="sl-SI" sz="1400" dirty="0"/>
              <a:t>22      </a:t>
            </a:r>
            <a:r>
              <a:rPr lang="sl-SI" sz="1400" dirty="0" err="1" smtClean="0"/>
              <a:t>zweiundzwanzig</a:t>
            </a:r>
            <a:r>
              <a:rPr lang="sl-SI" sz="1400" dirty="0" smtClean="0"/>
              <a:t> </a:t>
            </a:r>
            <a:r>
              <a:rPr lang="sl-SI" sz="1400" dirty="0" smtClean="0">
                <a:sym typeface="Wingdings" panose="05000000000000000000" pitchFamily="2" charset="2"/>
              </a:rPr>
              <a:t> </a:t>
            </a:r>
            <a:r>
              <a:rPr lang="sl-SI" sz="1400" dirty="0" err="1" smtClean="0">
                <a:sym typeface="Wingdings" panose="05000000000000000000" pitchFamily="2" charset="2"/>
              </a:rPr>
              <a:t>zwei</a:t>
            </a:r>
            <a:r>
              <a:rPr lang="sl-SI" sz="1400" dirty="0" smtClean="0">
                <a:sym typeface="Wingdings" panose="05000000000000000000" pitchFamily="2" charset="2"/>
              </a:rPr>
              <a:t> + </a:t>
            </a:r>
            <a:r>
              <a:rPr lang="sl-SI" sz="1400" dirty="0" err="1" smtClean="0">
                <a:sym typeface="Wingdings" panose="05000000000000000000" pitchFamily="2" charset="2"/>
              </a:rPr>
              <a:t>und</a:t>
            </a:r>
            <a:r>
              <a:rPr lang="sl-SI" sz="1400" dirty="0" smtClean="0">
                <a:sym typeface="Wingdings" panose="05000000000000000000" pitchFamily="2" charset="2"/>
              </a:rPr>
              <a:t> + </a:t>
            </a:r>
            <a:r>
              <a:rPr lang="sl-SI" sz="1400" dirty="0" err="1" smtClean="0">
                <a:sym typeface="Wingdings" panose="05000000000000000000" pitchFamily="2" charset="2"/>
              </a:rPr>
              <a:t>zwanzig</a:t>
            </a:r>
            <a:endParaRPr lang="sl-SI" sz="1400" dirty="0"/>
          </a:p>
          <a:p>
            <a:r>
              <a:rPr lang="sl-SI" sz="1400" dirty="0"/>
              <a:t>23      </a:t>
            </a:r>
            <a:r>
              <a:rPr lang="sl-SI" sz="1400" dirty="0" err="1"/>
              <a:t>dreiundzwanzig</a:t>
            </a:r>
            <a:endParaRPr lang="sl-SI" sz="1400" dirty="0"/>
          </a:p>
          <a:p>
            <a:r>
              <a:rPr lang="sl-SI" sz="1400" dirty="0"/>
              <a:t>24      </a:t>
            </a:r>
            <a:r>
              <a:rPr lang="sl-SI" sz="1400" dirty="0" err="1"/>
              <a:t>vierundzwanzig</a:t>
            </a:r>
            <a:endParaRPr lang="sl-SI" sz="1400" dirty="0"/>
          </a:p>
          <a:p>
            <a:r>
              <a:rPr lang="sl-SI" sz="1400" dirty="0"/>
              <a:t>25      </a:t>
            </a:r>
            <a:r>
              <a:rPr lang="sl-SI" sz="1400" dirty="0" err="1"/>
              <a:t>fünfundzwanzig</a:t>
            </a:r>
            <a:endParaRPr lang="sl-SI" sz="1400" dirty="0"/>
          </a:p>
          <a:p>
            <a:r>
              <a:rPr lang="sl-SI" sz="1400" dirty="0"/>
              <a:t>26      </a:t>
            </a:r>
            <a:r>
              <a:rPr lang="sl-SI" sz="1400" dirty="0" err="1"/>
              <a:t>sechsundzwanzig</a:t>
            </a:r>
            <a:endParaRPr lang="sl-SI" sz="1400" dirty="0"/>
          </a:p>
          <a:p>
            <a:r>
              <a:rPr lang="sl-SI" sz="1400" dirty="0"/>
              <a:t>27      </a:t>
            </a:r>
            <a:r>
              <a:rPr lang="sl-SI" sz="1400" dirty="0" err="1"/>
              <a:t>siebenundzwanzig</a:t>
            </a:r>
            <a:endParaRPr lang="sl-SI" sz="1400" dirty="0"/>
          </a:p>
          <a:p>
            <a:r>
              <a:rPr lang="sl-SI" sz="1400" dirty="0"/>
              <a:t>28      </a:t>
            </a:r>
            <a:r>
              <a:rPr lang="sl-SI" sz="1400" dirty="0" err="1"/>
              <a:t>achtundzwanzig</a:t>
            </a:r>
            <a:endParaRPr lang="sl-SI" sz="1400" dirty="0"/>
          </a:p>
          <a:p>
            <a:r>
              <a:rPr lang="sl-SI" sz="1400" dirty="0"/>
              <a:t>29      </a:t>
            </a:r>
            <a:r>
              <a:rPr lang="sl-SI" sz="1400" dirty="0" err="1"/>
              <a:t>neunundzwanzig</a:t>
            </a:r>
            <a:endParaRPr lang="sl-SI" sz="1400" dirty="0"/>
          </a:p>
        </p:txBody>
      </p:sp>
      <p:sp>
        <p:nvSpPr>
          <p:cNvPr id="7" name="Označba mesta vsebine 6"/>
          <p:cNvSpPr>
            <a:spLocks noGrp="1"/>
          </p:cNvSpPr>
          <p:nvPr>
            <p:ph sz="half" idx="2"/>
          </p:nvPr>
        </p:nvSpPr>
        <p:spPr>
          <a:xfrm>
            <a:off x="5974773" y="218209"/>
            <a:ext cx="5330536" cy="6452753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de-DE" dirty="0"/>
          </a:p>
          <a:p>
            <a:r>
              <a:rPr lang="de-DE" sz="5600" dirty="0">
                <a:solidFill>
                  <a:srgbClr val="FF0000"/>
                </a:solidFill>
              </a:rPr>
              <a:t>30      </a:t>
            </a:r>
            <a:r>
              <a:rPr lang="de-DE" sz="5600" dirty="0" smtClean="0">
                <a:solidFill>
                  <a:srgbClr val="FF0000"/>
                </a:solidFill>
              </a:rPr>
              <a:t>dreißig</a:t>
            </a:r>
            <a:r>
              <a:rPr lang="sl-SI" sz="5600" dirty="0" smtClean="0">
                <a:solidFill>
                  <a:srgbClr val="FF0000"/>
                </a:solidFill>
              </a:rPr>
              <a:t>  </a:t>
            </a:r>
            <a:r>
              <a:rPr lang="sl-SI" sz="5600" dirty="0" smtClean="0">
                <a:solidFill>
                  <a:srgbClr val="FF0000"/>
                </a:solidFill>
                <a:sym typeface="Wingdings" panose="05000000000000000000" pitchFamily="2" charset="2"/>
              </a:rPr>
              <a:t> razen </a:t>
            </a:r>
            <a:r>
              <a:rPr lang="sl-SI" sz="5600" dirty="0" err="1" smtClean="0">
                <a:solidFill>
                  <a:srgbClr val="FF0000"/>
                </a:solidFill>
                <a:sym typeface="Wingdings" panose="05000000000000000000" pitchFamily="2" charset="2"/>
              </a:rPr>
              <a:t>drei</a:t>
            </a:r>
            <a:r>
              <a:rPr lang="de-DE" sz="5600" dirty="0" err="1" smtClean="0">
                <a:solidFill>
                  <a:srgbClr val="FF0000"/>
                </a:solidFill>
                <a:sym typeface="Wingdings" panose="05000000000000000000" pitchFamily="2" charset="2"/>
              </a:rPr>
              <a:t>ßig</a:t>
            </a:r>
            <a:r>
              <a:rPr lang="de-DE" sz="5600" dirty="0" smtClean="0">
                <a:solidFill>
                  <a:srgbClr val="FF0000"/>
                </a:solidFill>
                <a:sym typeface="Wingdings" panose="05000000000000000000" pitchFamily="2" charset="2"/>
              </a:rPr>
              <a:t>, </a:t>
            </a:r>
            <a:endParaRPr lang="de-DE" sz="5600" dirty="0">
              <a:solidFill>
                <a:srgbClr val="FF0000"/>
              </a:solidFill>
            </a:endParaRPr>
          </a:p>
          <a:p>
            <a:r>
              <a:rPr lang="de-DE" sz="5600" dirty="0"/>
              <a:t>40      </a:t>
            </a:r>
            <a:r>
              <a:rPr lang="de-DE" sz="5600" dirty="0" smtClean="0"/>
              <a:t>vierzig</a:t>
            </a:r>
            <a:r>
              <a:rPr lang="sl-SI" sz="5600" dirty="0" smtClean="0"/>
              <a:t> </a:t>
            </a:r>
            <a:r>
              <a:rPr lang="sl-SI" sz="5600" dirty="0" smtClean="0">
                <a:sym typeface="Wingdings" panose="05000000000000000000" pitchFamily="2" charset="2"/>
              </a:rPr>
              <a:t> </a:t>
            </a:r>
            <a:r>
              <a:rPr lang="de-DE" sz="5600" dirty="0" err="1" smtClean="0">
                <a:solidFill>
                  <a:srgbClr val="FF0000"/>
                </a:solidFill>
                <a:sym typeface="Wingdings" panose="05000000000000000000" pitchFamily="2" charset="2"/>
              </a:rPr>
              <a:t>kon</a:t>
            </a:r>
            <a:r>
              <a:rPr lang="sl-SI" sz="5600" dirty="0" err="1">
                <a:solidFill>
                  <a:srgbClr val="FF0000"/>
                </a:solidFill>
                <a:sym typeface="Wingdings" panose="05000000000000000000" pitchFamily="2" charset="2"/>
              </a:rPr>
              <a:t>čnica</a:t>
            </a:r>
            <a:r>
              <a:rPr lang="sl-SI" sz="5600" dirty="0">
                <a:solidFill>
                  <a:srgbClr val="FF0000"/>
                </a:solidFill>
                <a:sym typeface="Wingdings" panose="05000000000000000000" pitchFamily="2" charset="2"/>
              </a:rPr>
              <a:t> – </a:t>
            </a:r>
            <a:r>
              <a:rPr lang="sl-SI" sz="5600" dirty="0" err="1">
                <a:solidFill>
                  <a:srgbClr val="FF0000"/>
                </a:solidFill>
                <a:sym typeface="Wingdings" panose="05000000000000000000" pitchFamily="2" charset="2"/>
              </a:rPr>
              <a:t>zig</a:t>
            </a:r>
            <a:r>
              <a:rPr lang="sl-SI" sz="5600" dirty="0">
                <a:solidFill>
                  <a:srgbClr val="FF0000"/>
                </a:solidFill>
                <a:sym typeface="Wingdings" panose="05000000000000000000" pitchFamily="2" charset="2"/>
              </a:rPr>
              <a:t> </a:t>
            </a:r>
            <a:endParaRPr lang="de-DE" sz="5600" dirty="0"/>
          </a:p>
          <a:p>
            <a:r>
              <a:rPr lang="de-DE" sz="5600" dirty="0"/>
              <a:t>50      fünfzig</a:t>
            </a:r>
          </a:p>
          <a:p>
            <a:r>
              <a:rPr lang="de-DE" sz="5600" dirty="0"/>
              <a:t>60       sechzig </a:t>
            </a:r>
          </a:p>
          <a:p>
            <a:r>
              <a:rPr lang="de-DE" sz="5600" dirty="0"/>
              <a:t>70       siebzig</a:t>
            </a:r>
          </a:p>
          <a:p>
            <a:r>
              <a:rPr lang="de-DE" sz="5600" dirty="0"/>
              <a:t>80       achtzig</a:t>
            </a:r>
          </a:p>
          <a:p>
            <a:r>
              <a:rPr lang="de-DE" sz="5600" dirty="0"/>
              <a:t>90       </a:t>
            </a:r>
            <a:r>
              <a:rPr lang="de-DE" sz="5600" dirty="0" smtClean="0"/>
              <a:t>neunzig</a:t>
            </a:r>
            <a:endParaRPr lang="sl-SI" sz="5600" dirty="0" smtClean="0"/>
          </a:p>
          <a:p>
            <a:pPr marL="0" indent="0">
              <a:buNone/>
            </a:pPr>
            <a:endParaRPr lang="de-DE" sz="5600" dirty="0"/>
          </a:p>
          <a:p>
            <a:r>
              <a:rPr lang="de-DE" sz="5600" dirty="0"/>
              <a:t>100     (ein)hundert</a:t>
            </a:r>
          </a:p>
          <a:p>
            <a:r>
              <a:rPr lang="de-DE" sz="5600" dirty="0"/>
              <a:t>101     hunderteins</a:t>
            </a:r>
          </a:p>
          <a:p>
            <a:r>
              <a:rPr lang="de-DE" sz="5600" dirty="0"/>
              <a:t>110     hundertzehn</a:t>
            </a:r>
          </a:p>
          <a:p>
            <a:r>
              <a:rPr lang="de-DE" sz="5600" dirty="0"/>
              <a:t>121     hunderteinundzwanzig</a:t>
            </a:r>
          </a:p>
          <a:p>
            <a:pPr marL="0" indent="0">
              <a:buNone/>
            </a:pPr>
            <a:endParaRPr lang="de-DE" sz="5600" dirty="0"/>
          </a:p>
          <a:p>
            <a:r>
              <a:rPr lang="de-DE" sz="5600" dirty="0"/>
              <a:t>200     zweihundert</a:t>
            </a:r>
          </a:p>
          <a:p>
            <a:r>
              <a:rPr lang="de-DE" sz="5600" dirty="0"/>
              <a:t>300     dreihundert</a:t>
            </a:r>
          </a:p>
          <a:p>
            <a:endParaRPr lang="de-DE" sz="5600" dirty="0"/>
          </a:p>
          <a:p>
            <a:r>
              <a:rPr lang="de-DE" sz="5600" dirty="0"/>
              <a:t>1000   (ein)tausend</a:t>
            </a:r>
          </a:p>
          <a:p>
            <a:r>
              <a:rPr lang="de-DE" sz="5600" dirty="0"/>
              <a:t>1001   tausendeins</a:t>
            </a:r>
          </a:p>
          <a:p>
            <a:endParaRPr lang="de-DE" sz="5600" dirty="0"/>
          </a:p>
          <a:p>
            <a:r>
              <a:rPr lang="de-DE" sz="5600" dirty="0"/>
              <a:t>1 000 000          eine Million</a:t>
            </a:r>
          </a:p>
          <a:p>
            <a:r>
              <a:rPr lang="de-DE" sz="5600" dirty="0"/>
              <a:t>1 000 000 000   eine Milliarde</a:t>
            </a:r>
          </a:p>
          <a:p>
            <a:endParaRPr lang="de-DE" sz="5600" dirty="0"/>
          </a:p>
          <a:p>
            <a:r>
              <a:rPr lang="de-DE" sz="5600" dirty="0"/>
              <a:t> </a:t>
            </a: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860852802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426027" y="311727"/>
            <a:ext cx="11419609" cy="6213764"/>
          </a:xfrm>
        </p:spPr>
        <p:txBody>
          <a:bodyPr>
            <a:normAutofit/>
          </a:bodyPr>
          <a:lstStyle/>
          <a:p>
            <a:r>
              <a:rPr lang="sl-SI" sz="2400" dirty="0" smtClean="0"/>
              <a:t>Vaja – preskusimo se v znanju. </a:t>
            </a:r>
            <a:endParaRPr lang="de-DE" sz="2400" dirty="0"/>
          </a:p>
          <a:p>
            <a:pPr marL="457200" lvl="1" indent="0">
              <a:buNone/>
            </a:pPr>
            <a:r>
              <a:rPr lang="de-DE" sz="2400" dirty="0"/>
              <a:t>a. Welche Zahl ist das? </a:t>
            </a:r>
            <a:r>
              <a:rPr lang="sl-SI" sz="2400" dirty="0" smtClean="0"/>
              <a:t>(1 min)</a:t>
            </a:r>
            <a:endParaRPr lang="de-DE" sz="2400" dirty="0" smtClean="0"/>
          </a:p>
          <a:p>
            <a:pPr lvl="2"/>
            <a:r>
              <a:rPr lang="de-DE" sz="2400" dirty="0" smtClean="0"/>
              <a:t>zwölf</a:t>
            </a:r>
          </a:p>
          <a:p>
            <a:pPr lvl="2"/>
            <a:r>
              <a:rPr lang="de-DE" sz="2400" dirty="0"/>
              <a:t>z</a:t>
            </a:r>
            <a:r>
              <a:rPr lang="de-DE" sz="2400" dirty="0" smtClean="0"/>
              <a:t>wanzig</a:t>
            </a:r>
            <a:r>
              <a:rPr lang="de-DE" sz="2400" dirty="0"/>
              <a:t>				</a:t>
            </a:r>
            <a:endParaRPr lang="de-DE" sz="2400" dirty="0" smtClean="0"/>
          </a:p>
          <a:p>
            <a:pPr lvl="2"/>
            <a:r>
              <a:rPr lang="de-DE" sz="2400" dirty="0" smtClean="0"/>
              <a:t>dreiunddreißig</a:t>
            </a:r>
          </a:p>
          <a:p>
            <a:pPr lvl="2"/>
            <a:r>
              <a:rPr lang="de-DE" sz="2400" dirty="0" smtClean="0"/>
              <a:t>neunundachtzig</a:t>
            </a:r>
          </a:p>
          <a:p>
            <a:pPr lvl="2"/>
            <a:r>
              <a:rPr lang="de-DE" sz="2400" dirty="0" smtClean="0"/>
              <a:t>fünfzig</a:t>
            </a:r>
            <a:r>
              <a:rPr lang="de-DE" sz="2400" dirty="0"/>
              <a:t>	</a:t>
            </a:r>
            <a:endParaRPr lang="sl-SI" sz="2400" dirty="0" smtClean="0"/>
          </a:p>
          <a:p>
            <a:pPr marL="914400" lvl="2" indent="0">
              <a:buNone/>
            </a:pPr>
            <a:r>
              <a:rPr lang="sl-SI" sz="2400" dirty="0" smtClean="0"/>
              <a:t>b. </a:t>
            </a:r>
            <a:r>
              <a:rPr lang="sl-SI" sz="2400" dirty="0" err="1" smtClean="0"/>
              <a:t>Schreiben</a:t>
            </a:r>
            <a:r>
              <a:rPr lang="sl-SI" sz="2400" dirty="0" smtClean="0"/>
              <a:t> </a:t>
            </a:r>
            <a:r>
              <a:rPr lang="sl-SI" sz="2400" dirty="0" err="1" smtClean="0"/>
              <a:t>Sie</a:t>
            </a:r>
            <a:r>
              <a:rPr lang="sl-SI" sz="2400" dirty="0" smtClean="0"/>
              <a:t> mit dem </a:t>
            </a:r>
            <a:r>
              <a:rPr lang="sl-SI" sz="2400" dirty="0" err="1" smtClean="0"/>
              <a:t>Wort</a:t>
            </a:r>
            <a:r>
              <a:rPr lang="sl-SI" sz="2400" dirty="0" smtClean="0"/>
              <a:t>. </a:t>
            </a:r>
            <a:r>
              <a:rPr lang="de-DE" sz="2400" dirty="0"/>
              <a:t>	</a:t>
            </a:r>
            <a:endParaRPr lang="de-DE" sz="2400" dirty="0" smtClean="0"/>
          </a:p>
          <a:p>
            <a:pPr lvl="2"/>
            <a:r>
              <a:rPr lang="de-DE" sz="2400" dirty="0" smtClean="0"/>
              <a:t>13  </a:t>
            </a:r>
          </a:p>
          <a:p>
            <a:pPr lvl="2"/>
            <a:r>
              <a:rPr lang="de-DE" sz="2400" dirty="0" smtClean="0"/>
              <a:t>70 </a:t>
            </a:r>
          </a:p>
          <a:p>
            <a:pPr lvl="2"/>
            <a:r>
              <a:rPr lang="de-DE" sz="2400" dirty="0" smtClean="0"/>
              <a:t>98 </a:t>
            </a:r>
            <a:r>
              <a:rPr lang="de-DE" sz="2400" dirty="0"/>
              <a:t>		</a:t>
            </a:r>
            <a:endParaRPr lang="de-DE" sz="2400" dirty="0" smtClean="0"/>
          </a:p>
          <a:p>
            <a:pPr lvl="2"/>
            <a:r>
              <a:rPr lang="de-DE" sz="2400" dirty="0" smtClean="0"/>
              <a:t>7 </a:t>
            </a:r>
            <a:endParaRPr lang="de-DE" sz="2400" dirty="0"/>
          </a:p>
          <a:p>
            <a:endParaRPr lang="de-DE" dirty="0"/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584497995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1251678" y="488373"/>
            <a:ext cx="10178322" cy="5391219"/>
          </a:xfrm>
        </p:spPr>
        <p:txBody>
          <a:bodyPr>
            <a:normAutofit/>
          </a:bodyPr>
          <a:lstStyle/>
          <a:p>
            <a:r>
              <a:rPr lang="sl-SI" dirty="0"/>
              <a:t>Vaja </a:t>
            </a:r>
            <a:endParaRPr lang="de-DE" dirty="0"/>
          </a:p>
          <a:p>
            <a:r>
              <a:rPr lang="de-DE" dirty="0"/>
              <a:t>a. Welche Zahl ist das? </a:t>
            </a:r>
          </a:p>
          <a:p>
            <a:pPr lvl="1"/>
            <a:r>
              <a:rPr lang="sl-SI" sz="2000" dirty="0"/>
              <a:t>z</a:t>
            </a:r>
            <a:r>
              <a:rPr lang="de-DE" sz="2000" dirty="0"/>
              <a:t>wölf - 12</a:t>
            </a:r>
          </a:p>
          <a:p>
            <a:pPr lvl="1"/>
            <a:r>
              <a:rPr lang="sl-SI" sz="2000" dirty="0"/>
              <a:t>z</a:t>
            </a:r>
            <a:r>
              <a:rPr lang="de-DE" sz="2000" dirty="0" err="1"/>
              <a:t>wanzig</a:t>
            </a:r>
            <a:r>
              <a:rPr lang="de-DE" sz="2000" dirty="0"/>
              <a:t> -20 				</a:t>
            </a:r>
          </a:p>
          <a:p>
            <a:pPr lvl="1"/>
            <a:r>
              <a:rPr lang="sl-SI" sz="2000" dirty="0"/>
              <a:t>d</a:t>
            </a:r>
            <a:r>
              <a:rPr lang="de-DE" sz="2000" dirty="0" err="1"/>
              <a:t>reiunddreißig</a:t>
            </a:r>
            <a:r>
              <a:rPr lang="de-DE" sz="2000" dirty="0"/>
              <a:t> - 33</a:t>
            </a:r>
          </a:p>
          <a:p>
            <a:pPr lvl="1"/>
            <a:r>
              <a:rPr lang="sl-SI" sz="2000" dirty="0"/>
              <a:t>n</a:t>
            </a:r>
            <a:r>
              <a:rPr lang="de-DE" sz="2000" dirty="0" err="1"/>
              <a:t>eunundachtzig</a:t>
            </a:r>
            <a:r>
              <a:rPr lang="de-DE" sz="2000" dirty="0"/>
              <a:t> – 89 </a:t>
            </a:r>
          </a:p>
          <a:p>
            <a:pPr lvl="1"/>
            <a:r>
              <a:rPr lang="sl-SI" sz="2000" dirty="0"/>
              <a:t>f</a:t>
            </a:r>
            <a:r>
              <a:rPr lang="de-DE" sz="2000" dirty="0" err="1"/>
              <a:t>ünfzig</a:t>
            </a:r>
            <a:r>
              <a:rPr lang="de-DE" sz="2000" dirty="0"/>
              <a:t> – 50 </a:t>
            </a:r>
          </a:p>
          <a:p>
            <a:pPr marL="457200" lvl="1" indent="0">
              <a:buNone/>
            </a:pPr>
            <a:endParaRPr lang="de-DE" sz="2000" dirty="0"/>
          </a:p>
          <a:p>
            <a:pPr marL="457200" lvl="1" indent="0">
              <a:buNone/>
            </a:pPr>
            <a:r>
              <a:rPr lang="de-DE" sz="2000" dirty="0" smtClean="0"/>
              <a:t>b.-  13  </a:t>
            </a:r>
            <a:r>
              <a:rPr lang="de-DE" sz="2000" dirty="0"/>
              <a:t>- dreizehn</a:t>
            </a:r>
          </a:p>
          <a:p>
            <a:pPr lvl="1"/>
            <a:r>
              <a:rPr lang="de-DE" sz="2000" dirty="0"/>
              <a:t>70 - siebzig </a:t>
            </a:r>
          </a:p>
          <a:p>
            <a:pPr lvl="1"/>
            <a:r>
              <a:rPr lang="de-DE" sz="2000" dirty="0"/>
              <a:t>98 - achtundneunzig			</a:t>
            </a:r>
          </a:p>
          <a:p>
            <a:pPr lvl="1"/>
            <a:r>
              <a:rPr lang="de-DE" sz="2000" dirty="0"/>
              <a:t>7 - sieben </a:t>
            </a:r>
            <a:endParaRPr lang="sl-SI" sz="2000" dirty="0"/>
          </a:p>
        </p:txBody>
      </p:sp>
    </p:spTree>
    <p:extLst>
      <p:ext uri="{BB962C8B-B14F-4D97-AF65-F5344CB8AC3E}">
        <p14:creationId xmlns:p14="http://schemas.microsoft.com/office/powerpoint/2010/main" val="1666527871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1251678" y="1080655"/>
            <a:ext cx="10178322" cy="4798937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sl-SI" dirty="0"/>
              <a:t>c</a:t>
            </a:r>
            <a:r>
              <a:rPr lang="de-DE" dirty="0"/>
              <a:t>. </a:t>
            </a:r>
            <a:r>
              <a:rPr lang="de-DE" sz="2400" dirty="0"/>
              <a:t>Wie ist Ihre Telefonnummer?</a:t>
            </a:r>
          </a:p>
          <a:p>
            <a:pPr>
              <a:lnSpc>
                <a:spcPct val="150000"/>
              </a:lnSpc>
            </a:pPr>
            <a:r>
              <a:rPr lang="de-DE" sz="2400" dirty="0"/>
              <a:t> </a:t>
            </a:r>
            <a:r>
              <a:rPr lang="sl-SI" sz="2400" dirty="0"/>
              <a:t> </a:t>
            </a:r>
            <a:r>
              <a:rPr lang="de-DE" sz="2400" dirty="0"/>
              <a:t>a. </a:t>
            </a:r>
            <a:r>
              <a:rPr lang="sl-SI" sz="2400" dirty="0" err="1"/>
              <a:t>null</a:t>
            </a:r>
            <a:r>
              <a:rPr lang="sl-SI" sz="2400" dirty="0"/>
              <a:t>, </a:t>
            </a:r>
            <a:r>
              <a:rPr lang="sl-SI" sz="2400" dirty="0" err="1"/>
              <a:t>drei</a:t>
            </a:r>
            <a:r>
              <a:rPr lang="sl-SI" sz="2400" dirty="0"/>
              <a:t>, </a:t>
            </a:r>
            <a:r>
              <a:rPr lang="sl-SI" sz="2400" dirty="0" err="1"/>
              <a:t>eins</a:t>
            </a:r>
            <a:r>
              <a:rPr lang="sl-SI" sz="2400" dirty="0"/>
              <a:t>, f</a:t>
            </a:r>
            <a:r>
              <a:rPr lang="de-DE" sz="2400" dirty="0" err="1"/>
              <a:t>ünfundfünz</a:t>
            </a:r>
            <a:r>
              <a:rPr lang="sl-SI" sz="2400" dirty="0"/>
              <a:t>i</a:t>
            </a:r>
            <a:r>
              <a:rPr lang="de-DE" sz="2400" dirty="0"/>
              <a:t>g, siebenhundertneunundneunzig </a:t>
            </a:r>
            <a:r>
              <a:rPr lang="de-DE" sz="2400" dirty="0" smtClean="0"/>
              <a:t>____________________________________________________________</a:t>
            </a:r>
            <a:endParaRPr lang="de-DE" sz="2400" dirty="0"/>
          </a:p>
          <a:p>
            <a:pPr>
              <a:lnSpc>
                <a:spcPct val="150000"/>
              </a:lnSpc>
            </a:pPr>
            <a:r>
              <a:rPr lang="de-DE" sz="2400" dirty="0"/>
              <a:t> b.  sieben, acht, acht, sechs, sieben, acht, eins, zwei, vier </a:t>
            </a:r>
            <a:r>
              <a:rPr lang="de-DE" sz="2400" dirty="0" smtClean="0"/>
              <a:t>___________________________________________________________</a:t>
            </a:r>
            <a:endParaRPr lang="de-DE" sz="2400" dirty="0"/>
          </a:p>
          <a:p>
            <a:pPr>
              <a:lnSpc>
                <a:spcPct val="150000"/>
              </a:lnSpc>
            </a:pPr>
            <a:endParaRPr lang="de-DE" sz="2400" dirty="0"/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385613088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426027" y="311727"/>
            <a:ext cx="11419609" cy="6213764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endParaRPr lang="de-DE" dirty="0"/>
          </a:p>
          <a:p>
            <a:r>
              <a:rPr lang="de-DE" sz="2400" dirty="0"/>
              <a:t>b. Wie ist Ihre Telefonnummer</a:t>
            </a:r>
            <a:r>
              <a:rPr lang="de-DE" sz="2400" dirty="0" smtClean="0"/>
              <a:t>?</a:t>
            </a:r>
          </a:p>
          <a:p>
            <a:endParaRPr lang="de-DE" sz="2400" dirty="0" smtClean="0"/>
          </a:p>
          <a:p>
            <a:r>
              <a:rPr lang="de-DE" sz="2400" dirty="0"/>
              <a:t> </a:t>
            </a:r>
            <a:r>
              <a:rPr lang="de-DE" sz="2400" dirty="0" smtClean="0"/>
              <a:t>a. </a:t>
            </a:r>
            <a:r>
              <a:rPr lang="sl-SI" sz="2400" dirty="0" smtClean="0"/>
              <a:t> </a:t>
            </a:r>
            <a:r>
              <a:rPr lang="sl-SI" sz="2400" dirty="0" err="1" smtClean="0"/>
              <a:t>null</a:t>
            </a:r>
            <a:r>
              <a:rPr lang="sl-SI" sz="2400" dirty="0" smtClean="0"/>
              <a:t>, </a:t>
            </a:r>
            <a:r>
              <a:rPr lang="sl-SI" sz="2400" dirty="0" err="1" smtClean="0"/>
              <a:t>drei</a:t>
            </a:r>
            <a:r>
              <a:rPr lang="sl-SI" sz="2400" dirty="0" smtClean="0"/>
              <a:t>, </a:t>
            </a:r>
            <a:r>
              <a:rPr lang="sl-SI" sz="2400" dirty="0" err="1" smtClean="0"/>
              <a:t>eins</a:t>
            </a:r>
            <a:r>
              <a:rPr lang="sl-SI" sz="2400" dirty="0" smtClean="0"/>
              <a:t>, f</a:t>
            </a:r>
            <a:r>
              <a:rPr lang="de-DE" sz="2400" dirty="0" err="1" smtClean="0"/>
              <a:t>ünfundfünzig</a:t>
            </a:r>
            <a:r>
              <a:rPr lang="de-DE" sz="2400" dirty="0" smtClean="0"/>
              <a:t>, siebenhundertneunundneunzig</a:t>
            </a:r>
          </a:p>
          <a:p>
            <a:pPr lvl="2"/>
            <a:r>
              <a:rPr lang="de-DE" sz="2600" dirty="0" smtClean="0"/>
              <a:t> </a:t>
            </a:r>
            <a:r>
              <a:rPr lang="de-DE" sz="2600" u="sng" dirty="0" smtClean="0"/>
              <a:t>031  55_799</a:t>
            </a:r>
          </a:p>
          <a:p>
            <a:pPr marL="1371600" lvl="3" indent="0">
              <a:buNone/>
            </a:pPr>
            <a:endParaRPr lang="de-DE" sz="2400" dirty="0" smtClean="0"/>
          </a:p>
          <a:p>
            <a:r>
              <a:rPr lang="de-DE" sz="2400" dirty="0"/>
              <a:t> </a:t>
            </a:r>
            <a:r>
              <a:rPr lang="de-DE" sz="2400" dirty="0" smtClean="0"/>
              <a:t> b. sieben, acht, acht, sechs, sieben, acht, eins, zwei, vier</a:t>
            </a:r>
          </a:p>
          <a:p>
            <a:pPr lvl="2"/>
            <a:r>
              <a:rPr lang="de-DE" sz="2600" dirty="0" smtClean="0"/>
              <a:t> </a:t>
            </a:r>
            <a:r>
              <a:rPr lang="de-DE" sz="2600" u="sng" dirty="0" smtClean="0"/>
              <a:t>788 678 124</a:t>
            </a:r>
            <a:endParaRPr lang="de-DE" sz="2600" dirty="0" smtClean="0"/>
          </a:p>
          <a:p>
            <a:endParaRPr lang="de-DE" sz="2400" dirty="0"/>
          </a:p>
          <a:p>
            <a:endParaRPr lang="de-DE" dirty="0"/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4122608243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Od kod ste?/ </a:t>
            </a:r>
            <a:r>
              <a:rPr lang="de-DE" dirty="0" smtClean="0"/>
              <a:t>Woher kommen sie?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904009" y="1756064"/>
            <a:ext cx="10525991" cy="4644736"/>
          </a:xfrm>
        </p:spPr>
        <p:txBody>
          <a:bodyPr>
            <a:normAutofit lnSpcReduction="10000"/>
          </a:bodyPr>
          <a:lstStyle/>
          <a:p>
            <a:r>
              <a:rPr lang="de-DE" dirty="0">
                <a:solidFill>
                  <a:srgbClr val="FF0000"/>
                </a:solidFill>
              </a:rPr>
              <a:t>Woher kommen Sie? </a:t>
            </a:r>
            <a:r>
              <a:rPr lang="de-DE" dirty="0" smtClean="0">
                <a:solidFill>
                  <a:srgbClr val="FF0000"/>
                </a:solidFill>
              </a:rPr>
              <a:t>/ Woher </a:t>
            </a:r>
            <a:r>
              <a:rPr lang="de-DE" dirty="0">
                <a:solidFill>
                  <a:srgbClr val="FF0000"/>
                </a:solidFill>
              </a:rPr>
              <a:t>kommst du?</a:t>
            </a:r>
          </a:p>
          <a:p>
            <a:r>
              <a:rPr lang="de-DE" dirty="0">
                <a:solidFill>
                  <a:srgbClr val="FF0000"/>
                </a:solidFill>
              </a:rPr>
              <a:t>Ich komme aus </a:t>
            </a:r>
            <a:r>
              <a:rPr lang="de-DE" dirty="0" smtClean="0">
                <a:solidFill>
                  <a:srgbClr val="FF0000"/>
                </a:solidFill>
              </a:rPr>
              <a:t>.... </a:t>
            </a:r>
            <a:r>
              <a:rPr lang="sl-SI" dirty="0" smtClean="0">
                <a:solidFill>
                  <a:srgbClr val="FF0000"/>
                </a:solidFill>
              </a:rPr>
              <a:t>+ </a:t>
            </a:r>
            <a:r>
              <a:rPr lang="sl-SI" dirty="0" err="1" smtClean="0">
                <a:solidFill>
                  <a:srgbClr val="FF0000"/>
                </a:solidFill>
              </a:rPr>
              <a:t>das</a:t>
            </a:r>
            <a:r>
              <a:rPr lang="sl-SI" dirty="0" smtClean="0">
                <a:solidFill>
                  <a:srgbClr val="FF0000"/>
                </a:solidFill>
              </a:rPr>
              <a:t> </a:t>
            </a:r>
            <a:r>
              <a:rPr lang="sl-SI" dirty="0" err="1" smtClean="0">
                <a:solidFill>
                  <a:srgbClr val="FF0000"/>
                </a:solidFill>
              </a:rPr>
              <a:t>Land</a:t>
            </a:r>
            <a:r>
              <a:rPr lang="sl-SI" dirty="0" smtClean="0">
                <a:solidFill>
                  <a:srgbClr val="FF0000"/>
                </a:solidFill>
              </a:rPr>
              <a:t>/ der </a:t>
            </a:r>
            <a:r>
              <a:rPr lang="sl-SI" dirty="0" err="1" smtClean="0">
                <a:solidFill>
                  <a:srgbClr val="FF0000"/>
                </a:solidFill>
              </a:rPr>
              <a:t>Staat</a:t>
            </a:r>
            <a:r>
              <a:rPr lang="sl-SI" dirty="0" smtClean="0">
                <a:solidFill>
                  <a:srgbClr val="FF0000"/>
                </a:solidFill>
              </a:rPr>
              <a:t> (država)</a:t>
            </a:r>
            <a:endParaRPr lang="de-DE" dirty="0">
              <a:solidFill>
                <a:srgbClr val="FF0000"/>
              </a:solidFill>
            </a:endParaRPr>
          </a:p>
          <a:p>
            <a:pPr lvl="1"/>
            <a:r>
              <a:rPr lang="de-DE" b="1" dirty="0"/>
              <a:t>Slowenien.</a:t>
            </a:r>
          </a:p>
          <a:p>
            <a:pPr lvl="1"/>
            <a:r>
              <a:rPr lang="de-DE" b="1" dirty="0"/>
              <a:t>Kroatien</a:t>
            </a:r>
            <a:r>
              <a:rPr lang="de-DE" b="1" dirty="0" smtClean="0"/>
              <a:t>.</a:t>
            </a:r>
          </a:p>
          <a:p>
            <a:pPr lvl="1"/>
            <a:r>
              <a:rPr lang="de-DE" b="1" dirty="0" smtClean="0"/>
              <a:t>Österreich.</a:t>
            </a:r>
          </a:p>
          <a:p>
            <a:pPr lvl="1"/>
            <a:r>
              <a:rPr lang="de-DE" b="1" dirty="0"/>
              <a:t>Ungarn. </a:t>
            </a:r>
            <a:endParaRPr lang="de-DE" b="1" dirty="0" smtClean="0"/>
          </a:p>
          <a:p>
            <a:pPr lvl="1"/>
            <a:r>
              <a:rPr lang="de-DE" b="1" dirty="0" smtClean="0"/>
              <a:t>Italien.</a:t>
            </a:r>
            <a:r>
              <a:rPr lang="de-DE" b="1" dirty="0"/>
              <a:t> </a:t>
            </a:r>
            <a:endParaRPr lang="de-DE" b="1" dirty="0" smtClean="0"/>
          </a:p>
          <a:p>
            <a:pPr lvl="1"/>
            <a:r>
              <a:rPr lang="de-DE" b="1" dirty="0" smtClean="0"/>
              <a:t>Deutschland.</a:t>
            </a:r>
          </a:p>
          <a:p>
            <a:pPr marL="457200" lvl="1" indent="0">
              <a:buNone/>
            </a:pPr>
            <a:endParaRPr lang="sl-SI" dirty="0"/>
          </a:p>
          <a:p>
            <a:pPr marL="457200" lvl="1" indent="0">
              <a:buNone/>
            </a:pPr>
            <a:r>
              <a:rPr lang="de-DE" b="1" dirty="0" err="1" smtClean="0"/>
              <a:t>Ponovimo</a:t>
            </a:r>
            <a:r>
              <a:rPr lang="de-DE" b="1" dirty="0" smtClean="0"/>
              <a:t>: </a:t>
            </a:r>
            <a:endParaRPr lang="de-DE" b="1" dirty="0"/>
          </a:p>
          <a:p>
            <a:pPr marL="0" indent="0">
              <a:buNone/>
            </a:pPr>
            <a:r>
              <a:rPr lang="sl-SI" b="1" dirty="0" smtClean="0"/>
              <a:t>- </a:t>
            </a:r>
            <a:r>
              <a:rPr lang="de-DE" b="1" dirty="0" smtClean="0"/>
              <a:t>d</a:t>
            </a:r>
            <a:r>
              <a:rPr lang="sl-SI" b="1" dirty="0" err="1" smtClean="0"/>
              <a:t>ie</a:t>
            </a:r>
            <a:r>
              <a:rPr lang="sl-SI" b="1" dirty="0" smtClean="0"/>
              <a:t> </a:t>
            </a:r>
            <a:r>
              <a:rPr lang="sl-SI" b="1" dirty="0" err="1" smtClean="0"/>
              <a:t>Stadt</a:t>
            </a:r>
            <a:r>
              <a:rPr lang="sl-SI" b="1" dirty="0" smtClean="0"/>
              <a:t>/die S</a:t>
            </a:r>
            <a:r>
              <a:rPr lang="de-DE" b="1" dirty="0" err="1" smtClean="0"/>
              <a:t>tädte</a:t>
            </a:r>
            <a:r>
              <a:rPr lang="sl-SI" b="1" dirty="0" smtClean="0"/>
              <a:t> = mesto</a:t>
            </a:r>
            <a:r>
              <a:rPr lang="de-DE" b="1" dirty="0" smtClean="0"/>
              <a:t>/</a:t>
            </a:r>
            <a:r>
              <a:rPr lang="de-DE" b="1" dirty="0" err="1" smtClean="0"/>
              <a:t>mesta</a:t>
            </a:r>
            <a:endParaRPr lang="sl-SI" b="1" dirty="0" smtClean="0"/>
          </a:p>
          <a:p>
            <a:pPr marL="0" indent="0">
              <a:buNone/>
            </a:pPr>
            <a:r>
              <a:rPr lang="sl-SI" b="1" dirty="0" smtClean="0"/>
              <a:t>- </a:t>
            </a:r>
            <a:r>
              <a:rPr lang="de-DE" b="1" dirty="0" smtClean="0"/>
              <a:t>d</a:t>
            </a:r>
            <a:r>
              <a:rPr lang="sl-SI" b="1" dirty="0" smtClean="0"/>
              <a:t>as </a:t>
            </a:r>
            <a:r>
              <a:rPr lang="sl-SI" b="1" dirty="0" err="1" smtClean="0"/>
              <a:t>Land</a:t>
            </a:r>
            <a:r>
              <a:rPr lang="sl-SI" b="1" dirty="0" smtClean="0"/>
              <a:t>/ die L</a:t>
            </a:r>
            <a:r>
              <a:rPr lang="de-DE" b="1" dirty="0" err="1" smtClean="0"/>
              <a:t>änder</a:t>
            </a:r>
            <a:r>
              <a:rPr lang="de-DE" b="1" dirty="0" smtClean="0"/>
              <a:t> </a:t>
            </a:r>
            <a:r>
              <a:rPr lang="de-DE" b="1" dirty="0" err="1" smtClean="0"/>
              <a:t>ali</a:t>
            </a:r>
            <a:r>
              <a:rPr lang="de-DE" b="1" dirty="0" smtClean="0"/>
              <a:t> </a:t>
            </a:r>
            <a:r>
              <a:rPr lang="de-DE" b="1" dirty="0"/>
              <a:t>d</a:t>
            </a:r>
            <a:r>
              <a:rPr lang="sl-SI" b="1" dirty="0" smtClean="0"/>
              <a:t>er </a:t>
            </a:r>
            <a:r>
              <a:rPr lang="sl-SI" b="1" dirty="0" err="1" smtClean="0"/>
              <a:t>Staat</a:t>
            </a:r>
            <a:r>
              <a:rPr lang="de-DE" b="1" dirty="0" smtClean="0"/>
              <a:t>/ die Staaten = </a:t>
            </a:r>
            <a:r>
              <a:rPr lang="de-DE" b="1" dirty="0" err="1" smtClean="0"/>
              <a:t>dr</a:t>
            </a:r>
            <a:r>
              <a:rPr lang="sl-SI" b="1" dirty="0" err="1" smtClean="0"/>
              <a:t>žava</a:t>
            </a:r>
            <a:r>
              <a:rPr lang="de-DE" b="1" dirty="0" smtClean="0"/>
              <a:t>/</a:t>
            </a:r>
            <a:r>
              <a:rPr lang="de-DE" b="1" dirty="0" err="1" smtClean="0"/>
              <a:t>dr</a:t>
            </a:r>
            <a:r>
              <a:rPr lang="sl-SI" b="1" dirty="0" err="1" smtClean="0"/>
              <a:t>žave</a:t>
            </a:r>
            <a:r>
              <a:rPr lang="sl-SI" b="1" dirty="0" smtClean="0"/>
              <a:t> </a:t>
            </a:r>
            <a:endParaRPr lang="sl-SI" b="1" dirty="0"/>
          </a:p>
        </p:txBody>
      </p:sp>
    </p:spTree>
    <p:extLst>
      <p:ext uri="{BB962C8B-B14F-4D97-AF65-F5344CB8AC3E}">
        <p14:creationId xmlns:p14="http://schemas.microsoft.com/office/powerpoint/2010/main" val="2021194172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Kaj ugotovimo? </a:t>
            </a:r>
            <a:br>
              <a:rPr lang="sl-SI" dirty="0"/>
            </a:b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Samostalniki se pišejo z veliko začetnico</a:t>
            </a:r>
            <a:r>
              <a:rPr lang="sl-SI" dirty="0"/>
              <a:t> </a:t>
            </a:r>
            <a:r>
              <a:rPr lang="sl-SI" dirty="0" smtClean="0"/>
              <a:t>(</a:t>
            </a:r>
            <a:r>
              <a:rPr lang="sl-SI" dirty="0" err="1" smtClean="0">
                <a:solidFill>
                  <a:srgbClr val="00B050"/>
                </a:solidFill>
              </a:rPr>
              <a:t>das</a:t>
            </a:r>
            <a:r>
              <a:rPr lang="sl-SI" dirty="0" smtClean="0">
                <a:solidFill>
                  <a:srgbClr val="00B050"/>
                </a:solidFill>
              </a:rPr>
              <a:t> </a:t>
            </a:r>
            <a:r>
              <a:rPr lang="sl-SI" dirty="0" err="1" smtClean="0">
                <a:solidFill>
                  <a:srgbClr val="00B050"/>
                </a:solidFill>
              </a:rPr>
              <a:t>Auto</a:t>
            </a:r>
            <a:r>
              <a:rPr lang="sl-SI" dirty="0" smtClean="0"/>
              <a:t>)</a:t>
            </a:r>
          </a:p>
          <a:p>
            <a:r>
              <a:rPr lang="sl-SI" dirty="0" smtClean="0"/>
              <a:t>Pred samostalnikom stoji člen. </a:t>
            </a:r>
          </a:p>
          <a:p>
            <a:r>
              <a:rPr lang="sl-SI" dirty="0" smtClean="0"/>
              <a:t>Določni člen: </a:t>
            </a:r>
            <a:r>
              <a:rPr lang="sl-SI" dirty="0" smtClean="0">
                <a:solidFill>
                  <a:srgbClr val="002060"/>
                </a:solidFill>
              </a:rPr>
              <a:t>der</a:t>
            </a:r>
            <a:r>
              <a:rPr lang="sl-SI" dirty="0" smtClean="0"/>
              <a:t>, </a:t>
            </a:r>
            <a:r>
              <a:rPr lang="sl-SI" dirty="0" smtClean="0">
                <a:solidFill>
                  <a:srgbClr val="FF0000"/>
                </a:solidFill>
              </a:rPr>
              <a:t>die</a:t>
            </a:r>
            <a:r>
              <a:rPr lang="sl-SI" dirty="0" smtClean="0"/>
              <a:t>, </a:t>
            </a:r>
            <a:r>
              <a:rPr lang="sl-SI" dirty="0" err="1" smtClean="0">
                <a:solidFill>
                  <a:srgbClr val="00B050"/>
                </a:solidFill>
              </a:rPr>
              <a:t>das</a:t>
            </a:r>
            <a:r>
              <a:rPr lang="sl-SI" dirty="0" smtClean="0">
                <a:solidFill>
                  <a:srgbClr val="00B050"/>
                </a:solidFill>
              </a:rPr>
              <a:t>.</a:t>
            </a:r>
            <a:r>
              <a:rPr lang="sl-SI" dirty="0" smtClean="0"/>
              <a:t> </a:t>
            </a:r>
          </a:p>
          <a:p>
            <a:r>
              <a:rPr lang="sl-SI" dirty="0" smtClean="0"/>
              <a:t>Najbolje je, da se člen naučimo sproti z besedo. </a:t>
            </a:r>
          </a:p>
          <a:p>
            <a:r>
              <a:rPr lang="sl-SI" dirty="0" smtClean="0"/>
              <a:t>Poleg določnega člena poznamo tudi nedoločni člen – </a:t>
            </a:r>
            <a:r>
              <a:rPr lang="sl-SI" dirty="0" err="1" smtClean="0">
                <a:solidFill>
                  <a:schemeClr val="tx1"/>
                </a:solidFill>
              </a:rPr>
              <a:t>ein</a:t>
            </a:r>
            <a:r>
              <a:rPr lang="sl-SI" dirty="0" smtClean="0">
                <a:solidFill>
                  <a:schemeClr val="tx1"/>
                </a:solidFill>
              </a:rPr>
              <a:t>, </a:t>
            </a:r>
            <a:r>
              <a:rPr lang="sl-SI" dirty="0" err="1" smtClean="0">
                <a:solidFill>
                  <a:schemeClr val="tx1"/>
                </a:solidFill>
              </a:rPr>
              <a:t>eine</a:t>
            </a:r>
            <a:r>
              <a:rPr lang="sl-SI" dirty="0" smtClean="0"/>
              <a:t>.</a:t>
            </a:r>
          </a:p>
          <a:p>
            <a:r>
              <a:rPr lang="sl-SI" dirty="0" smtClean="0"/>
              <a:t>Razlika je v rabi – </a:t>
            </a:r>
            <a:r>
              <a:rPr lang="sl-SI" dirty="0" smtClean="0">
                <a:solidFill>
                  <a:schemeClr val="tx1"/>
                </a:solidFill>
              </a:rPr>
              <a:t>nedoločni člen </a:t>
            </a:r>
            <a:r>
              <a:rPr lang="sl-SI" dirty="0" smtClean="0"/>
              <a:t>– </a:t>
            </a:r>
            <a:r>
              <a:rPr lang="sl-SI" dirty="0" smtClean="0">
                <a:solidFill>
                  <a:schemeClr val="tx1"/>
                </a:solidFill>
              </a:rPr>
              <a:t>1. omemba, nedoločno</a:t>
            </a:r>
            <a:r>
              <a:rPr lang="de-DE" dirty="0">
                <a:solidFill>
                  <a:schemeClr val="tx1"/>
                </a:solidFill>
              </a:rPr>
              <a:t>;</a:t>
            </a:r>
            <a:r>
              <a:rPr lang="sl-SI" dirty="0" smtClean="0">
                <a:solidFill>
                  <a:schemeClr val="tx1"/>
                </a:solidFill>
              </a:rPr>
              <a:t> določni 2. omemba, znana </a:t>
            </a:r>
            <a:r>
              <a:rPr lang="sl-SI" dirty="0" err="1" smtClean="0">
                <a:solidFill>
                  <a:schemeClr val="tx1"/>
                </a:solidFill>
              </a:rPr>
              <a:t>stv</a:t>
            </a:r>
            <a:r>
              <a:rPr lang="de-DE" dirty="0" err="1" smtClean="0">
                <a:solidFill>
                  <a:schemeClr val="tx1"/>
                </a:solidFill>
              </a:rPr>
              <a:t>ar</a:t>
            </a:r>
            <a:r>
              <a:rPr lang="sl-SI" dirty="0" smtClean="0"/>
              <a:t>.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873028560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značba mesta vsebine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73619" y="680483"/>
            <a:ext cx="10015869" cy="57905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0516314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750224"/>
          </a:xfrm>
        </p:spPr>
        <p:txBody>
          <a:bodyPr>
            <a:normAutofit fontScale="90000"/>
          </a:bodyPr>
          <a:lstStyle/>
          <a:p>
            <a:r>
              <a:rPr lang="sl-SI" dirty="0" smtClean="0"/>
              <a:t>Vaja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1251678" y="1298865"/>
            <a:ext cx="10178322" cy="4580728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de-DE" sz="2400" dirty="0"/>
              <a:t>Kommen Sie _________ Schweden?  -Nein, ich komme _______ Italien</a:t>
            </a:r>
            <a:r>
              <a:rPr lang="de-DE" sz="2400" dirty="0" smtClean="0"/>
              <a:t>.</a:t>
            </a:r>
            <a:endParaRPr lang="de-DE" sz="2400" dirty="0"/>
          </a:p>
          <a:p>
            <a:pPr marL="457200" indent="-457200">
              <a:buFont typeface="+mj-lt"/>
              <a:buAutoNum type="arabicPeriod"/>
            </a:pPr>
            <a:r>
              <a:rPr lang="de-DE" sz="2400" dirty="0" err="1"/>
              <a:t>Jilmas</a:t>
            </a:r>
            <a:r>
              <a:rPr lang="de-DE" sz="2400" dirty="0"/>
              <a:t> kommt ________ Griechenland</a:t>
            </a:r>
            <a:r>
              <a:rPr lang="de-DE" sz="2400" dirty="0" smtClean="0"/>
              <a:t>.</a:t>
            </a:r>
            <a:endParaRPr lang="de-DE" sz="2400" dirty="0"/>
          </a:p>
          <a:p>
            <a:pPr marL="457200" indent="-457200">
              <a:buFont typeface="+mj-lt"/>
              <a:buAutoNum type="arabicPeriod"/>
            </a:pPr>
            <a:r>
              <a:rPr lang="de-DE" sz="2400" dirty="0"/>
              <a:t>Horst wohnt _________ </a:t>
            </a:r>
            <a:r>
              <a:rPr lang="de-DE" sz="2400" dirty="0" err="1"/>
              <a:t>Celje</a:t>
            </a:r>
            <a:r>
              <a:rPr lang="de-DE" sz="2400" dirty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de-DE" sz="2400" dirty="0"/>
              <a:t>Wann fährt der </a:t>
            </a:r>
            <a:r>
              <a:rPr lang="de-DE" sz="2400" dirty="0" smtClean="0"/>
              <a:t>Chef</a:t>
            </a:r>
            <a:r>
              <a:rPr lang="sl-SI" sz="2400" dirty="0" smtClean="0"/>
              <a:t>? </a:t>
            </a:r>
            <a:r>
              <a:rPr lang="de-DE" sz="2400" dirty="0" smtClean="0"/>
              <a:t> </a:t>
            </a:r>
            <a:r>
              <a:rPr lang="de-DE" sz="2400" dirty="0"/>
              <a:t>________ Maribor?</a:t>
            </a:r>
          </a:p>
          <a:p>
            <a:pPr marL="457200" indent="-457200">
              <a:buFont typeface="+mj-lt"/>
              <a:buAutoNum type="arabicPeriod"/>
            </a:pPr>
            <a:r>
              <a:rPr lang="de-DE" sz="2400" dirty="0"/>
              <a:t>Woher kommt Mariana?  -Sie kommt _________ Russland.</a:t>
            </a:r>
          </a:p>
          <a:p>
            <a:pPr marL="457200" indent="-457200">
              <a:buFont typeface="+mj-lt"/>
              <a:buAutoNum type="arabicPeriod"/>
            </a:pPr>
            <a:r>
              <a:rPr lang="de-DE" sz="2400" dirty="0"/>
              <a:t>Der Zug fährt über </a:t>
            </a:r>
            <a:r>
              <a:rPr lang="de-DE" sz="2400" dirty="0" err="1" smtClean="0"/>
              <a:t>Zidani</a:t>
            </a:r>
            <a:r>
              <a:rPr lang="de-DE" sz="2400" dirty="0" smtClean="0"/>
              <a:t> </a:t>
            </a:r>
            <a:r>
              <a:rPr lang="de-DE" sz="2400" dirty="0" err="1" smtClean="0"/>
              <a:t>most</a:t>
            </a:r>
            <a:r>
              <a:rPr lang="de-DE" sz="2400" dirty="0" smtClean="0"/>
              <a:t> </a:t>
            </a:r>
            <a:r>
              <a:rPr lang="de-DE" sz="2400" dirty="0"/>
              <a:t>__________ Maribor</a:t>
            </a:r>
            <a:r>
              <a:rPr lang="de-DE" sz="2400" dirty="0" smtClean="0"/>
              <a:t>.</a:t>
            </a:r>
            <a:endParaRPr lang="de-DE" sz="2400" dirty="0"/>
          </a:p>
          <a:p>
            <a:pPr marL="457200" indent="-457200">
              <a:buFont typeface="+mj-lt"/>
              <a:buAutoNum type="arabicPeriod"/>
            </a:pPr>
            <a:r>
              <a:rPr lang="de-DE" sz="2400" dirty="0"/>
              <a:t>Warschau liegt _______ Polen.</a:t>
            </a:r>
          </a:p>
          <a:p>
            <a:pPr marL="457200" indent="-457200">
              <a:buFont typeface="+mj-lt"/>
              <a:buAutoNum type="arabicPeriod"/>
            </a:pPr>
            <a:r>
              <a:rPr lang="de-DE" sz="2400" dirty="0"/>
              <a:t>Istanbul liegt ____________ </a:t>
            </a:r>
            <a:r>
              <a:rPr lang="de-DE" sz="2400" dirty="0" smtClean="0"/>
              <a:t>Türkei.</a:t>
            </a:r>
            <a:endParaRPr lang="de-DE" sz="2400" dirty="0"/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365434198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750224"/>
          </a:xfrm>
        </p:spPr>
        <p:txBody>
          <a:bodyPr>
            <a:normAutofit fontScale="90000"/>
          </a:bodyPr>
          <a:lstStyle/>
          <a:p>
            <a:r>
              <a:rPr lang="sl-SI" dirty="0" smtClean="0"/>
              <a:t>Vaja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1251678" y="1298865"/>
            <a:ext cx="10178322" cy="4580728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de-DE" sz="2400" dirty="0"/>
              <a:t>Kommen Sie </a:t>
            </a:r>
            <a:r>
              <a:rPr lang="de-DE" sz="2400" dirty="0" smtClean="0"/>
              <a:t>___</a:t>
            </a:r>
            <a:r>
              <a:rPr lang="sl-SI" sz="2400" u="sng" dirty="0" err="1" smtClean="0"/>
              <a:t>aus</a:t>
            </a:r>
            <a:r>
              <a:rPr lang="de-DE" sz="2400" u="sng" dirty="0" smtClean="0"/>
              <a:t>_</a:t>
            </a:r>
            <a:r>
              <a:rPr lang="de-DE" sz="2400" dirty="0" smtClean="0"/>
              <a:t>_____ </a:t>
            </a:r>
            <a:r>
              <a:rPr lang="de-DE" sz="2400" dirty="0"/>
              <a:t>Schweden?  -Nein, ich komme </a:t>
            </a:r>
            <a:r>
              <a:rPr lang="de-DE" sz="2400" u="sng" dirty="0" smtClean="0"/>
              <a:t>_</a:t>
            </a:r>
            <a:r>
              <a:rPr lang="sl-SI" sz="2400" u="sng" dirty="0" err="1" smtClean="0"/>
              <a:t>aus</a:t>
            </a:r>
            <a:r>
              <a:rPr lang="de-DE" sz="2400" u="sng" dirty="0" smtClean="0"/>
              <a:t>______ </a:t>
            </a:r>
            <a:r>
              <a:rPr lang="de-DE" sz="2400" dirty="0"/>
              <a:t>Italien</a:t>
            </a:r>
            <a:r>
              <a:rPr lang="de-DE" sz="2400" dirty="0" smtClean="0"/>
              <a:t>.</a:t>
            </a:r>
            <a:endParaRPr lang="de-DE" sz="2400" dirty="0"/>
          </a:p>
          <a:p>
            <a:pPr marL="457200" indent="-457200">
              <a:buFont typeface="+mj-lt"/>
              <a:buAutoNum type="arabicPeriod"/>
            </a:pPr>
            <a:r>
              <a:rPr lang="de-DE" sz="2400" dirty="0" err="1"/>
              <a:t>Jilmas</a:t>
            </a:r>
            <a:r>
              <a:rPr lang="de-DE" sz="2400" dirty="0"/>
              <a:t> kommt </a:t>
            </a:r>
            <a:r>
              <a:rPr lang="de-DE" sz="2400" u="sng" dirty="0" smtClean="0"/>
              <a:t>__</a:t>
            </a:r>
            <a:r>
              <a:rPr lang="sl-SI" sz="2400" u="sng" dirty="0" err="1" smtClean="0"/>
              <a:t>aus</a:t>
            </a:r>
            <a:r>
              <a:rPr lang="de-DE" sz="2400" u="sng" dirty="0" smtClean="0"/>
              <a:t>______ </a:t>
            </a:r>
            <a:r>
              <a:rPr lang="de-DE" sz="2400" dirty="0"/>
              <a:t>Griechenland</a:t>
            </a:r>
            <a:r>
              <a:rPr lang="de-DE" sz="2400" dirty="0" smtClean="0"/>
              <a:t>.</a:t>
            </a:r>
            <a:endParaRPr lang="de-DE" sz="2400" dirty="0"/>
          </a:p>
          <a:p>
            <a:pPr marL="457200" indent="-457200">
              <a:buFont typeface="+mj-lt"/>
              <a:buAutoNum type="arabicPeriod"/>
            </a:pPr>
            <a:r>
              <a:rPr lang="de-DE" sz="2400" dirty="0"/>
              <a:t>Horst wohnt </a:t>
            </a:r>
            <a:r>
              <a:rPr lang="de-DE" sz="2400" dirty="0" smtClean="0"/>
              <a:t>__</a:t>
            </a:r>
            <a:r>
              <a:rPr lang="sl-SI" sz="2400" u="sng" dirty="0" smtClean="0"/>
              <a:t>in</a:t>
            </a:r>
            <a:r>
              <a:rPr lang="de-DE" sz="2400" dirty="0" smtClean="0"/>
              <a:t>_______ </a:t>
            </a:r>
            <a:r>
              <a:rPr lang="de-DE" sz="2400" dirty="0" err="1"/>
              <a:t>Celje</a:t>
            </a:r>
            <a:r>
              <a:rPr lang="de-DE" sz="2400" dirty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de-DE" sz="2400" dirty="0"/>
              <a:t>Wann fährt der </a:t>
            </a:r>
            <a:r>
              <a:rPr lang="de-DE" sz="2400" dirty="0" smtClean="0"/>
              <a:t>Chef</a:t>
            </a:r>
            <a:r>
              <a:rPr lang="sl-SI" sz="2400" dirty="0" smtClean="0"/>
              <a:t> </a:t>
            </a:r>
            <a:r>
              <a:rPr lang="de-DE" sz="2400" dirty="0" smtClean="0"/>
              <a:t> </a:t>
            </a:r>
            <a:r>
              <a:rPr lang="de-DE" sz="2400" u="sng" dirty="0" smtClean="0"/>
              <a:t>__</a:t>
            </a:r>
            <a:r>
              <a:rPr lang="sl-SI" sz="2400" u="sng" dirty="0" err="1" smtClean="0"/>
              <a:t>nach</a:t>
            </a:r>
            <a:r>
              <a:rPr lang="de-DE" sz="2400" dirty="0" smtClean="0"/>
              <a:t>______ </a:t>
            </a:r>
            <a:r>
              <a:rPr lang="de-DE" sz="2400" dirty="0"/>
              <a:t>Maribor?</a:t>
            </a:r>
          </a:p>
          <a:p>
            <a:pPr marL="457200" indent="-457200">
              <a:buFont typeface="+mj-lt"/>
              <a:buAutoNum type="arabicPeriod"/>
            </a:pPr>
            <a:r>
              <a:rPr lang="de-DE" sz="2400" dirty="0"/>
              <a:t>Woher kommt Mariana?  -Sie kommt </a:t>
            </a:r>
            <a:r>
              <a:rPr lang="de-DE" sz="2400" u="sng" dirty="0" smtClean="0"/>
              <a:t>___</a:t>
            </a:r>
            <a:r>
              <a:rPr lang="sl-SI" sz="2400" u="sng" dirty="0" err="1" smtClean="0"/>
              <a:t>aus</a:t>
            </a:r>
            <a:r>
              <a:rPr lang="de-DE" sz="2400" dirty="0" smtClean="0"/>
              <a:t>______ </a:t>
            </a:r>
            <a:r>
              <a:rPr lang="de-DE" sz="2400" dirty="0"/>
              <a:t>Russland.</a:t>
            </a:r>
          </a:p>
          <a:p>
            <a:pPr marL="457200" indent="-457200">
              <a:buFont typeface="+mj-lt"/>
              <a:buAutoNum type="arabicPeriod"/>
            </a:pPr>
            <a:r>
              <a:rPr lang="de-DE" sz="2400" dirty="0"/>
              <a:t>Der Zug fährt über </a:t>
            </a:r>
            <a:r>
              <a:rPr lang="de-DE" sz="2400" dirty="0" err="1" smtClean="0"/>
              <a:t>Zidani</a:t>
            </a:r>
            <a:r>
              <a:rPr lang="de-DE" sz="2400" dirty="0" smtClean="0"/>
              <a:t> </a:t>
            </a:r>
            <a:r>
              <a:rPr lang="de-DE" sz="2400" dirty="0" err="1" smtClean="0"/>
              <a:t>most</a:t>
            </a:r>
            <a:r>
              <a:rPr lang="de-DE" sz="2400" dirty="0" smtClean="0"/>
              <a:t> </a:t>
            </a:r>
            <a:r>
              <a:rPr lang="de-DE" sz="2400" u="sng" dirty="0" smtClean="0"/>
              <a:t>____</a:t>
            </a:r>
            <a:r>
              <a:rPr lang="sl-SI" sz="2400" u="sng" dirty="0" err="1" smtClean="0"/>
              <a:t>nach</a:t>
            </a:r>
            <a:r>
              <a:rPr lang="de-DE" sz="2400" dirty="0" smtClean="0"/>
              <a:t>______ </a:t>
            </a:r>
            <a:r>
              <a:rPr lang="de-DE" sz="2400" dirty="0"/>
              <a:t>Maribor</a:t>
            </a:r>
            <a:r>
              <a:rPr lang="de-DE" sz="2400" dirty="0" smtClean="0"/>
              <a:t>.</a:t>
            </a:r>
            <a:endParaRPr lang="de-DE" sz="2400" dirty="0"/>
          </a:p>
          <a:p>
            <a:pPr marL="457200" indent="-457200">
              <a:buFont typeface="+mj-lt"/>
              <a:buAutoNum type="arabicPeriod"/>
            </a:pPr>
            <a:r>
              <a:rPr lang="de-DE" sz="2400" dirty="0"/>
              <a:t>Warschau liegt </a:t>
            </a:r>
            <a:r>
              <a:rPr lang="de-DE" sz="2400" u="sng" dirty="0" smtClean="0"/>
              <a:t>__</a:t>
            </a:r>
            <a:r>
              <a:rPr lang="sl-SI" sz="2400" u="sng" dirty="0" smtClean="0"/>
              <a:t>in</a:t>
            </a:r>
            <a:r>
              <a:rPr lang="de-DE" sz="2400" u="sng" dirty="0" smtClean="0"/>
              <a:t>_____ </a:t>
            </a:r>
            <a:r>
              <a:rPr lang="de-DE" sz="2400" dirty="0"/>
              <a:t>Polen.</a:t>
            </a:r>
          </a:p>
          <a:p>
            <a:pPr marL="457200" indent="-457200">
              <a:buFont typeface="+mj-lt"/>
              <a:buAutoNum type="arabicPeriod"/>
            </a:pPr>
            <a:r>
              <a:rPr lang="de-DE" sz="2400" dirty="0"/>
              <a:t>Istanbul liegt </a:t>
            </a:r>
            <a:r>
              <a:rPr lang="de-DE" sz="2400" dirty="0" smtClean="0"/>
              <a:t>_____</a:t>
            </a:r>
            <a:r>
              <a:rPr lang="sl-SI" sz="2400" u="sng" dirty="0" smtClean="0"/>
              <a:t>in der</a:t>
            </a:r>
            <a:r>
              <a:rPr lang="de-DE" sz="2400" dirty="0" smtClean="0"/>
              <a:t>_______ Türkei.</a:t>
            </a:r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2425698790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značba mesta vsebine 2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89085" y="269439"/>
            <a:ext cx="9020033" cy="59754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9813374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1376369" y="488374"/>
            <a:ext cx="10178322" cy="5671774"/>
          </a:xfrm>
        </p:spPr>
        <p:txBody>
          <a:bodyPr>
            <a:normAutofit/>
          </a:bodyPr>
          <a:lstStyle/>
          <a:p>
            <a:r>
              <a:rPr lang="sl-SI" b="1" dirty="0" smtClean="0"/>
              <a:t>Vaja</a:t>
            </a:r>
            <a:r>
              <a:rPr lang="de-DE" b="1" dirty="0" smtClean="0"/>
              <a:t>: </a:t>
            </a:r>
            <a:r>
              <a:rPr lang="sl-SI" b="1" dirty="0" smtClean="0"/>
              <a:t>Tvorimo vprašanja. </a:t>
            </a:r>
            <a:endParaRPr lang="de-DE" b="1" dirty="0" smtClean="0"/>
          </a:p>
          <a:p>
            <a:r>
              <a:rPr lang="sl-SI" sz="2400" b="1" dirty="0" smtClean="0"/>
              <a:t>1</a:t>
            </a:r>
            <a:r>
              <a:rPr lang="sl-SI" sz="2400" b="1" dirty="0"/>
              <a:t>.	Irena </a:t>
            </a:r>
            <a:r>
              <a:rPr lang="sl-SI" sz="2400" b="1" dirty="0" err="1"/>
              <a:t>kommt</a:t>
            </a:r>
            <a:r>
              <a:rPr lang="sl-SI" sz="2400" b="1" dirty="0"/>
              <a:t> </a:t>
            </a:r>
            <a:r>
              <a:rPr lang="sl-SI" sz="2400" b="1" dirty="0" err="1"/>
              <a:t>aus</a:t>
            </a:r>
            <a:r>
              <a:rPr lang="sl-SI" sz="2400" b="1" dirty="0"/>
              <a:t> </a:t>
            </a:r>
            <a:r>
              <a:rPr lang="sl-SI" sz="2400" b="1" dirty="0" err="1" smtClean="0"/>
              <a:t>Slowenien</a:t>
            </a:r>
            <a:r>
              <a:rPr lang="sl-SI" sz="2400" b="1" dirty="0" smtClean="0"/>
              <a:t>.</a:t>
            </a:r>
            <a:r>
              <a:rPr lang="de-DE" sz="2400" b="1" dirty="0" smtClean="0"/>
              <a:t> - </a:t>
            </a:r>
            <a:r>
              <a:rPr lang="sl-SI" sz="2400" b="1" dirty="0" err="1" smtClean="0"/>
              <a:t>Woher</a:t>
            </a:r>
            <a:r>
              <a:rPr lang="sl-SI" sz="2400" b="1" dirty="0" smtClean="0"/>
              <a:t> </a:t>
            </a:r>
            <a:r>
              <a:rPr lang="sl-SI" sz="2400" b="1" dirty="0" err="1"/>
              <a:t>kommt</a:t>
            </a:r>
            <a:r>
              <a:rPr lang="sl-SI" sz="2400" b="1" dirty="0"/>
              <a:t> Irena</a:t>
            </a:r>
            <a:r>
              <a:rPr lang="sl-SI" sz="2400" b="1" dirty="0" smtClean="0"/>
              <a:t>?</a:t>
            </a:r>
            <a:endParaRPr lang="sl-SI" sz="2400" b="1" dirty="0"/>
          </a:p>
          <a:p>
            <a:r>
              <a:rPr lang="sl-SI" sz="2400" dirty="0"/>
              <a:t>2.	Pablo </a:t>
            </a:r>
            <a:r>
              <a:rPr lang="sl-SI" sz="2400" dirty="0" err="1"/>
              <a:t>spricht</a:t>
            </a:r>
            <a:r>
              <a:rPr lang="sl-SI" sz="2400" dirty="0"/>
              <a:t> </a:t>
            </a:r>
            <a:r>
              <a:rPr lang="sl-SI" sz="2400" u="sng" dirty="0" err="1"/>
              <a:t>Spanisch</a:t>
            </a:r>
            <a:r>
              <a:rPr lang="sl-SI" sz="2400" u="sng" dirty="0" smtClean="0"/>
              <a:t>.</a:t>
            </a:r>
            <a:r>
              <a:rPr lang="sl-SI" sz="2400" dirty="0"/>
              <a:t>						</a:t>
            </a:r>
          </a:p>
          <a:p>
            <a:r>
              <a:rPr lang="sl-SI" sz="2400" dirty="0"/>
              <a:t>3.	Sarah </a:t>
            </a:r>
            <a:r>
              <a:rPr lang="sl-SI" sz="2400" dirty="0" err="1"/>
              <a:t>wohnt</a:t>
            </a:r>
            <a:r>
              <a:rPr lang="sl-SI" sz="2400" dirty="0"/>
              <a:t> </a:t>
            </a:r>
            <a:r>
              <a:rPr lang="sl-SI" sz="2400" u="sng" dirty="0"/>
              <a:t>in Toulouse</a:t>
            </a:r>
            <a:r>
              <a:rPr lang="sl-SI" sz="2400" dirty="0"/>
              <a:t>.						</a:t>
            </a:r>
            <a:endParaRPr lang="de-DE" sz="2400" dirty="0" smtClean="0"/>
          </a:p>
          <a:p>
            <a:r>
              <a:rPr lang="sl-SI" sz="2400" dirty="0" smtClean="0"/>
              <a:t>4</a:t>
            </a:r>
            <a:r>
              <a:rPr lang="sl-SI" sz="2400" dirty="0"/>
              <a:t>.	</a:t>
            </a:r>
            <a:r>
              <a:rPr lang="de-DE" sz="2400" dirty="0" smtClean="0"/>
              <a:t>Er</a:t>
            </a:r>
            <a:r>
              <a:rPr lang="sl-SI" sz="2400" dirty="0" smtClean="0"/>
              <a:t> </a:t>
            </a:r>
            <a:r>
              <a:rPr lang="sl-SI" sz="2400" dirty="0" err="1"/>
              <a:t>kommt</a:t>
            </a:r>
            <a:r>
              <a:rPr lang="sl-SI" sz="2400" dirty="0"/>
              <a:t> </a:t>
            </a:r>
            <a:r>
              <a:rPr lang="sl-SI" sz="2400" u="sng" dirty="0" err="1"/>
              <a:t>aus</a:t>
            </a:r>
            <a:r>
              <a:rPr lang="sl-SI" sz="2400" u="sng" dirty="0"/>
              <a:t> dem Iran</a:t>
            </a:r>
            <a:r>
              <a:rPr lang="sl-SI" sz="2400" dirty="0" smtClean="0"/>
              <a:t>.</a:t>
            </a:r>
            <a:r>
              <a:rPr lang="sl-SI" sz="2400" dirty="0"/>
              <a:t>				</a:t>
            </a:r>
          </a:p>
          <a:p>
            <a:r>
              <a:rPr lang="de-DE" sz="2400" dirty="0" smtClean="0"/>
              <a:t>5</a:t>
            </a:r>
            <a:r>
              <a:rPr lang="sl-SI" sz="2400" dirty="0" smtClean="0"/>
              <a:t>.</a:t>
            </a:r>
            <a:r>
              <a:rPr lang="sl-SI" sz="2400" dirty="0"/>
              <a:t>	Kelly </a:t>
            </a:r>
            <a:r>
              <a:rPr lang="sl-SI" sz="2400" dirty="0" err="1"/>
              <a:t>und</a:t>
            </a:r>
            <a:r>
              <a:rPr lang="sl-SI" sz="2400" dirty="0"/>
              <a:t> </a:t>
            </a:r>
            <a:r>
              <a:rPr lang="sl-SI" sz="2400" dirty="0" err="1"/>
              <a:t>Kelsey</a:t>
            </a:r>
            <a:r>
              <a:rPr lang="sl-SI" sz="2400" dirty="0"/>
              <a:t> </a:t>
            </a:r>
            <a:r>
              <a:rPr lang="sl-SI" sz="2400" dirty="0" err="1"/>
              <a:t>sprechen</a:t>
            </a:r>
            <a:r>
              <a:rPr lang="sl-SI" sz="2400" dirty="0"/>
              <a:t> </a:t>
            </a:r>
            <a:r>
              <a:rPr lang="sl-SI" sz="2400" u="sng" dirty="0" err="1"/>
              <a:t>Englisch</a:t>
            </a:r>
            <a:r>
              <a:rPr lang="sl-SI" sz="2400" u="sng" dirty="0" smtClean="0"/>
              <a:t>.</a:t>
            </a:r>
            <a:r>
              <a:rPr lang="sl-SI" sz="2400" dirty="0"/>
              <a:t>					</a:t>
            </a:r>
          </a:p>
          <a:p>
            <a:r>
              <a:rPr lang="de-DE" sz="2400" dirty="0"/>
              <a:t>6</a:t>
            </a:r>
            <a:r>
              <a:rPr lang="sl-SI" sz="2400" dirty="0" smtClean="0"/>
              <a:t>.</a:t>
            </a:r>
            <a:r>
              <a:rPr lang="sl-SI" sz="2400" dirty="0"/>
              <a:t>	Anthony </a:t>
            </a:r>
            <a:r>
              <a:rPr lang="sl-SI" sz="2400" dirty="0" err="1"/>
              <a:t>ist</a:t>
            </a:r>
            <a:r>
              <a:rPr lang="sl-SI" sz="2400" dirty="0"/>
              <a:t> </a:t>
            </a:r>
            <a:r>
              <a:rPr lang="sl-SI" sz="2400" u="sng" dirty="0" err="1"/>
              <a:t>Amerikaner</a:t>
            </a:r>
            <a:r>
              <a:rPr lang="sl-SI" sz="2400" u="sng" dirty="0"/>
              <a:t>.</a:t>
            </a:r>
            <a:r>
              <a:rPr lang="sl-SI" sz="2400" dirty="0"/>
              <a:t>							</a:t>
            </a:r>
            <a:endParaRPr lang="de-DE" sz="2400" dirty="0" smtClean="0"/>
          </a:p>
          <a:p>
            <a:pPr marL="0" indent="0">
              <a:buNone/>
            </a:pPr>
            <a:endParaRPr lang="sl-SI" sz="2400" dirty="0"/>
          </a:p>
          <a:p>
            <a:pPr marL="0" indent="0">
              <a:buNone/>
            </a:pP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941475062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1376369" y="488374"/>
            <a:ext cx="10178322" cy="5671774"/>
          </a:xfrm>
        </p:spPr>
        <p:txBody>
          <a:bodyPr>
            <a:normAutofit/>
          </a:bodyPr>
          <a:lstStyle/>
          <a:p>
            <a:r>
              <a:rPr lang="sl-SI" b="1" dirty="0" smtClean="0"/>
              <a:t>Vaja </a:t>
            </a:r>
            <a:r>
              <a:rPr lang="de-DE" b="1" dirty="0" smtClean="0"/>
              <a:t> </a:t>
            </a:r>
          </a:p>
          <a:p>
            <a:pPr>
              <a:lnSpc>
                <a:spcPct val="150000"/>
              </a:lnSpc>
            </a:pPr>
            <a:r>
              <a:rPr lang="sl-SI" b="1" dirty="0" smtClean="0"/>
              <a:t>1</a:t>
            </a:r>
            <a:r>
              <a:rPr lang="sl-SI" b="1" dirty="0"/>
              <a:t>.	</a:t>
            </a:r>
            <a:r>
              <a:rPr lang="sl-SI" sz="2400" b="1" dirty="0"/>
              <a:t>Irena </a:t>
            </a:r>
            <a:r>
              <a:rPr lang="sl-SI" sz="2400" b="1" dirty="0" err="1"/>
              <a:t>kommt</a:t>
            </a:r>
            <a:r>
              <a:rPr lang="sl-SI" sz="2400" b="1" dirty="0"/>
              <a:t> </a:t>
            </a:r>
            <a:r>
              <a:rPr lang="sl-SI" sz="2400" b="1" dirty="0" err="1"/>
              <a:t>aus</a:t>
            </a:r>
            <a:r>
              <a:rPr lang="sl-SI" sz="2400" b="1" dirty="0"/>
              <a:t> </a:t>
            </a:r>
            <a:r>
              <a:rPr lang="sl-SI" sz="2400" b="1" dirty="0" err="1" smtClean="0"/>
              <a:t>Slowenien</a:t>
            </a:r>
            <a:r>
              <a:rPr lang="sl-SI" sz="2400" b="1" dirty="0" smtClean="0"/>
              <a:t>.</a:t>
            </a:r>
            <a:r>
              <a:rPr lang="de-DE" sz="2400" b="1" dirty="0" smtClean="0"/>
              <a:t> - </a:t>
            </a:r>
            <a:r>
              <a:rPr lang="sl-SI" sz="2400" b="1" dirty="0" err="1" smtClean="0"/>
              <a:t>Woher</a:t>
            </a:r>
            <a:r>
              <a:rPr lang="sl-SI" sz="2400" b="1" dirty="0" smtClean="0"/>
              <a:t> </a:t>
            </a:r>
            <a:r>
              <a:rPr lang="sl-SI" sz="2400" b="1" dirty="0" err="1"/>
              <a:t>kommt</a:t>
            </a:r>
            <a:r>
              <a:rPr lang="sl-SI" sz="2400" b="1" dirty="0"/>
              <a:t> Irena</a:t>
            </a:r>
            <a:r>
              <a:rPr lang="sl-SI" sz="2400" b="1" dirty="0" smtClean="0"/>
              <a:t>?</a:t>
            </a:r>
            <a:endParaRPr lang="sl-SI" sz="2400" b="1" dirty="0"/>
          </a:p>
          <a:p>
            <a:pPr>
              <a:lnSpc>
                <a:spcPct val="150000"/>
              </a:lnSpc>
            </a:pPr>
            <a:r>
              <a:rPr lang="sl-SI" sz="2400" dirty="0"/>
              <a:t>2.	Pablo </a:t>
            </a:r>
            <a:r>
              <a:rPr lang="sl-SI" sz="2400" dirty="0" err="1"/>
              <a:t>spricht</a:t>
            </a:r>
            <a:r>
              <a:rPr lang="sl-SI" sz="2400" dirty="0"/>
              <a:t> </a:t>
            </a:r>
            <a:r>
              <a:rPr lang="sl-SI" sz="2400" dirty="0" err="1" smtClean="0"/>
              <a:t>Spanisch</a:t>
            </a:r>
            <a:r>
              <a:rPr lang="sl-SI" sz="2400" dirty="0" smtClean="0"/>
              <a:t>.</a:t>
            </a:r>
            <a:r>
              <a:rPr lang="sl-SI" sz="2400" dirty="0"/>
              <a:t> </a:t>
            </a:r>
            <a:r>
              <a:rPr lang="de-DE" sz="2400" dirty="0" smtClean="0"/>
              <a:t>Was spricht Pablo?</a:t>
            </a:r>
            <a:r>
              <a:rPr lang="sl-SI" sz="2400" dirty="0"/>
              <a:t>				</a:t>
            </a:r>
          </a:p>
          <a:p>
            <a:pPr>
              <a:lnSpc>
                <a:spcPct val="150000"/>
              </a:lnSpc>
            </a:pPr>
            <a:r>
              <a:rPr lang="sl-SI" sz="2400" dirty="0"/>
              <a:t>3.	Sarah </a:t>
            </a:r>
            <a:r>
              <a:rPr lang="sl-SI" sz="2400" dirty="0" err="1"/>
              <a:t>wohnt</a:t>
            </a:r>
            <a:r>
              <a:rPr lang="sl-SI" sz="2400" dirty="0"/>
              <a:t> in </a:t>
            </a:r>
            <a:r>
              <a:rPr lang="sl-SI" sz="2400" dirty="0" smtClean="0"/>
              <a:t>Toulouse.</a:t>
            </a:r>
            <a:r>
              <a:rPr lang="sl-SI" sz="2400" dirty="0"/>
              <a:t> </a:t>
            </a:r>
            <a:r>
              <a:rPr lang="de-DE" sz="2400" dirty="0" smtClean="0"/>
              <a:t>Wo wohnt Sarah? </a:t>
            </a:r>
            <a:endParaRPr lang="sl-SI" sz="2400" dirty="0"/>
          </a:p>
          <a:p>
            <a:pPr>
              <a:lnSpc>
                <a:spcPct val="150000"/>
              </a:lnSpc>
            </a:pPr>
            <a:r>
              <a:rPr lang="sl-SI" sz="2400" dirty="0"/>
              <a:t>4.	</a:t>
            </a:r>
            <a:r>
              <a:rPr lang="de-DE" sz="2400" dirty="0" smtClean="0"/>
              <a:t>Er</a:t>
            </a:r>
            <a:r>
              <a:rPr lang="sl-SI" sz="2400" dirty="0" smtClean="0"/>
              <a:t> </a:t>
            </a:r>
            <a:r>
              <a:rPr lang="sl-SI" sz="2400" dirty="0" err="1"/>
              <a:t>kommt</a:t>
            </a:r>
            <a:r>
              <a:rPr lang="sl-SI" sz="2400" dirty="0"/>
              <a:t> </a:t>
            </a:r>
            <a:r>
              <a:rPr lang="sl-SI" sz="2400" dirty="0" err="1"/>
              <a:t>aus</a:t>
            </a:r>
            <a:r>
              <a:rPr lang="sl-SI" sz="2400" dirty="0"/>
              <a:t> dem </a:t>
            </a:r>
            <a:r>
              <a:rPr lang="sl-SI" sz="2400" dirty="0" smtClean="0"/>
              <a:t>Iran.</a:t>
            </a:r>
            <a:r>
              <a:rPr lang="sl-SI" sz="2400" dirty="0"/>
              <a:t> </a:t>
            </a:r>
            <a:r>
              <a:rPr lang="de-DE" sz="2400" dirty="0" smtClean="0"/>
              <a:t>Woher kommt er?</a:t>
            </a:r>
            <a:r>
              <a:rPr lang="sl-SI" sz="2400" dirty="0"/>
              <a:t>				</a:t>
            </a:r>
          </a:p>
          <a:p>
            <a:pPr>
              <a:lnSpc>
                <a:spcPct val="150000"/>
              </a:lnSpc>
            </a:pPr>
            <a:r>
              <a:rPr lang="de-DE" sz="2400" dirty="0" smtClean="0"/>
              <a:t>5</a:t>
            </a:r>
            <a:r>
              <a:rPr lang="sl-SI" sz="2400" dirty="0" smtClean="0"/>
              <a:t>.</a:t>
            </a:r>
            <a:r>
              <a:rPr lang="sl-SI" sz="2400" dirty="0"/>
              <a:t>	Kelly </a:t>
            </a:r>
            <a:r>
              <a:rPr lang="sl-SI" sz="2400" dirty="0" err="1"/>
              <a:t>und</a:t>
            </a:r>
            <a:r>
              <a:rPr lang="sl-SI" sz="2400" dirty="0"/>
              <a:t> </a:t>
            </a:r>
            <a:r>
              <a:rPr lang="sl-SI" sz="2400" dirty="0" err="1"/>
              <a:t>Kelsey</a:t>
            </a:r>
            <a:r>
              <a:rPr lang="sl-SI" sz="2400" dirty="0"/>
              <a:t> </a:t>
            </a:r>
            <a:r>
              <a:rPr lang="sl-SI" sz="2400" dirty="0" err="1"/>
              <a:t>sprechen</a:t>
            </a:r>
            <a:r>
              <a:rPr lang="sl-SI" sz="2400" dirty="0"/>
              <a:t> </a:t>
            </a:r>
            <a:r>
              <a:rPr lang="sl-SI" sz="2400" dirty="0" err="1" smtClean="0"/>
              <a:t>Englisch</a:t>
            </a:r>
            <a:r>
              <a:rPr lang="sl-SI" sz="2400" dirty="0" smtClean="0"/>
              <a:t>.</a:t>
            </a:r>
            <a:r>
              <a:rPr lang="sl-SI" sz="2400" dirty="0"/>
              <a:t> </a:t>
            </a:r>
            <a:r>
              <a:rPr lang="de-DE" sz="2400" dirty="0" smtClean="0"/>
              <a:t>Was sprechen Kelly und Kelsey</a:t>
            </a:r>
            <a:r>
              <a:rPr lang="sl-SI" sz="2400" dirty="0"/>
              <a:t>	</a:t>
            </a:r>
          </a:p>
          <a:p>
            <a:pPr>
              <a:lnSpc>
                <a:spcPct val="150000"/>
              </a:lnSpc>
            </a:pPr>
            <a:r>
              <a:rPr lang="de-DE" sz="2400" dirty="0"/>
              <a:t>6</a:t>
            </a:r>
            <a:r>
              <a:rPr lang="sl-SI" sz="2400" dirty="0" smtClean="0"/>
              <a:t>.</a:t>
            </a:r>
            <a:r>
              <a:rPr lang="sl-SI" sz="2400" dirty="0"/>
              <a:t>	Anthony </a:t>
            </a:r>
            <a:r>
              <a:rPr lang="sl-SI" sz="2400" dirty="0" err="1"/>
              <a:t>ist</a:t>
            </a:r>
            <a:r>
              <a:rPr lang="sl-SI" sz="2400" dirty="0"/>
              <a:t> </a:t>
            </a:r>
            <a:r>
              <a:rPr lang="sl-SI" sz="2400" dirty="0" err="1"/>
              <a:t>Amerikaner</a:t>
            </a:r>
            <a:r>
              <a:rPr lang="sl-SI" sz="2400" dirty="0"/>
              <a:t>.	</a:t>
            </a:r>
            <a:r>
              <a:rPr lang="de-DE" sz="2400" dirty="0" smtClean="0"/>
              <a:t>Was ist Anthony? </a:t>
            </a:r>
            <a:endParaRPr lang="sl-SI" sz="2400" dirty="0"/>
          </a:p>
          <a:p>
            <a:pPr marL="0" indent="0">
              <a:buNone/>
            </a:pP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401158846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Prijavnica/ </a:t>
            </a:r>
            <a:r>
              <a:rPr lang="sl-SI" dirty="0" err="1" smtClean="0"/>
              <a:t>Anmeldeformular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1251678" y="1652155"/>
            <a:ext cx="10178322" cy="46862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l-SI" b="1" dirty="0" smtClean="0"/>
              <a:t> </a:t>
            </a:r>
            <a:endParaRPr lang="sl-SI" b="1" dirty="0"/>
          </a:p>
          <a:p>
            <a:r>
              <a:rPr lang="sl-SI" b="1" dirty="0" smtClean="0"/>
              <a:t>Name, </a:t>
            </a:r>
            <a:r>
              <a:rPr lang="sl-SI" b="1" dirty="0" err="1" smtClean="0"/>
              <a:t>Familienname</a:t>
            </a:r>
            <a:r>
              <a:rPr lang="sl-SI" b="1" dirty="0" smtClean="0"/>
              <a:t>: </a:t>
            </a:r>
            <a:r>
              <a:rPr lang="de-DE" dirty="0" smtClean="0"/>
              <a:t>Janez Novak</a:t>
            </a:r>
            <a:endParaRPr lang="sl-SI" dirty="0"/>
          </a:p>
          <a:p>
            <a:r>
              <a:rPr lang="sl-SI" b="1" dirty="0" err="1" smtClean="0"/>
              <a:t>Staatsangehörigkeit</a:t>
            </a:r>
            <a:r>
              <a:rPr lang="sl-SI" b="1" dirty="0" smtClean="0"/>
              <a:t> (državljanstvo):</a:t>
            </a:r>
            <a:r>
              <a:rPr lang="sl-SI" dirty="0" smtClean="0"/>
              <a:t> </a:t>
            </a:r>
            <a:r>
              <a:rPr lang="de-DE" dirty="0" smtClean="0"/>
              <a:t>slowenisch</a:t>
            </a:r>
            <a:endParaRPr lang="sl-SI" b="1" dirty="0"/>
          </a:p>
          <a:p>
            <a:r>
              <a:rPr lang="sl-SI" b="1" dirty="0" err="1" smtClean="0"/>
              <a:t>Geburtsdatum</a:t>
            </a:r>
            <a:r>
              <a:rPr lang="sl-SI" b="1" dirty="0" smtClean="0"/>
              <a:t> (datum roj.): </a:t>
            </a:r>
            <a:r>
              <a:rPr lang="de-DE" dirty="0" smtClean="0"/>
              <a:t>12.12.1988</a:t>
            </a:r>
            <a:endParaRPr lang="sl-SI" b="1" dirty="0" smtClean="0"/>
          </a:p>
          <a:p>
            <a:r>
              <a:rPr lang="sl-SI" b="1" dirty="0" smtClean="0"/>
              <a:t> </a:t>
            </a:r>
            <a:r>
              <a:rPr lang="sl-SI" b="1" dirty="0" err="1" smtClean="0"/>
              <a:t>Geburtsort</a:t>
            </a:r>
            <a:r>
              <a:rPr lang="sl-SI" b="1" dirty="0" smtClean="0"/>
              <a:t> (kraj roj.): </a:t>
            </a:r>
            <a:r>
              <a:rPr lang="de-DE" dirty="0" smtClean="0"/>
              <a:t>Ljubljana</a:t>
            </a:r>
            <a:endParaRPr lang="sl-SI" b="1" dirty="0"/>
          </a:p>
          <a:p>
            <a:r>
              <a:rPr lang="sl-SI" b="1" dirty="0" err="1" smtClean="0"/>
              <a:t>Familienstand</a:t>
            </a:r>
            <a:r>
              <a:rPr lang="sl-SI" b="1" dirty="0" smtClean="0"/>
              <a:t> (</a:t>
            </a:r>
            <a:r>
              <a:rPr lang="sl-SI" b="1" dirty="0" err="1" smtClean="0"/>
              <a:t>zak</a:t>
            </a:r>
            <a:r>
              <a:rPr lang="sl-SI" b="1" dirty="0" smtClean="0"/>
              <a:t>. </a:t>
            </a:r>
            <a:r>
              <a:rPr lang="sl-SI" b="1" dirty="0" err="1" smtClean="0"/>
              <a:t>Sstan</a:t>
            </a:r>
            <a:r>
              <a:rPr lang="sl-SI" b="1" dirty="0" smtClean="0"/>
              <a:t>): </a:t>
            </a:r>
            <a:r>
              <a:rPr lang="sl-SI" b="1" dirty="0"/>
              <a:t>□ </a:t>
            </a:r>
            <a:r>
              <a:rPr lang="sl-SI" dirty="0" err="1" smtClean="0"/>
              <a:t>ledig</a:t>
            </a:r>
            <a:r>
              <a:rPr lang="sl-SI" dirty="0" smtClean="0"/>
              <a:t> (</a:t>
            </a:r>
            <a:r>
              <a:rPr lang="sl-SI" dirty="0" err="1" smtClean="0"/>
              <a:t>nepor</a:t>
            </a:r>
            <a:r>
              <a:rPr lang="sl-SI" dirty="0" smtClean="0"/>
              <a:t>.) </a:t>
            </a:r>
            <a:r>
              <a:rPr lang="sl-SI" dirty="0"/>
              <a:t>□ </a:t>
            </a:r>
            <a:r>
              <a:rPr lang="sl-SI" u="sng" dirty="0" err="1" smtClean="0"/>
              <a:t>verheirate</a:t>
            </a:r>
            <a:r>
              <a:rPr lang="sl-SI" dirty="0" err="1" smtClean="0"/>
              <a:t>t</a:t>
            </a:r>
            <a:r>
              <a:rPr lang="sl-SI" dirty="0" smtClean="0"/>
              <a:t> (</a:t>
            </a:r>
            <a:r>
              <a:rPr lang="sl-SI" dirty="0" err="1" smtClean="0"/>
              <a:t>poroč</a:t>
            </a:r>
            <a:r>
              <a:rPr lang="sl-SI" dirty="0" smtClean="0"/>
              <a:t>.) </a:t>
            </a:r>
            <a:r>
              <a:rPr lang="sl-SI" dirty="0"/>
              <a:t>□ </a:t>
            </a:r>
            <a:r>
              <a:rPr lang="sl-SI" dirty="0" err="1" smtClean="0"/>
              <a:t>geschieden</a:t>
            </a:r>
            <a:r>
              <a:rPr lang="sl-SI" dirty="0" smtClean="0"/>
              <a:t> (ločen) </a:t>
            </a:r>
            <a:r>
              <a:rPr lang="sl-SI" dirty="0"/>
              <a:t>□ </a:t>
            </a:r>
            <a:r>
              <a:rPr lang="sl-SI" dirty="0" err="1" smtClean="0"/>
              <a:t>verwitwet</a:t>
            </a:r>
            <a:r>
              <a:rPr lang="sl-SI" dirty="0" smtClean="0"/>
              <a:t> (ovdovel)</a:t>
            </a:r>
            <a:endParaRPr lang="sl-SI" dirty="0"/>
          </a:p>
          <a:p>
            <a:r>
              <a:rPr lang="sl-SI" b="1" dirty="0" err="1" smtClean="0"/>
              <a:t>Straße</a:t>
            </a:r>
            <a:r>
              <a:rPr lang="sl-SI" b="1" dirty="0" smtClean="0"/>
              <a:t> </a:t>
            </a:r>
            <a:r>
              <a:rPr lang="sl-SI" b="1" dirty="0"/>
              <a:t>/ </a:t>
            </a:r>
            <a:r>
              <a:rPr lang="sl-SI" b="1" dirty="0" err="1" smtClean="0"/>
              <a:t>Hausnummer</a:t>
            </a:r>
            <a:r>
              <a:rPr lang="sl-SI" b="1" dirty="0" smtClean="0"/>
              <a:t>:</a:t>
            </a:r>
            <a:r>
              <a:rPr lang="sl-SI" dirty="0"/>
              <a:t> </a:t>
            </a:r>
            <a:r>
              <a:rPr lang="de-DE" dirty="0" err="1" smtClean="0"/>
              <a:t>Dunajska</a:t>
            </a:r>
            <a:r>
              <a:rPr lang="de-DE" dirty="0" smtClean="0"/>
              <a:t> </a:t>
            </a:r>
            <a:r>
              <a:rPr lang="de-DE" dirty="0" err="1"/>
              <a:t>cesta</a:t>
            </a:r>
            <a:r>
              <a:rPr lang="de-DE" dirty="0"/>
              <a:t> </a:t>
            </a:r>
            <a:r>
              <a:rPr lang="de-DE" dirty="0" smtClean="0"/>
              <a:t>12</a:t>
            </a:r>
            <a:endParaRPr lang="sl-SI" b="1" dirty="0"/>
          </a:p>
          <a:p>
            <a:r>
              <a:rPr lang="sl-SI" b="1" dirty="0" smtClean="0"/>
              <a:t>PLZ</a:t>
            </a:r>
            <a:r>
              <a:rPr lang="sl-SI" b="1" dirty="0"/>
              <a:t>, </a:t>
            </a:r>
            <a:r>
              <a:rPr lang="sl-SI" b="1" dirty="0" err="1"/>
              <a:t>Wohnort</a:t>
            </a:r>
            <a:r>
              <a:rPr lang="sl-SI" b="1" dirty="0"/>
              <a:t>, </a:t>
            </a:r>
            <a:r>
              <a:rPr lang="sl-SI" b="1" dirty="0" err="1" smtClean="0"/>
              <a:t>Land</a:t>
            </a:r>
            <a:r>
              <a:rPr lang="sl-SI" b="1" dirty="0" smtClean="0"/>
              <a:t>: </a:t>
            </a:r>
            <a:r>
              <a:rPr lang="de-DE" dirty="0" smtClean="0"/>
              <a:t>1000 </a:t>
            </a:r>
            <a:r>
              <a:rPr lang="de-DE" dirty="0"/>
              <a:t>Ljubljana, </a:t>
            </a:r>
            <a:r>
              <a:rPr lang="de-DE" dirty="0" smtClean="0"/>
              <a:t>Slowenien</a:t>
            </a:r>
            <a:endParaRPr lang="sl-SI" b="1" dirty="0"/>
          </a:p>
          <a:p>
            <a:r>
              <a:rPr lang="sl-SI" b="1" dirty="0" err="1" smtClean="0"/>
              <a:t>Telefonnummer</a:t>
            </a:r>
            <a:r>
              <a:rPr lang="sl-SI" b="1" dirty="0" smtClean="0"/>
              <a:t> E–Mail: </a:t>
            </a:r>
            <a:r>
              <a:rPr lang="de-DE" dirty="0" smtClean="0"/>
              <a:t>040 </a:t>
            </a:r>
            <a:r>
              <a:rPr lang="de-DE" dirty="0"/>
              <a:t>222 </a:t>
            </a:r>
            <a:r>
              <a:rPr lang="de-DE" dirty="0" smtClean="0"/>
              <a:t>777,</a:t>
            </a:r>
            <a:r>
              <a:rPr lang="sl-SI" dirty="0" smtClean="0"/>
              <a:t> </a:t>
            </a:r>
            <a:r>
              <a:rPr lang="de-DE" dirty="0" err="1" smtClean="0">
                <a:hlinkClick r:id="rId2"/>
              </a:rPr>
              <a:t>janez.novak</a:t>
            </a:r>
            <a:r>
              <a:rPr lang="sl-SI" dirty="0" smtClean="0">
                <a:hlinkClick r:id="rId2"/>
              </a:rPr>
              <a:t>@novak.si</a:t>
            </a:r>
            <a:r>
              <a:rPr lang="sl-SI" dirty="0"/>
              <a:t> </a:t>
            </a:r>
          </a:p>
          <a:p>
            <a:r>
              <a:rPr lang="sl-SI" b="1" dirty="0" err="1" smtClean="0"/>
              <a:t>Ort</a:t>
            </a:r>
            <a:r>
              <a:rPr lang="sl-SI" b="1" dirty="0"/>
              <a:t>, Datum, </a:t>
            </a:r>
            <a:r>
              <a:rPr lang="sl-SI" b="1" dirty="0" err="1" smtClean="0"/>
              <a:t>Unterschrift</a:t>
            </a:r>
            <a:r>
              <a:rPr lang="sl-SI" b="1" dirty="0" smtClean="0"/>
              <a:t> (podpis):  </a:t>
            </a:r>
            <a:r>
              <a:rPr lang="sl-SI" dirty="0"/>
              <a:t>Ljubljana, 4.12.2017, Janez Novak </a:t>
            </a:r>
          </a:p>
          <a:p>
            <a:endParaRPr lang="sl-SI" b="1" dirty="0"/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4129846933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dirty="0" smtClean="0"/>
              <a:t>6. PREDSTAVIMO DRUGO OSEBO/ </a:t>
            </a:r>
            <a:r>
              <a:rPr lang="sl-SI" dirty="0" err="1" smtClean="0"/>
              <a:t>Eine</a:t>
            </a:r>
            <a:r>
              <a:rPr lang="sl-SI" dirty="0" smtClean="0"/>
              <a:t> </a:t>
            </a:r>
            <a:r>
              <a:rPr lang="sl-SI" dirty="0" err="1" smtClean="0"/>
              <a:t>andere</a:t>
            </a:r>
            <a:r>
              <a:rPr lang="sl-SI" dirty="0" smtClean="0"/>
              <a:t> person </a:t>
            </a:r>
            <a:r>
              <a:rPr lang="sl-SI" dirty="0" err="1" smtClean="0"/>
              <a:t>vorstellen</a:t>
            </a:r>
            <a:r>
              <a:rPr lang="sl-SI" dirty="0" smtClean="0"/>
              <a:t/>
            </a:r>
            <a:br>
              <a:rPr lang="sl-SI" dirty="0" smtClean="0"/>
            </a:b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sl-SI" b="1" dirty="0" smtClean="0"/>
              <a:t>1. Preberimo opis osebe</a:t>
            </a:r>
            <a:r>
              <a:rPr lang="sl-SI" dirty="0" smtClean="0"/>
              <a:t>:</a:t>
            </a:r>
          </a:p>
          <a:p>
            <a:r>
              <a:rPr lang="de-DE" dirty="0" smtClean="0"/>
              <a:t>Mein </a:t>
            </a:r>
            <a:r>
              <a:rPr lang="de-DE" dirty="0"/>
              <a:t>Name ist Martha Kunz. Ich arbeite bei der Firma Deutsch &amp; Co. </a:t>
            </a:r>
            <a:r>
              <a:rPr lang="de-DE" b="1" dirty="0">
                <a:solidFill>
                  <a:srgbClr val="FF0000"/>
                </a:solidFill>
              </a:rPr>
              <a:t>Das Unternehmen </a:t>
            </a:r>
            <a:r>
              <a:rPr lang="de-DE" dirty="0"/>
              <a:t>ist weltweit tätig. Die Firma hat über 6 000 </a:t>
            </a:r>
            <a:r>
              <a:rPr lang="de-DE" b="1" dirty="0">
                <a:solidFill>
                  <a:srgbClr val="FF0000"/>
                </a:solidFill>
              </a:rPr>
              <a:t>Mitarbeiter und </a:t>
            </a:r>
            <a:r>
              <a:rPr lang="de-DE" b="1" dirty="0" smtClean="0">
                <a:solidFill>
                  <a:srgbClr val="FF0000"/>
                </a:solidFill>
              </a:rPr>
              <a:t>Mitarbeiterinnen</a:t>
            </a:r>
            <a:r>
              <a:rPr lang="de-DE" dirty="0" smtClean="0"/>
              <a:t>. Ich </a:t>
            </a:r>
            <a:r>
              <a:rPr lang="de-DE" dirty="0"/>
              <a:t>arbeite als </a:t>
            </a:r>
            <a:r>
              <a:rPr lang="de-DE" dirty="0" smtClean="0"/>
              <a:t>Sekretärin. </a:t>
            </a:r>
            <a:r>
              <a:rPr lang="de-DE" dirty="0"/>
              <a:t>Ich spreche Englisch und Deutsch. </a:t>
            </a:r>
            <a:endParaRPr lang="de-DE" dirty="0" smtClean="0"/>
          </a:p>
          <a:p>
            <a:pPr marL="0" indent="0">
              <a:buNone/>
            </a:pPr>
            <a:r>
              <a:rPr lang="sl-SI" b="1" dirty="0"/>
              <a:t>2</a:t>
            </a:r>
            <a:r>
              <a:rPr lang="sl-SI" b="1" dirty="0" smtClean="0"/>
              <a:t>. Odgovorimo na vprašanja: </a:t>
            </a:r>
          </a:p>
          <a:p>
            <a:r>
              <a:rPr lang="sl-SI" dirty="0" err="1" smtClean="0"/>
              <a:t>Wer</a:t>
            </a:r>
            <a:r>
              <a:rPr lang="sl-SI" dirty="0" smtClean="0"/>
              <a:t> </a:t>
            </a:r>
            <a:r>
              <a:rPr lang="sl-SI" dirty="0" err="1" smtClean="0"/>
              <a:t>ist</a:t>
            </a:r>
            <a:r>
              <a:rPr lang="sl-SI" dirty="0" smtClean="0"/>
              <a:t> </a:t>
            </a:r>
            <a:r>
              <a:rPr lang="sl-SI" dirty="0" err="1" smtClean="0"/>
              <a:t>das</a:t>
            </a:r>
            <a:r>
              <a:rPr lang="sl-SI" dirty="0" smtClean="0"/>
              <a:t>? </a:t>
            </a:r>
            <a:r>
              <a:rPr lang="de-DE" dirty="0" smtClean="0"/>
              <a:t> </a:t>
            </a:r>
            <a:endParaRPr lang="sl-SI" dirty="0" smtClean="0"/>
          </a:p>
          <a:p>
            <a:r>
              <a:rPr lang="sl-SI" dirty="0" err="1" smtClean="0"/>
              <a:t>Wo</a:t>
            </a:r>
            <a:r>
              <a:rPr lang="sl-SI" dirty="0" smtClean="0"/>
              <a:t> </a:t>
            </a:r>
            <a:r>
              <a:rPr lang="sl-SI" dirty="0" err="1" smtClean="0"/>
              <a:t>arbeitet</a:t>
            </a:r>
            <a:r>
              <a:rPr lang="sl-SI" dirty="0" smtClean="0"/>
              <a:t> </a:t>
            </a:r>
            <a:r>
              <a:rPr lang="sl-SI" dirty="0" err="1" smtClean="0"/>
              <a:t>sie</a:t>
            </a:r>
            <a:r>
              <a:rPr lang="sl-SI" dirty="0" smtClean="0"/>
              <a:t>? </a:t>
            </a:r>
            <a:r>
              <a:rPr lang="de-DE" b="1" dirty="0" smtClean="0"/>
              <a:t> </a:t>
            </a:r>
            <a:endParaRPr lang="sl-SI" dirty="0" smtClean="0"/>
          </a:p>
          <a:p>
            <a:r>
              <a:rPr lang="sl-SI" dirty="0" err="1" smtClean="0"/>
              <a:t>Was</a:t>
            </a:r>
            <a:r>
              <a:rPr lang="sl-SI" dirty="0" smtClean="0"/>
              <a:t> </a:t>
            </a:r>
            <a:r>
              <a:rPr lang="sl-SI" dirty="0" err="1" smtClean="0"/>
              <a:t>macht</a:t>
            </a:r>
            <a:r>
              <a:rPr lang="sl-SI" dirty="0" smtClean="0"/>
              <a:t> </a:t>
            </a:r>
            <a:r>
              <a:rPr lang="sl-SI" dirty="0" err="1" smtClean="0"/>
              <a:t>sie</a:t>
            </a:r>
            <a:r>
              <a:rPr lang="sl-SI" dirty="0" smtClean="0"/>
              <a:t>? </a:t>
            </a:r>
            <a:r>
              <a:rPr lang="de-DE" b="1" dirty="0" smtClean="0"/>
              <a:t> </a:t>
            </a:r>
            <a:endParaRPr lang="de-DE" dirty="0" smtClean="0"/>
          </a:p>
          <a:p>
            <a:r>
              <a:rPr lang="sl-SI" dirty="0" err="1" smtClean="0"/>
              <a:t>Welche</a:t>
            </a:r>
            <a:r>
              <a:rPr lang="sl-SI" dirty="0" smtClean="0"/>
              <a:t> </a:t>
            </a:r>
            <a:r>
              <a:rPr lang="sl-SI" dirty="0" err="1" smtClean="0"/>
              <a:t>Sprachen</a:t>
            </a:r>
            <a:r>
              <a:rPr lang="sl-SI" dirty="0" smtClean="0"/>
              <a:t> </a:t>
            </a:r>
            <a:r>
              <a:rPr lang="sl-SI" dirty="0" err="1" smtClean="0"/>
              <a:t>spricht</a:t>
            </a:r>
            <a:r>
              <a:rPr lang="sl-SI" dirty="0" smtClean="0"/>
              <a:t> </a:t>
            </a:r>
            <a:r>
              <a:rPr lang="sl-SI" dirty="0" err="1" smtClean="0"/>
              <a:t>sie</a:t>
            </a:r>
            <a:r>
              <a:rPr lang="sl-SI" dirty="0" smtClean="0"/>
              <a:t>? </a:t>
            </a:r>
            <a:r>
              <a:rPr lang="de-DE" b="1" dirty="0" smtClean="0"/>
              <a:t> </a:t>
            </a:r>
            <a:endParaRPr lang="sl-SI" dirty="0" smtClean="0"/>
          </a:p>
          <a:p>
            <a:pPr marL="0" indent="0">
              <a:buNone/>
            </a:pPr>
            <a:r>
              <a:rPr lang="sl-SI" b="1" dirty="0" smtClean="0"/>
              <a:t>Kadar predstavimo osebo ženskega spola uporabimo os. zaimek </a:t>
            </a:r>
            <a:r>
              <a:rPr lang="sl-SI" b="1" dirty="0" err="1" smtClean="0"/>
              <a:t>sie</a:t>
            </a:r>
            <a:r>
              <a:rPr lang="sl-SI" b="1" dirty="0" smtClean="0"/>
              <a:t> – ona in pravilno obliko glagola. Pri moškem sp. os. zaim. er. </a:t>
            </a:r>
            <a:endParaRPr lang="de-DE" b="1" dirty="0" smtClean="0"/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523005870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dirty="0" smtClean="0"/>
              <a:t>6. PREDSTAVIMO DRUGO OSEBO/ </a:t>
            </a:r>
            <a:r>
              <a:rPr lang="sl-SI" dirty="0" err="1" smtClean="0"/>
              <a:t>Eine</a:t>
            </a:r>
            <a:r>
              <a:rPr lang="sl-SI" dirty="0" smtClean="0"/>
              <a:t> </a:t>
            </a:r>
            <a:r>
              <a:rPr lang="sl-SI" dirty="0" err="1" smtClean="0"/>
              <a:t>andere</a:t>
            </a:r>
            <a:r>
              <a:rPr lang="sl-SI" dirty="0" smtClean="0"/>
              <a:t> person </a:t>
            </a:r>
            <a:r>
              <a:rPr lang="sl-SI" dirty="0" err="1" smtClean="0"/>
              <a:t>vorstellen</a:t>
            </a:r>
            <a:r>
              <a:rPr lang="sl-SI" dirty="0" smtClean="0"/>
              <a:t/>
            </a:r>
            <a:br>
              <a:rPr lang="sl-SI" dirty="0" smtClean="0"/>
            </a:b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sl-SI" b="1" dirty="0" smtClean="0"/>
              <a:t>1. Preberimo opis osebe</a:t>
            </a:r>
            <a:r>
              <a:rPr lang="sl-SI" dirty="0" smtClean="0"/>
              <a:t>:</a:t>
            </a:r>
          </a:p>
          <a:p>
            <a:r>
              <a:rPr lang="de-DE" dirty="0" smtClean="0"/>
              <a:t>Mein </a:t>
            </a:r>
            <a:r>
              <a:rPr lang="de-DE" dirty="0"/>
              <a:t>Name ist Martha Kunz. Ich arbeite bei der Firma Deutsch &amp; Co. </a:t>
            </a:r>
            <a:r>
              <a:rPr lang="de-DE" b="1" dirty="0">
                <a:solidFill>
                  <a:srgbClr val="FF0000"/>
                </a:solidFill>
              </a:rPr>
              <a:t>Das Unternehmen </a:t>
            </a:r>
            <a:r>
              <a:rPr lang="de-DE" dirty="0"/>
              <a:t>ist weltweit tätig. Die Firma hat über 6 000 </a:t>
            </a:r>
            <a:r>
              <a:rPr lang="de-DE" b="1" dirty="0">
                <a:solidFill>
                  <a:srgbClr val="FF0000"/>
                </a:solidFill>
              </a:rPr>
              <a:t>Mitarbeiter und </a:t>
            </a:r>
            <a:r>
              <a:rPr lang="de-DE" b="1" dirty="0" smtClean="0">
                <a:solidFill>
                  <a:srgbClr val="FF0000"/>
                </a:solidFill>
              </a:rPr>
              <a:t>Mitarbeiterinnen</a:t>
            </a:r>
            <a:r>
              <a:rPr lang="de-DE" dirty="0" smtClean="0"/>
              <a:t>. Ich </a:t>
            </a:r>
            <a:r>
              <a:rPr lang="de-DE" dirty="0"/>
              <a:t>arbeite als </a:t>
            </a:r>
            <a:r>
              <a:rPr lang="de-DE" dirty="0" smtClean="0"/>
              <a:t>Sekretärin. </a:t>
            </a:r>
            <a:r>
              <a:rPr lang="de-DE" dirty="0"/>
              <a:t>Ich spreche Englisch und Deutsch. </a:t>
            </a:r>
            <a:endParaRPr lang="de-DE" dirty="0" smtClean="0"/>
          </a:p>
          <a:p>
            <a:pPr marL="0" indent="0">
              <a:buNone/>
            </a:pPr>
            <a:r>
              <a:rPr lang="sl-SI" b="1" dirty="0"/>
              <a:t>2</a:t>
            </a:r>
            <a:r>
              <a:rPr lang="sl-SI" b="1" dirty="0" smtClean="0"/>
              <a:t>. Odgovorimo na vprašanja: </a:t>
            </a:r>
          </a:p>
          <a:p>
            <a:r>
              <a:rPr lang="sl-SI" dirty="0" err="1" smtClean="0"/>
              <a:t>Wer</a:t>
            </a:r>
            <a:r>
              <a:rPr lang="sl-SI" dirty="0" smtClean="0"/>
              <a:t> </a:t>
            </a:r>
            <a:r>
              <a:rPr lang="sl-SI" dirty="0" err="1" smtClean="0"/>
              <a:t>ist</a:t>
            </a:r>
            <a:r>
              <a:rPr lang="sl-SI" dirty="0" smtClean="0"/>
              <a:t> </a:t>
            </a:r>
            <a:r>
              <a:rPr lang="sl-SI" dirty="0" err="1" smtClean="0"/>
              <a:t>das</a:t>
            </a:r>
            <a:r>
              <a:rPr lang="sl-SI" dirty="0" smtClean="0"/>
              <a:t>? </a:t>
            </a:r>
            <a:r>
              <a:rPr lang="sl-SI" dirty="0" err="1" smtClean="0"/>
              <a:t>Das</a:t>
            </a:r>
            <a:r>
              <a:rPr lang="sl-SI" dirty="0" smtClean="0"/>
              <a:t> </a:t>
            </a:r>
            <a:r>
              <a:rPr lang="sl-SI" dirty="0" err="1" smtClean="0"/>
              <a:t>ist</a:t>
            </a:r>
            <a:r>
              <a:rPr lang="sl-SI" dirty="0" smtClean="0"/>
              <a:t> Martha </a:t>
            </a:r>
            <a:r>
              <a:rPr lang="sl-SI" dirty="0" err="1" smtClean="0"/>
              <a:t>Kunz</a:t>
            </a:r>
            <a:r>
              <a:rPr lang="sl-SI" dirty="0" smtClean="0"/>
              <a:t>.</a:t>
            </a:r>
          </a:p>
          <a:p>
            <a:r>
              <a:rPr lang="sl-SI" dirty="0" err="1" smtClean="0"/>
              <a:t>Wo</a:t>
            </a:r>
            <a:r>
              <a:rPr lang="sl-SI" dirty="0" smtClean="0"/>
              <a:t> </a:t>
            </a:r>
            <a:r>
              <a:rPr lang="sl-SI" dirty="0" err="1" smtClean="0"/>
              <a:t>arbeitet</a:t>
            </a:r>
            <a:r>
              <a:rPr lang="sl-SI" dirty="0" smtClean="0"/>
              <a:t> </a:t>
            </a:r>
            <a:r>
              <a:rPr lang="sl-SI" dirty="0" err="1" smtClean="0"/>
              <a:t>sie</a:t>
            </a:r>
            <a:r>
              <a:rPr lang="sl-SI" dirty="0" smtClean="0"/>
              <a:t>? </a:t>
            </a:r>
            <a:r>
              <a:rPr lang="sl-SI" b="1" dirty="0" err="1" smtClean="0"/>
              <a:t>Sie</a:t>
            </a:r>
            <a:r>
              <a:rPr lang="sl-SI" b="1" dirty="0" smtClean="0"/>
              <a:t> </a:t>
            </a:r>
            <a:r>
              <a:rPr lang="sl-SI" b="1" dirty="0" err="1" smtClean="0"/>
              <a:t>arbeitet</a:t>
            </a:r>
            <a:r>
              <a:rPr lang="sl-SI" b="1" dirty="0" smtClean="0"/>
              <a:t> </a:t>
            </a:r>
            <a:r>
              <a:rPr lang="sl-SI" dirty="0" smtClean="0"/>
              <a:t>bei der Firma </a:t>
            </a:r>
            <a:r>
              <a:rPr lang="sl-SI" dirty="0" err="1" smtClean="0"/>
              <a:t>Deutsch</a:t>
            </a:r>
            <a:r>
              <a:rPr lang="sl-SI" dirty="0" smtClean="0"/>
              <a:t> &amp; Co. </a:t>
            </a:r>
          </a:p>
          <a:p>
            <a:r>
              <a:rPr lang="sl-SI" dirty="0" err="1" smtClean="0"/>
              <a:t>Was</a:t>
            </a:r>
            <a:r>
              <a:rPr lang="sl-SI" dirty="0" smtClean="0"/>
              <a:t> </a:t>
            </a:r>
            <a:r>
              <a:rPr lang="sl-SI" dirty="0" err="1" smtClean="0"/>
              <a:t>macht</a:t>
            </a:r>
            <a:r>
              <a:rPr lang="sl-SI" dirty="0" smtClean="0"/>
              <a:t> </a:t>
            </a:r>
            <a:r>
              <a:rPr lang="sl-SI" dirty="0" err="1" smtClean="0"/>
              <a:t>sie</a:t>
            </a:r>
            <a:r>
              <a:rPr lang="sl-SI" dirty="0" smtClean="0"/>
              <a:t>? </a:t>
            </a:r>
            <a:r>
              <a:rPr lang="sl-SI" b="1" dirty="0" err="1" smtClean="0"/>
              <a:t>Sie</a:t>
            </a:r>
            <a:r>
              <a:rPr lang="sl-SI" b="1" dirty="0" smtClean="0"/>
              <a:t> </a:t>
            </a:r>
            <a:r>
              <a:rPr lang="sl-SI" b="1" dirty="0" err="1" smtClean="0"/>
              <a:t>arbeitet</a:t>
            </a:r>
            <a:r>
              <a:rPr lang="sl-SI" b="1" dirty="0" smtClean="0"/>
              <a:t> </a:t>
            </a:r>
            <a:r>
              <a:rPr lang="sl-SI" dirty="0" err="1" smtClean="0"/>
              <a:t>als</a:t>
            </a:r>
            <a:r>
              <a:rPr lang="sl-SI" dirty="0" smtClean="0"/>
              <a:t> </a:t>
            </a:r>
            <a:r>
              <a:rPr lang="sl-SI" dirty="0" err="1" smtClean="0"/>
              <a:t>Sekr</a:t>
            </a:r>
            <a:r>
              <a:rPr lang="de-DE" dirty="0" err="1" smtClean="0"/>
              <a:t>etärin</a:t>
            </a:r>
            <a:r>
              <a:rPr lang="de-DE" dirty="0" smtClean="0"/>
              <a:t>. </a:t>
            </a:r>
          </a:p>
          <a:p>
            <a:r>
              <a:rPr lang="sl-SI" dirty="0" err="1" smtClean="0"/>
              <a:t>Welche</a:t>
            </a:r>
            <a:r>
              <a:rPr lang="sl-SI" dirty="0" smtClean="0"/>
              <a:t> </a:t>
            </a:r>
            <a:r>
              <a:rPr lang="sl-SI" dirty="0" err="1" smtClean="0"/>
              <a:t>Sprachen</a:t>
            </a:r>
            <a:r>
              <a:rPr lang="sl-SI" dirty="0" smtClean="0"/>
              <a:t> </a:t>
            </a:r>
            <a:r>
              <a:rPr lang="sl-SI" dirty="0" err="1" smtClean="0"/>
              <a:t>spricht</a:t>
            </a:r>
            <a:r>
              <a:rPr lang="sl-SI" dirty="0" smtClean="0"/>
              <a:t> </a:t>
            </a:r>
            <a:r>
              <a:rPr lang="sl-SI" dirty="0" err="1" smtClean="0"/>
              <a:t>sie</a:t>
            </a:r>
            <a:r>
              <a:rPr lang="sl-SI" dirty="0" smtClean="0"/>
              <a:t>? </a:t>
            </a:r>
            <a:r>
              <a:rPr lang="de-DE" b="1" dirty="0" smtClean="0"/>
              <a:t>Sie spricht </a:t>
            </a:r>
            <a:r>
              <a:rPr lang="de-DE" dirty="0" smtClean="0"/>
              <a:t>Englisch und Deutsch.</a:t>
            </a:r>
            <a:r>
              <a:rPr lang="sl-SI" dirty="0" smtClean="0"/>
              <a:t> </a:t>
            </a:r>
          </a:p>
          <a:p>
            <a:pPr marL="0" indent="0">
              <a:buNone/>
            </a:pPr>
            <a:r>
              <a:rPr lang="sl-SI" b="1" dirty="0" smtClean="0"/>
              <a:t>Kadar predstavimo osebo ženskega spola uporabimo os. zaimek </a:t>
            </a:r>
            <a:r>
              <a:rPr lang="sl-SI" b="1" dirty="0" err="1" smtClean="0"/>
              <a:t>sie</a:t>
            </a:r>
            <a:r>
              <a:rPr lang="sl-SI" b="1" dirty="0" smtClean="0"/>
              <a:t> – ona in pravilno obliko glagola. Pri moškem sp. os. zaim. er. </a:t>
            </a:r>
            <a:endParaRPr lang="de-DE" b="1" dirty="0" smtClean="0"/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4289834798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1251678" y="789709"/>
            <a:ext cx="10178322" cy="5089883"/>
          </a:xfrm>
        </p:spPr>
        <p:txBody>
          <a:bodyPr/>
          <a:lstStyle/>
          <a:p>
            <a:pPr marL="0" indent="0">
              <a:buNone/>
            </a:pPr>
            <a:r>
              <a:rPr lang="sl-SI" dirty="0" smtClean="0"/>
              <a:t>3. </a:t>
            </a:r>
            <a:r>
              <a:rPr lang="sl-SI" b="1" dirty="0" smtClean="0"/>
              <a:t>Poglejmo nadaljnji opis:</a:t>
            </a:r>
          </a:p>
          <a:p>
            <a:r>
              <a:rPr lang="de-DE" dirty="0" smtClean="0"/>
              <a:t> </a:t>
            </a:r>
            <a:r>
              <a:rPr lang="de-DE" dirty="0"/>
              <a:t>Meine </a:t>
            </a:r>
            <a:r>
              <a:rPr lang="de-DE" b="1" dirty="0">
                <a:solidFill>
                  <a:srgbClr val="FF0000"/>
                </a:solidFill>
              </a:rPr>
              <a:t>Aufgaben</a:t>
            </a:r>
            <a:r>
              <a:rPr lang="de-DE" dirty="0">
                <a:solidFill>
                  <a:srgbClr val="FF0000"/>
                </a:solidFill>
              </a:rPr>
              <a:t> </a:t>
            </a:r>
            <a:r>
              <a:rPr lang="de-DE" dirty="0"/>
              <a:t>als </a:t>
            </a:r>
            <a:r>
              <a:rPr lang="de-DE" dirty="0" smtClean="0"/>
              <a:t>Sekretärin </a:t>
            </a:r>
            <a:r>
              <a:rPr lang="de-DE" dirty="0"/>
              <a:t>sind: telefonieren, die E-Mails schreiben</a:t>
            </a:r>
            <a:r>
              <a:rPr lang="de-DE" dirty="0">
                <a:solidFill>
                  <a:srgbClr val="FF0000"/>
                </a:solidFill>
              </a:rPr>
              <a:t>, </a:t>
            </a:r>
            <a:r>
              <a:rPr lang="de-DE" b="1" dirty="0">
                <a:solidFill>
                  <a:srgbClr val="FF0000"/>
                </a:solidFill>
              </a:rPr>
              <a:t>Sitzungen </a:t>
            </a:r>
            <a:r>
              <a:rPr lang="de-DE" dirty="0"/>
              <a:t>und Termine organisieren und mit </a:t>
            </a:r>
            <a:r>
              <a:rPr lang="de-DE" b="1" dirty="0">
                <a:solidFill>
                  <a:srgbClr val="FF0000"/>
                </a:solidFill>
              </a:rPr>
              <a:t>Kunden</a:t>
            </a:r>
            <a:r>
              <a:rPr lang="de-DE" dirty="0"/>
              <a:t> sprechen. </a:t>
            </a:r>
            <a:r>
              <a:rPr lang="de-DE" dirty="0" smtClean="0"/>
              <a:t>Ich lerne </a:t>
            </a:r>
            <a:r>
              <a:rPr lang="de-DE" dirty="0"/>
              <a:t>Deutsch in einem Sprachkurs. In der Freizeit jogge ich und treffe meine </a:t>
            </a:r>
            <a:r>
              <a:rPr lang="de-DE" dirty="0" smtClean="0"/>
              <a:t>Freunde. </a:t>
            </a:r>
          </a:p>
          <a:p>
            <a:pPr marL="0" indent="0">
              <a:buNone/>
            </a:pPr>
            <a:r>
              <a:rPr lang="sl-SI" dirty="0" smtClean="0"/>
              <a:t>4</a:t>
            </a:r>
            <a:r>
              <a:rPr lang="sl-SI" b="1" dirty="0" smtClean="0"/>
              <a:t>. In odgovorimo na sledeča vprašanja: </a:t>
            </a:r>
            <a:endParaRPr lang="de-DE" b="1" dirty="0" smtClean="0"/>
          </a:p>
          <a:p>
            <a:r>
              <a:rPr lang="sl-SI" dirty="0" err="1" smtClean="0"/>
              <a:t>Was</a:t>
            </a:r>
            <a:r>
              <a:rPr lang="sl-SI" dirty="0" smtClean="0"/>
              <a:t> </a:t>
            </a:r>
            <a:r>
              <a:rPr lang="sl-SI" dirty="0" err="1" smtClean="0"/>
              <a:t>macht</a:t>
            </a:r>
            <a:r>
              <a:rPr lang="sl-SI" dirty="0" smtClean="0"/>
              <a:t> </a:t>
            </a:r>
            <a:r>
              <a:rPr lang="sl-SI" dirty="0" err="1" smtClean="0"/>
              <a:t>sie</a:t>
            </a:r>
            <a:r>
              <a:rPr lang="sl-SI" dirty="0"/>
              <a:t> </a:t>
            </a:r>
            <a:r>
              <a:rPr lang="sl-SI" dirty="0" smtClean="0"/>
              <a:t>in der </a:t>
            </a:r>
            <a:r>
              <a:rPr lang="sl-SI" dirty="0" err="1" smtClean="0"/>
              <a:t>Arbeit</a:t>
            </a:r>
            <a:r>
              <a:rPr lang="sl-SI" dirty="0" smtClean="0"/>
              <a:t>? </a:t>
            </a:r>
            <a:r>
              <a:rPr lang="de-DE" b="1" dirty="0" smtClean="0"/>
              <a:t> </a:t>
            </a:r>
            <a:endParaRPr lang="de-DE" dirty="0" smtClean="0"/>
          </a:p>
          <a:p>
            <a:r>
              <a:rPr lang="sl-SI" dirty="0" err="1" smtClean="0"/>
              <a:t>Was</a:t>
            </a:r>
            <a:r>
              <a:rPr lang="sl-SI" dirty="0" smtClean="0"/>
              <a:t> </a:t>
            </a:r>
            <a:r>
              <a:rPr lang="sl-SI" dirty="0" err="1" smtClean="0"/>
              <a:t>sind</a:t>
            </a:r>
            <a:r>
              <a:rPr lang="sl-SI" dirty="0" smtClean="0"/>
              <a:t> </a:t>
            </a:r>
            <a:r>
              <a:rPr lang="sl-SI" dirty="0" err="1" smtClean="0"/>
              <a:t>Ihre</a:t>
            </a:r>
            <a:r>
              <a:rPr lang="sl-SI" dirty="0" smtClean="0"/>
              <a:t> </a:t>
            </a:r>
            <a:r>
              <a:rPr lang="sl-SI" dirty="0" err="1" smtClean="0"/>
              <a:t>Hobbys</a:t>
            </a:r>
            <a:r>
              <a:rPr lang="sl-SI" dirty="0" smtClean="0"/>
              <a:t>? </a:t>
            </a:r>
            <a:r>
              <a:rPr lang="de-DE" b="1" dirty="0" smtClean="0"/>
              <a:t> </a:t>
            </a:r>
            <a:endParaRPr lang="sl-SI" dirty="0" smtClean="0"/>
          </a:p>
          <a:p>
            <a:pPr marL="0" indent="0">
              <a:buNone/>
            </a:pPr>
            <a:r>
              <a:rPr lang="sl-SI" b="1" dirty="0" smtClean="0"/>
              <a:t>Kadar rečemo: </a:t>
            </a:r>
            <a:r>
              <a:rPr lang="sl-SI" dirty="0" smtClean="0"/>
              <a:t>! </a:t>
            </a:r>
            <a:r>
              <a:rPr lang="sl-SI" dirty="0" err="1" smtClean="0"/>
              <a:t>Ihr</a:t>
            </a:r>
            <a:r>
              <a:rPr lang="sl-SI" dirty="0" smtClean="0"/>
              <a:t>/</a:t>
            </a:r>
            <a:r>
              <a:rPr lang="sl-SI" dirty="0" err="1" smtClean="0"/>
              <a:t>ihre</a:t>
            </a:r>
            <a:r>
              <a:rPr lang="sl-SI" dirty="0" smtClean="0"/>
              <a:t>= njen, njeno; </a:t>
            </a:r>
            <a:r>
              <a:rPr lang="sl-SI" dirty="0" err="1" smtClean="0"/>
              <a:t>sein</a:t>
            </a:r>
            <a:r>
              <a:rPr lang="sl-SI" dirty="0" smtClean="0"/>
              <a:t>/</a:t>
            </a:r>
            <a:r>
              <a:rPr lang="sl-SI" dirty="0" err="1" smtClean="0"/>
              <a:t>seine</a:t>
            </a:r>
            <a:r>
              <a:rPr lang="sl-SI" dirty="0" smtClean="0"/>
              <a:t>= njegov, njegovo</a:t>
            </a:r>
          </a:p>
          <a:p>
            <a:pPr marL="0" indent="0">
              <a:buNone/>
            </a:pPr>
            <a:r>
              <a:rPr lang="sl-SI" dirty="0" smtClean="0"/>
              <a:t>Kadar je samost. </a:t>
            </a:r>
            <a:r>
              <a:rPr lang="sl-SI" dirty="0" err="1" smtClean="0"/>
              <a:t>m.sp</a:t>
            </a:r>
            <a:r>
              <a:rPr lang="sl-SI" dirty="0" smtClean="0"/>
              <a:t>.</a:t>
            </a:r>
            <a:r>
              <a:rPr lang="sl-SI" dirty="0" smtClean="0">
                <a:sym typeface="Wingdings" panose="05000000000000000000" pitchFamily="2" charset="2"/>
              </a:rPr>
              <a:t> </a:t>
            </a:r>
            <a:r>
              <a:rPr lang="sl-SI" dirty="0" err="1" smtClean="0">
                <a:sym typeface="Wingdings" panose="05000000000000000000" pitchFamily="2" charset="2"/>
              </a:rPr>
              <a:t>ihr</a:t>
            </a:r>
            <a:r>
              <a:rPr lang="sl-SI" dirty="0" smtClean="0">
                <a:sym typeface="Wingdings" panose="05000000000000000000" pitchFamily="2" charset="2"/>
              </a:rPr>
              <a:t>/</a:t>
            </a:r>
            <a:r>
              <a:rPr lang="sl-SI" dirty="0" err="1" smtClean="0">
                <a:sym typeface="Wingdings" panose="05000000000000000000" pitchFamily="2" charset="2"/>
              </a:rPr>
              <a:t>sein</a:t>
            </a:r>
            <a:r>
              <a:rPr lang="sl-SI" dirty="0" smtClean="0">
                <a:sym typeface="Wingdings" panose="05000000000000000000" pitchFamily="2" charset="2"/>
              </a:rPr>
              <a:t>, </a:t>
            </a:r>
            <a:r>
              <a:rPr lang="sl-SI" dirty="0" err="1" smtClean="0">
                <a:sym typeface="Wingdings" panose="05000000000000000000" pitchFamily="2" charset="2"/>
              </a:rPr>
              <a:t>ž.sp</a:t>
            </a:r>
            <a:r>
              <a:rPr lang="sl-SI" dirty="0" smtClean="0">
                <a:sym typeface="Wingdings" panose="05000000000000000000" pitchFamily="2" charset="2"/>
              </a:rPr>
              <a:t>.  </a:t>
            </a:r>
            <a:r>
              <a:rPr lang="sl-SI" dirty="0" err="1" smtClean="0">
                <a:sym typeface="Wingdings" panose="05000000000000000000" pitchFamily="2" charset="2"/>
              </a:rPr>
              <a:t>ihre</a:t>
            </a:r>
            <a:r>
              <a:rPr lang="sl-SI" dirty="0" smtClean="0">
                <a:sym typeface="Wingdings" panose="05000000000000000000" pitchFamily="2" charset="2"/>
              </a:rPr>
              <a:t>/</a:t>
            </a:r>
            <a:r>
              <a:rPr lang="sl-SI" dirty="0" err="1" smtClean="0">
                <a:sym typeface="Wingdings" panose="05000000000000000000" pitchFamily="2" charset="2"/>
              </a:rPr>
              <a:t>seine</a:t>
            </a:r>
            <a:r>
              <a:rPr lang="sl-SI" dirty="0" smtClean="0">
                <a:sym typeface="Wingdings" panose="05000000000000000000" pitchFamily="2" charset="2"/>
              </a:rPr>
              <a:t>. </a:t>
            </a:r>
            <a:endParaRPr lang="de-DE" dirty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sl-SI" dirty="0" smtClean="0"/>
          </a:p>
          <a:p>
            <a:pPr marL="0" indent="0">
              <a:buNone/>
            </a:pPr>
            <a:r>
              <a:rPr lang="sl-SI" dirty="0" smtClean="0"/>
              <a:t>5. </a:t>
            </a:r>
            <a:r>
              <a:rPr lang="sl-SI" b="1" dirty="0" smtClean="0"/>
              <a:t>Kaj pomenijo </a:t>
            </a:r>
            <a:r>
              <a:rPr lang="sl-SI" b="1" dirty="0" smtClean="0">
                <a:solidFill>
                  <a:srgbClr val="FF0000"/>
                </a:solidFill>
              </a:rPr>
              <a:t>rdeče</a:t>
            </a:r>
            <a:r>
              <a:rPr lang="sl-SI" b="1" dirty="0" smtClean="0"/>
              <a:t> </a:t>
            </a:r>
            <a:r>
              <a:rPr lang="sl-SI" b="1" dirty="0" smtClean="0">
                <a:solidFill>
                  <a:srgbClr val="FF0000"/>
                </a:solidFill>
              </a:rPr>
              <a:t>odebeljene</a:t>
            </a:r>
            <a:r>
              <a:rPr lang="sl-SI" b="1" dirty="0"/>
              <a:t> </a:t>
            </a:r>
            <a:r>
              <a:rPr lang="sl-SI" b="1" dirty="0" smtClean="0"/>
              <a:t>besede</a:t>
            </a:r>
            <a:r>
              <a:rPr lang="sl-SI" dirty="0" smtClean="0"/>
              <a:t>?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52837671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3600" dirty="0" smtClean="0"/>
              <a:t>določni in nedoločni člen</a:t>
            </a:r>
            <a:r>
              <a:rPr lang="de-DE" sz="3600" dirty="0" smtClean="0"/>
              <a:t>/ bestimmter, unbestimmter </a:t>
            </a:r>
            <a:r>
              <a:rPr lang="de-DE" sz="3600" dirty="0" err="1" smtClean="0"/>
              <a:t>artikel</a:t>
            </a:r>
            <a:r>
              <a:rPr lang="de-DE" sz="3600" dirty="0" smtClean="0"/>
              <a:t> </a:t>
            </a:r>
            <a:r>
              <a:rPr lang="sl-SI" sz="3600" dirty="0" smtClean="0"/>
              <a:t> </a:t>
            </a:r>
            <a:endParaRPr lang="sl-SI" sz="3600" dirty="0"/>
          </a:p>
        </p:txBody>
      </p:sp>
      <p:graphicFrame>
        <p:nvGraphicFramePr>
          <p:cNvPr id="4" name="Označba mesta vsebin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85058182"/>
              </p:ext>
            </p:extLst>
          </p:nvPr>
        </p:nvGraphicFramePr>
        <p:xfrm>
          <a:off x="979715" y="2068285"/>
          <a:ext cx="9579428" cy="3331028"/>
        </p:xfrm>
        <a:graphic>
          <a:graphicData uri="http://schemas.openxmlformats.org/drawingml/2006/table">
            <a:tbl>
              <a:tblPr firstRow="1" firstCol="1" bandRow="1"/>
              <a:tblGrid>
                <a:gridCol w="1858239"/>
                <a:gridCol w="1874921"/>
                <a:gridCol w="1967601"/>
                <a:gridCol w="1762778"/>
                <a:gridCol w="2115889"/>
              </a:tblGrid>
              <a:tr h="4680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8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sl-SI" sz="1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800" b="1" dirty="0" err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mo</a:t>
                      </a:r>
                      <a:r>
                        <a:rPr lang="sl-SI" sz="1800" b="1" dirty="0" err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ški</a:t>
                      </a:r>
                      <a:r>
                        <a:rPr lang="sl-SI" sz="18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spol</a:t>
                      </a:r>
                      <a:endParaRPr lang="sl-SI" sz="18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800" b="1" dirty="0" err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ženski</a:t>
                      </a:r>
                      <a:r>
                        <a:rPr lang="de-DE" sz="18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de-DE" sz="1800" b="1" dirty="0" err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spol</a:t>
                      </a:r>
                      <a:endParaRPr lang="sl-SI" sz="18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800" b="1" dirty="0" err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srednji</a:t>
                      </a:r>
                      <a:r>
                        <a:rPr lang="de-DE" sz="18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de-DE" sz="1800" b="1" dirty="0" err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spol</a:t>
                      </a:r>
                      <a:r>
                        <a:rPr lang="de-DE" sz="18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 </a:t>
                      </a:r>
                      <a:endParaRPr lang="sl-SI" sz="18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800" b="1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množina</a:t>
                      </a:r>
                      <a:r>
                        <a:rPr lang="de-DE" sz="18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</a:t>
                      </a:r>
                      <a:endParaRPr lang="sl-SI" sz="1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906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8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DOLOČNI ČLEN</a:t>
                      </a:r>
                      <a:endParaRPr lang="sl-SI" sz="1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8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sl-SI" sz="1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6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sl-SI" sz="16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der Bus</a:t>
                      </a:r>
                      <a:endParaRPr lang="sl-SI" sz="16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6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die Pizza</a:t>
                      </a:r>
                      <a:endParaRPr lang="sl-SI" sz="16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600" b="1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das Telefon</a:t>
                      </a:r>
                      <a:endParaRPr lang="sl-SI" sz="1600" dirty="0">
                        <a:solidFill>
                          <a:srgbClr val="00B05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6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die Telefone</a:t>
                      </a:r>
                      <a:endParaRPr lang="sl-SI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3617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8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NEDOLOČNI ČLEN</a:t>
                      </a:r>
                      <a:endParaRPr lang="sl-SI" sz="1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6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ein Bus</a:t>
                      </a:r>
                      <a:endParaRPr lang="sl-SI" sz="16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6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eine Pizza</a:t>
                      </a:r>
                      <a:endParaRPr lang="sl-SI" sz="16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600" b="1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ein Telefon</a:t>
                      </a:r>
                      <a:endParaRPr lang="sl-SI" sz="1600" dirty="0">
                        <a:solidFill>
                          <a:srgbClr val="00B05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6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/ Telefone</a:t>
                      </a:r>
                      <a:endParaRPr lang="sl-SI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3617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8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NIKALNA OBLIKA</a:t>
                      </a:r>
                      <a:endParaRPr lang="sl-SI" sz="1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6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kein Bus</a:t>
                      </a:r>
                      <a:endParaRPr lang="sl-SI" sz="16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6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keine Pizza</a:t>
                      </a:r>
                      <a:endParaRPr lang="sl-SI" sz="16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600" b="1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kein Telefon</a:t>
                      </a:r>
                      <a:endParaRPr lang="sl-SI" sz="1600" dirty="0">
                        <a:solidFill>
                          <a:srgbClr val="00B05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6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keine Telefone </a:t>
                      </a:r>
                      <a:endParaRPr lang="sl-SI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88357556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1251678" y="789709"/>
            <a:ext cx="10178322" cy="5089883"/>
          </a:xfrm>
        </p:spPr>
        <p:txBody>
          <a:bodyPr/>
          <a:lstStyle/>
          <a:p>
            <a:pPr marL="0" indent="0">
              <a:buNone/>
            </a:pPr>
            <a:r>
              <a:rPr lang="sl-SI" dirty="0" smtClean="0"/>
              <a:t>3. </a:t>
            </a:r>
            <a:r>
              <a:rPr lang="sl-SI" b="1" dirty="0" smtClean="0"/>
              <a:t>Poglejmo nadaljnji opis:</a:t>
            </a:r>
          </a:p>
          <a:p>
            <a:r>
              <a:rPr lang="de-DE" dirty="0" smtClean="0"/>
              <a:t> </a:t>
            </a:r>
            <a:r>
              <a:rPr lang="de-DE" dirty="0"/>
              <a:t>Meine </a:t>
            </a:r>
            <a:r>
              <a:rPr lang="de-DE" b="1" dirty="0">
                <a:solidFill>
                  <a:srgbClr val="FF0000"/>
                </a:solidFill>
              </a:rPr>
              <a:t>Aufgaben</a:t>
            </a:r>
            <a:r>
              <a:rPr lang="de-DE" dirty="0">
                <a:solidFill>
                  <a:srgbClr val="FF0000"/>
                </a:solidFill>
              </a:rPr>
              <a:t> </a:t>
            </a:r>
            <a:r>
              <a:rPr lang="de-DE" dirty="0"/>
              <a:t>als </a:t>
            </a:r>
            <a:r>
              <a:rPr lang="de-DE" dirty="0" smtClean="0"/>
              <a:t>Sekretärin </a:t>
            </a:r>
            <a:r>
              <a:rPr lang="de-DE" dirty="0"/>
              <a:t>sind: telefonieren, die E-Mails schreiben</a:t>
            </a:r>
            <a:r>
              <a:rPr lang="de-DE" dirty="0">
                <a:solidFill>
                  <a:srgbClr val="FF0000"/>
                </a:solidFill>
              </a:rPr>
              <a:t>, </a:t>
            </a:r>
            <a:r>
              <a:rPr lang="de-DE" b="1" dirty="0">
                <a:solidFill>
                  <a:srgbClr val="FF0000"/>
                </a:solidFill>
              </a:rPr>
              <a:t>Sitzungen </a:t>
            </a:r>
            <a:r>
              <a:rPr lang="de-DE" dirty="0"/>
              <a:t>und Termine organisieren und mit </a:t>
            </a:r>
            <a:r>
              <a:rPr lang="de-DE" b="1" dirty="0">
                <a:solidFill>
                  <a:srgbClr val="FF0000"/>
                </a:solidFill>
              </a:rPr>
              <a:t>Kunden</a:t>
            </a:r>
            <a:r>
              <a:rPr lang="de-DE" dirty="0"/>
              <a:t> sprechen. </a:t>
            </a:r>
            <a:r>
              <a:rPr lang="de-DE" dirty="0" smtClean="0"/>
              <a:t>Ich lerne </a:t>
            </a:r>
            <a:r>
              <a:rPr lang="de-DE" dirty="0"/>
              <a:t>Deutsch in einem Sprachkurs. In der Freizeit jogge ich und treffe meine </a:t>
            </a:r>
            <a:r>
              <a:rPr lang="de-DE" dirty="0" smtClean="0"/>
              <a:t>Freunde. </a:t>
            </a:r>
          </a:p>
          <a:p>
            <a:pPr marL="0" indent="0">
              <a:buNone/>
            </a:pPr>
            <a:r>
              <a:rPr lang="sl-SI" dirty="0" smtClean="0"/>
              <a:t>4</a:t>
            </a:r>
            <a:r>
              <a:rPr lang="sl-SI" b="1" dirty="0" smtClean="0"/>
              <a:t>. In odgovorimo na sledeča vprašanja: </a:t>
            </a:r>
            <a:endParaRPr lang="de-DE" b="1" dirty="0" smtClean="0"/>
          </a:p>
          <a:p>
            <a:r>
              <a:rPr lang="sl-SI" dirty="0" err="1" smtClean="0"/>
              <a:t>Was</a:t>
            </a:r>
            <a:r>
              <a:rPr lang="sl-SI" dirty="0" smtClean="0"/>
              <a:t> </a:t>
            </a:r>
            <a:r>
              <a:rPr lang="sl-SI" dirty="0" err="1" smtClean="0"/>
              <a:t>macht</a:t>
            </a:r>
            <a:r>
              <a:rPr lang="sl-SI" dirty="0" smtClean="0"/>
              <a:t> </a:t>
            </a:r>
            <a:r>
              <a:rPr lang="sl-SI" dirty="0" err="1" smtClean="0"/>
              <a:t>sie</a:t>
            </a:r>
            <a:r>
              <a:rPr lang="sl-SI" dirty="0"/>
              <a:t> </a:t>
            </a:r>
            <a:r>
              <a:rPr lang="sl-SI" dirty="0" smtClean="0"/>
              <a:t>in der </a:t>
            </a:r>
            <a:r>
              <a:rPr lang="sl-SI" dirty="0" err="1" smtClean="0"/>
              <a:t>Arbeit</a:t>
            </a:r>
            <a:r>
              <a:rPr lang="sl-SI" dirty="0" smtClean="0"/>
              <a:t>? </a:t>
            </a:r>
            <a:r>
              <a:rPr lang="de-DE" b="1" dirty="0" smtClean="0"/>
              <a:t>Ihre Aufgaben </a:t>
            </a:r>
            <a:r>
              <a:rPr lang="de-DE" dirty="0" smtClean="0"/>
              <a:t>sind: telefonieren, die E-Mails schreiben, Sitzungen und Termine organisieren und mit den Kunden sprechen.</a:t>
            </a:r>
          </a:p>
          <a:p>
            <a:r>
              <a:rPr lang="sl-SI" dirty="0" err="1" smtClean="0"/>
              <a:t>Was</a:t>
            </a:r>
            <a:r>
              <a:rPr lang="sl-SI" dirty="0" smtClean="0"/>
              <a:t> </a:t>
            </a:r>
            <a:r>
              <a:rPr lang="sl-SI" dirty="0" err="1" smtClean="0"/>
              <a:t>sind</a:t>
            </a:r>
            <a:r>
              <a:rPr lang="sl-SI" dirty="0" smtClean="0"/>
              <a:t> </a:t>
            </a:r>
            <a:r>
              <a:rPr lang="sl-SI" dirty="0" err="1" smtClean="0"/>
              <a:t>Ihre</a:t>
            </a:r>
            <a:r>
              <a:rPr lang="sl-SI" dirty="0" smtClean="0"/>
              <a:t> </a:t>
            </a:r>
            <a:r>
              <a:rPr lang="sl-SI" dirty="0" err="1" smtClean="0"/>
              <a:t>Hobbys</a:t>
            </a:r>
            <a:r>
              <a:rPr lang="sl-SI" dirty="0" smtClean="0"/>
              <a:t>? </a:t>
            </a:r>
            <a:r>
              <a:rPr lang="sl-SI" b="1" dirty="0" err="1" smtClean="0"/>
              <a:t>Ihre</a:t>
            </a:r>
            <a:r>
              <a:rPr lang="sl-SI" b="1" dirty="0" smtClean="0"/>
              <a:t> </a:t>
            </a:r>
            <a:r>
              <a:rPr lang="sl-SI" b="1" dirty="0" err="1" smtClean="0"/>
              <a:t>Hobbys</a:t>
            </a:r>
            <a:r>
              <a:rPr lang="sl-SI" b="1" dirty="0" smtClean="0"/>
              <a:t> </a:t>
            </a:r>
            <a:r>
              <a:rPr lang="sl-SI" dirty="0" err="1" smtClean="0"/>
              <a:t>sind</a:t>
            </a:r>
            <a:r>
              <a:rPr lang="sl-SI" dirty="0" smtClean="0"/>
              <a:t>: </a:t>
            </a:r>
            <a:r>
              <a:rPr lang="de-DE" dirty="0" smtClean="0"/>
              <a:t>Deutsch, jogg</a:t>
            </a:r>
            <a:r>
              <a:rPr lang="sl-SI" dirty="0" smtClean="0"/>
              <a:t>en</a:t>
            </a:r>
            <a:r>
              <a:rPr lang="de-DE" dirty="0" smtClean="0"/>
              <a:t> und</a:t>
            </a:r>
            <a:r>
              <a:rPr lang="sl-SI" dirty="0" smtClean="0"/>
              <a:t> </a:t>
            </a:r>
            <a:r>
              <a:rPr lang="de-DE" dirty="0" smtClean="0"/>
              <a:t>Freunde</a:t>
            </a:r>
            <a:r>
              <a:rPr lang="sl-SI" dirty="0" smtClean="0"/>
              <a:t>. </a:t>
            </a:r>
            <a:r>
              <a:rPr lang="de-DE" dirty="0" smtClean="0"/>
              <a:t> </a:t>
            </a:r>
            <a:endParaRPr lang="sl-SI" dirty="0" smtClean="0"/>
          </a:p>
          <a:p>
            <a:pPr marL="0" indent="0">
              <a:buNone/>
            </a:pPr>
            <a:r>
              <a:rPr lang="sl-SI" b="1" dirty="0" smtClean="0"/>
              <a:t>Kadar rečemo: </a:t>
            </a:r>
            <a:r>
              <a:rPr lang="sl-SI" dirty="0" smtClean="0"/>
              <a:t>! </a:t>
            </a:r>
            <a:r>
              <a:rPr lang="sl-SI" dirty="0" err="1" smtClean="0"/>
              <a:t>Ihr</a:t>
            </a:r>
            <a:r>
              <a:rPr lang="sl-SI" dirty="0" smtClean="0"/>
              <a:t>/</a:t>
            </a:r>
            <a:r>
              <a:rPr lang="sl-SI" dirty="0" err="1" smtClean="0"/>
              <a:t>ihre</a:t>
            </a:r>
            <a:r>
              <a:rPr lang="sl-SI" dirty="0" smtClean="0"/>
              <a:t>= njen, njeno; </a:t>
            </a:r>
            <a:r>
              <a:rPr lang="sl-SI" dirty="0" err="1" smtClean="0"/>
              <a:t>sein</a:t>
            </a:r>
            <a:r>
              <a:rPr lang="sl-SI" dirty="0" smtClean="0"/>
              <a:t>/</a:t>
            </a:r>
            <a:r>
              <a:rPr lang="sl-SI" dirty="0" err="1" smtClean="0"/>
              <a:t>seine</a:t>
            </a:r>
            <a:r>
              <a:rPr lang="sl-SI" dirty="0" smtClean="0"/>
              <a:t>= njegov, njegovo</a:t>
            </a:r>
          </a:p>
          <a:p>
            <a:pPr marL="0" indent="0">
              <a:buNone/>
            </a:pPr>
            <a:r>
              <a:rPr lang="sl-SI" dirty="0" smtClean="0"/>
              <a:t>Kadar je samost. </a:t>
            </a:r>
            <a:r>
              <a:rPr lang="sl-SI" dirty="0" err="1" smtClean="0"/>
              <a:t>m.sp</a:t>
            </a:r>
            <a:r>
              <a:rPr lang="sl-SI" dirty="0" smtClean="0"/>
              <a:t>.</a:t>
            </a:r>
            <a:r>
              <a:rPr lang="sl-SI" dirty="0" smtClean="0">
                <a:sym typeface="Wingdings" panose="05000000000000000000" pitchFamily="2" charset="2"/>
              </a:rPr>
              <a:t> </a:t>
            </a:r>
            <a:r>
              <a:rPr lang="sl-SI" dirty="0" err="1" smtClean="0">
                <a:sym typeface="Wingdings" panose="05000000000000000000" pitchFamily="2" charset="2"/>
              </a:rPr>
              <a:t>ihr</a:t>
            </a:r>
            <a:r>
              <a:rPr lang="sl-SI" dirty="0" smtClean="0">
                <a:sym typeface="Wingdings" panose="05000000000000000000" pitchFamily="2" charset="2"/>
              </a:rPr>
              <a:t>/</a:t>
            </a:r>
            <a:r>
              <a:rPr lang="sl-SI" dirty="0" err="1" smtClean="0">
                <a:sym typeface="Wingdings" panose="05000000000000000000" pitchFamily="2" charset="2"/>
              </a:rPr>
              <a:t>sein</a:t>
            </a:r>
            <a:r>
              <a:rPr lang="sl-SI" dirty="0" smtClean="0">
                <a:sym typeface="Wingdings" panose="05000000000000000000" pitchFamily="2" charset="2"/>
              </a:rPr>
              <a:t>, </a:t>
            </a:r>
            <a:r>
              <a:rPr lang="sl-SI" dirty="0" err="1" smtClean="0">
                <a:sym typeface="Wingdings" panose="05000000000000000000" pitchFamily="2" charset="2"/>
              </a:rPr>
              <a:t>ž.sp</a:t>
            </a:r>
            <a:r>
              <a:rPr lang="sl-SI" dirty="0" smtClean="0">
                <a:sym typeface="Wingdings" panose="05000000000000000000" pitchFamily="2" charset="2"/>
              </a:rPr>
              <a:t>.  </a:t>
            </a:r>
            <a:r>
              <a:rPr lang="sl-SI" dirty="0" err="1" smtClean="0">
                <a:sym typeface="Wingdings" panose="05000000000000000000" pitchFamily="2" charset="2"/>
              </a:rPr>
              <a:t>ihre</a:t>
            </a:r>
            <a:r>
              <a:rPr lang="sl-SI" dirty="0" smtClean="0">
                <a:sym typeface="Wingdings" panose="05000000000000000000" pitchFamily="2" charset="2"/>
              </a:rPr>
              <a:t>/</a:t>
            </a:r>
            <a:r>
              <a:rPr lang="sl-SI" dirty="0" err="1" smtClean="0">
                <a:sym typeface="Wingdings" panose="05000000000000000000" pitchFamily="2" charset="2"/>
              </a:rPr>
              <a:t>seine</a:t>
            </a:r>
            <a:r>
              <a:rPr lang="sl-SI" dirty="0" smtClean="0">
                <a:sym typeface="Wingdings" panose="05000000000000000000" pitchFamily="2" charset="2"/>
              </a:rPr>
              <a:t>. </a:t>
            </a:r>
            <a:endParaRPr lang="sl-SI" dirty="0" smtClean="0"/>
          </a:p>
          <a:p>
            <a:pPr marL="0" indent="0">
              <a:buNone/>
            </a:pPr>
            <a:r>
              <a:rPr lang="sl-SI" dirty="0" smtClean="0"/>
              <a:t>5. </a:t>
            </a:r>
            <a:r>
              <a:rPr lang="sl-SI" b="1" dirty="0" smtClean="0"/>
              <a:t>Kaj pomenijo </a:t>
            </a:r>
            <a:r>
              <a:rPr lang="sl-SI" b="1" dirty="0" smtClean="0">
                <a:solidFill>
                  <a:srgbClr val="FF0000"/>
                </a:solidFill>
              </a:rPr>
              <a:t>rdeče</a:t>
            </a:r>
            <a:r>
              <a:rPr lang="sl-SI" b="1" dirty="0" smtClean="0"/>
              <a:t> </a:t>
            </a:r>
            <a:r>
              <a:rPr lang="sl-SI" b="1" dirty="0" smtClean="0">
                <a:solidFill>
                  <a:srgbClr val="FF0000"/>
                </a:solidFill>
              </a:rPr>
              <a:t>odebeljene</a:t>
            </a:r>
            <a:r>
              <a:rPr lang="sl-SI" b="1" dirty="0"/>
              <a:t> </a:t>
            </a:r>
            <a:r>
              <a:rPr lang="sl-SI" b="1" dirty="0" smtClean="0"/>
              <a:t>besede</a:t>
            </a:r>
            <a:r>
              <a:rPr lang="sl-SI" dirty="0" smtClean="0"/>
              <a:t>? </a:t>
            </a:r>
            <a:endParaRPr lang="de-DE" dirty="0" smtClean="0"/>
          </a:p>
          <a:p>
            <a:pPr marL="0" indent="0">
              <a:buNone/>
            </a:pPr>
            <a:r>
              <a:rPr lang="de-DE" dirty="0" smtClean="0"/>
              <a:t>Die Aufgabe (-n) = </a:t>
            </a:r>
            <a:r>
              <a:rPr lang="de-DE" dirty="0" err="1" smtClean="0"/>
              <a:t>naloga</a:t>
            </a:r>
            <a:r>
              <a:rPr lang="de-DE" dirty="0" smtClean="0"/>
              <a:t>, sie Sitzung (-en)=</a:t>
            </a:r>
            <a:r>
              <a:rPr lang="de-DE" dirty="0" err="1" smtClean="0"/>
              <a:t>seja</a:t>
            </a:r>
            <a:r>
              <a:rPr lang="de-DE" dirty="0" smtClean="0"/>
              <a:t>, </a:t>
            </a:r>
            <a:r>
              <a:rPr lang="de-DE" dirty="0" err="1" smtClean="0"/>
              <a:t>zasedanje</a:t>
            </a:r>
            <a:r>
              <a:rPr lang="de-DE" dirty="0" smtClean="0"/>
              <a:t>, der Kunde (-) = </a:t>
            </a:r>
            <a:r>
              <a:rPr lang="de-DE" dirty="0" err="1" smtClean="0"/>
              <a:t>stranka</a:t>
            </a:r>
            <a:r>
              <a:rPr lang="de-DE" dirty="0" smtClean="0"/>
              <a:t>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55715119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1300446" y="536448"/>
            <a:ext cx="10178322" cy="552297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de-DE" dirty="0"/>
              <a:t>Arnold Schwarzenegger</a:t>
            </a:r>
          </a:p>
          <a:p>
            <a:r>
              <a:rPr lang="de-DE" dirty="0"/>
              <a:t>•	Alter: 70</a:t>
            </a:r>
          </a:p>
          <a:p>
            <a:r>
              <a:rPr lang="de-DE" dirty="0"/>
              <a:t>•	Wohnort (jetzt): Kalifornien</a:t>
            </a:r>
          </a:p>
          <a:p>
            <a:r>
              <a:rPr lang="de-DE" dirty="0"/>
              <a:t>•	Land: Österreich</a:t>
            </a:r>
          </a:p>
          <a:p>
            <a:r>
              <a:rPr lang="de-DE" dirty="0"/>
              <a:t>•	Beruf:  Politiker</a:t>
            </a:r>
          </a:p>
          <a:p>
            <a:r>
              <a:rPr lang="de-DE" dirty="0"/>
              <a:t>•	Sprachen: Deutsch, Englisch, ein bisschen Spanisch</a:t>
            </a:r>
          </a:p>
          <a:p>
            <a:r>
              <a:rPr lang="de-DE" dirty="0"/>
              <a:t>•	</a:t>
            </a:r>
            <a:r>
              <a:rPr lang="sl-SI" dirty="0" err="1" smtClean="0"/>
              <a:t>geschieden</a:t>
            </a:r>
            <a:r>
              <a:rPr lang="de-DE" dirty="0" smtClean="0"/>
              <a:t>, </a:t>
            </a:r>
            <a:r>
              <a:rPr lang="de-DE" dirty="0"/>
              <a:t>4 Kinder</a:t>
            </a:r>
          </a:p>
          <a:p>
            <a:endParaRPr lang="de-DE" dirty="0"/>
          </a:p>
          <a:p>
            <a:r>
              <a:rPr lang="de-DE" dirty="0"/>
              <a:t>Sein Vorname ist _____________. Sein Familienname ist _____________.</a:t>
            </a:r>
          </a:p>
          <a:p>
            <a:r>
              <a:rPr lang="de-DE" dirty="0"/>
              <a:t>Er kommt aus _____________. Er wohnt in </a:t>
            </a:r>
            <a:r>
              <a:rPr lang="de-DE" dirty="0" smtClean="0"/>
              <a:t>_____________</a:t>
            </a:r>
            <a:r>
              <a:rPr lang="sl-SI" dirty="0" smtClean="0"/>
              <a:t>, in den ____________________. </a:t>
            </a:r>
            <a:endParaRPr lang="de-DE" dirty="0"/>
          </a:p>
          <a:p>
            <a:r>
              <a:rPr lang="de-DE" dirty="0"/>
              <a:t>Er ist _____________ von Beruf. </a:t>
            </a:r>
          </a:p>
          <a:p>
            <a:r>
              <a:rPr lang="de-DE" dirty="0"/>
              <a:t>Er spricht __________________________.</a:t>
            </a:r>
          </a:p>
          <a:p>
            <a:r>
              <a:rPr lang="de-DE" dirty="0"/>
              <a:t>Er ist _____________  und  hat </a:t>
            </a:r>
            <a:r>
              <a:rPr lang="de-DE" dirty="0" smtClean="0"/>
              <a:t>__________________.</a:t>
            </a:r>
            <a:endParaRPr lang="sl-SI" dirty="0" smtClean="0"/>
          </a:p>
          <a:p>
            <a:r>
              <a:rPr lang="sl-SI" dirty="0" err="1" smtClean="0"/>
              <a:t>Hausaufgabe</a:t>
            </a:r>
            <a:r>
              <a:rPr lang="sl-SI" dirty="0" smtClean="0"/>
              <a:t>: </a:t>
            </a:r>
            <a:r>
              <a:rPr lang="sl-SI" dirty="0" err="1" smtClean="0"/>
              <a:t>Stellen</a:t>
            </a:r>
            <a:r>
              <a:rPr lang="sl-SI" dirty="0" smtClean="0"/>
              <a:t> </a:t>
            </a:r>
            <a:r>
              <a:rPr lang="sl-SI" dirty="0" err="1" smtClean="0"/>
              <a:t>Sie</a:t>
            </a:r>
            <a:r>
              <a:rPr lang="sl-SI" dirty="0" smtClean="0"/>
              <a:t> </a:t>
            </a:r>
            <a:r>
              <a:rPr lang="sl-SI" dirty="0" err="1" smtClean="0"/>
              <a:t>eine</a:t>
            </a:r>
            <a:r>
              <a:rPr lang="sl-SI" dirty="0" smtClean="0"/>
              <a:t> </a:t>
            </a:r>
            <a:r>
              <a:rPr lang="sl-SI" dirty="0" err="1" smtClean="0"/>
              <a:t>bekannte</a:t>
            </a:r>
            <a:r>
              <a:rPr lang="sl-SI" dirty="0" smtClean="0"/>
              <a:t> Person </a:t>
            </a:r>
            <a:r>
              <a:rPr lang="sl-SI" dirty="0" err="1" smtClean="0"/>
              <a:t>vor</a:t>
            </a:r>
            <a:r>
              <a:rPr lang="sl-SI" dirty="0" smtClean="0"/>
              <a:t>. </a:t>
            </a:r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sl-SI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75623" y="395668"/>
            <a:ext cx="1619250" cy="2238375"/>
          </a:xfrm>
          <a:prstGeom prst="rect">
            <a:avLst/>
          </a:prstGeom>
        </p:spPr>
      </p:pic>
      <p:sp>
        <p:nvSpPr>
          <p:cNvPr id="5" name="PoljeZBesedilom 4"/>
          <p:cNvSpPr txBox="1"/>
          <p:nvPr/>
        </p:nvSpPr>
        <p:spPr>
          <a:xfrm>
            <a:off x="9175623" y="2610230"/>
            <a:ext cx="182213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1000" dirty="0" err="1" smtClean="0"/>
              <a:t>Aus</a:t>
            </a:r>
            <a:r>
              <a:rPr lang="sl-SI" sz="1000" dirty="0" smtClean="0"/>
              <a:t>: https</a:t>
            </a:r>
            <a:r>
              <a:rPr lang="sl-SI" sz="1000" dirty="0"/>
              <a:t>://</a:t>
            </a:r>
            <a:r>
              <a:rPr lang="sl-SI" sz="1000" dirty="0" smtClean="0"/>
              <a:t>de.wikipedia.org/wiki/Arnold_Schwarzenegger.</a:t>
            </a:r>
            <a:endParaRPr lang="sl-SI" sz="1000" dirty="0"/>
          </a:p>
        </p:txBody>
      </p:sp>
    </p:spTree>
    <p:extLst>
      <p:ext uri="{BB962C8B-B14F-4D97-AF65-F5344CB8AC3E}">
        <p14:creationId xmlns:p14="http://schemas.microsoft.com/office/powerpoint/2010/main" val="2361174496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1300446" y="536448"/>
            <a:ext cx="10178322" cy="552297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de-DE" dirty="0">
                <a:solidFill>
                  <a:srgbClr val="0070C0"/>
                </a:solidFill>
              </a:rPr>
              <a:t>Arnold Schwarzenegger</a:t>
            </a:r>
          </a:p>
          <a:p>
            <a:r>
              <a:rPr lang="de-DE" dirty="0"/>
              <a:t>•	Alter: 70</a:t>
            </a:r>
          </a:p>
          <a:p>
            <a:r>
              <a:rPr lang="de-DE" dirty="0"/>
              <a:t>•	Wohnort (jetzt): Kalifornien</a:t>
            </a:r>
          </a:p>
          <a:p>
            <a:r>
              <a:rPr lang="de-DE" dirty="0"/>
              <a:t>•	Land: Österreich</a:t>
            </a:r>
          </a:p>
          <a:p>
            <a:r>
              <a:rPr lang="de-DE" dirty="0"/>
              <a:t>•	Beruf:  Politiker</a:t>
            </a:r>
          </a:p>
          <a:p>
            <a:r>
              <a:rPr lang="de-DE" dirty="0"/>
              <a:t>•	Sprachen: Deutsch, Englisch, ein bisschen Spanisch</a:t>
            </a:r>
          </a:p>
          <a:p>
            <a:r>
              <a:rPr lang="de-DE" dirty="0"/>
              <a:t>•	</a:t>
            </a:r>
            <a:r>
              <a:rPr lang="sl-SI" dirty="0" err="1" smtClean="0"/>
              <a:t>geschieden</a:t>
            </a:r>
            <a:r>
              <a:rPr lang="de-DE" dirty="0" smtClean="0"/>
              <a:t>, </a:t>
            </a:r>
            <a:r>
              <a:rPr lang="de-DE" dirty="0"/>
              <a:t>4 Kinder</a:t>
            </a:r>
          </a:p>
          <a:p>
            <a:endParaRPr lang="de-DE" dirty="0"/>
          </a:p>
          <a:p>
            <a:r>
              <a:rPr lang="de-DE" dirty="0"/>
              <a:t>Sein Vorname ist </a:t>
            </a:r>
            <a:r>
              <a:rPr lang="de-DE" dirty="0" smtClean="0"/>
              <a:t>Arnold. </a:t>
            </a:r>
            <a:r>
              <a:rPr lang="de-DE" dirty="0"/>
              <a:t>Sein Familienname ist </a:t>
            </a:r>
            <a:r>
              <a:rPr lang="de-DE" dirty="0" smtClean="0"/>
              <a:t>Schwarzenegger.</a:t>
            </a:r>
            <a:endParaRPr lang="de-DE" dirty="0"/>
          </a:p>
          <a:p>
            <a:r>
              <a:rPr lang="de-DE" dirty="0"/>
              <a:t>Er kommt aus </a:t>
            </a:r>
            <a:r>
              <a:rPr lang="de-DE" dirty="0" smtClean="0"/>
              <a:t>Österreich. </a:t>
            </a:r>
            <a:r>
              <a:rPr lang="de-DE" dirty="0"/>
              <a:t>Er wohnt in </a:t>
            </a:r>
            <a:r>
              <a:rPr lang="de-DE" dirty="0" smtClean="0"/>
              <a:t>Kalifornien</a:t>
            </a:r>
            <a:r>
              <a:rPr lang="sl-SI" dirty="0" smtClean="0"/>
              <a:t>, in den </a:t>
            </a:r>
            <a:r>
              <a:rPr lang="de-DE" dirty="0" smtClean="0"/>
              <a:t>USA</a:t>
            </a:r>
            <a:r>
              <a:rPr lang="sl-SI" dirty="0" smtClean="0"/>
              <a:t>. </a:t>
            </a:r>
            <a:endParaRPr lang="de-DE" dirty="0"/>
          </a:p>
          <a:p>
            <a:r>
              <a:rPr lang="de-DE" dirty="0"/>
              <a:t>Er ist </a:t>
            </a:r>
            <a:r>
              <a:rPr lang="de-DE" dirty="0" smtClean="0"/>
              <a:t>Politiker </a:t>
            </a:r>
            <a:r>
              <a:rPr lang="de-DE" dirty="0"/>
              <a:t>von Beruf. </a:t>
            </a:r>
          </a:p>
          <a:p>
            <a:r>
              <a:rPr lang="de-DE" dirty="0"/>
              <a:t>Er spricht Deutsch, Englisch, ein bisschen </a:t>
            </a:r>
            <a:r>
              <a:rPr lang="de-DE" dirty="0" smtClean="0"/>
              <a:t>Spanisch.</a:t>
            </a:r>
            <a:endParaRPr lang="de-DE" dirty="0"/>
          </a:p>
          <a:p>
            <a:r>
              <a:rPr lang="de-DE" dirty="0"/>
              <a:t>Er ist </a:t>
            </a:r>
            <a:r>
              <a:rPr lang="de-DE" dirty="0" smtClean="0"/>
              <a:t>geschieden </a:t>
            </a:r>
            <a:r>
              <a:rPr lang="de-DE" dirty="0"/>
              <a:t>und  </a:t>
            </a:r>
            <a:r>
              <a:rPr lang="de-DE" dirty="0" smtClean="0"/>
              <a:t>hat 4 Kinder.</a:t>
            </a:r>
          </a:p>
          <a:p>
            <a:pPr marL="0" indent="0">
              <a:buNone/>
            </a:pPr>
            <a:endParaRPr lang="sl-SI" dirty="0" smtClean="0"/>
          </a:p>
          <a:p>
            <a:r>
              <a:rPr lang="sl-SI" dirty="0" err="1" smtClean="0"/>
              <a:t>Hausaufgabe</a:t>
            </a:r>
            <a:r>
              <a:rPr lang="sl-SI" dirty="0" smtClean="0"/>
              <a:t>: </a:t>
            </a:r>
            <a:r>
              <a:rPr lang="sl-SI" dirty="0" err="1" smtClean="0"/>
              <a:t>Stellen</a:t>
            </a:r>
            <a:r>
              <a:rPr lang="sl-SI" dirty="0" smtClean="0"/>
              <a:t> </a:t>
            </a:r>
            <a:r>
              <a:rPr lang="sl-SI" dirty="0" err="1" smtClean="0"/>
              <a:t>Sie</a:t>
            </a:r>
            <a:r>
              <a:rPr lang="sl-SI" dirty="0" smtClean="0"/>
              <a:t> </a:t>
            </a:r>
            <a:r>
              <a:rPr lang="sl-SI" dirty="0" err="1" smtClean="0"/>
              <a:t>eine</a:t>
            </a:r>
            <a:r>
              <a:rPr lang="sl-SI" dirty="0" smtClean="0"/>
              <a:t> </a:t>
            </a:r>
            <a:r>
              <a:rPr lang="sl-SI" dirty="0" err="1" smtClean="0"/>
              <a:t>bekannte</a:t>
            </a:r>
            <a:r>
              <a:rPr lang="sl-SI" dirty="0" smtClean="0"/>
              <a:t> Person </a:t>
            </a:r>
            <a:r>
              <a:rPr lang="sl-SI" dirty="0" err="1" smtClean="0"/>
              <a:t>vor</a:t>
            </a:r>
            <a:r>
              <a:rPr lang="sl-SI" dirty="0" smtClean="0"/>
              <a:t>. </a:t>
            </a:r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sl-SI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75623" y="395668"/>
            <a:ext cx="1619250" cy="2238375"/>
          </a:xfrm>
          <a:prstGeom prst="rect">
            <a:avLst/>
          </a:prstGeom>
        </p:spPr>
      </p:pic>
      <p:sp>
        <p:nvSpPr>
          <p:cNvPr id="5" name="PoljeZBesedilom 4"/>
          <p:cNvSpPr txBox="1"/>
          <p:nvPr/>
        </p:nvSpPr>
        <p:spPr>
          <a:xfrm>
            <a:off x="9175623" y="2610230"/>
            <a:ext cx="182213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1000" dirty="0" err="1" smtClean="0"/>
              <a:t>Aus</a:t>
            </a:r>
            <a:r>
              <a:rPr lang="sl-SI" sz="1000" dirty="0" smtClean="0"/>
              <a:t>: https</a:t>
            </a:r>
            <a:r>
              <a:rPr lang="sl-SI" sz="1000" dirty="0"/>
              <a:t>://</a:t>
            </a:r>
            <a:r>
              <a:rPr lang="sl-SI" sz="1000" dirty="0" smtClean="0"/>
              <a:t>de.wikipedia.org/wiki/Arnold_Schwarzenegger.</a:t>
            </a:r>
            <a:endParaRPr lang="sl-SI" sz="1000" dirty="0"/>
          </a:p>
        </p:txBody>
      </p:sp>
    </p:spTree>
    <p:extLst>
      <p:ext uri="{BB962C8B-B14F-4D97-AF65-F5344CB8AC3E}">
        <p14:creationId xmlns:p14="http://schemas.microsoft.com/office/powerpoint/2010/main" val="3346470898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PREDSTAVIMO PODJETJE/ die </a:t>
            </a:r>
            <a:r>
              <a:rPr lang="de-DE" dirty="0" smtClean="0"/>
              <a:t>Firma vorstellen 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1251678" y="1787236"/>
            <a:ext cx="10178322" cy="4362519"/>
          </a:xfrm>
        </p:spPr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de-DE" dirty="0" smtClean="0">
                <a:solidFill>
                  <a:srgbClr val="FF0000"/>
                </a:solidFill>
              </a:rPr>
              <a:t>die Firma – die Firmen </a:t>
            </a:r>
          </a:p>
          <a:p>
            <a:pPr marL="0" indent="0" algn="ctr">
              <a:buNone/>
            </a:pPr>
            <a:r>
              <a:rPr lang="de-DE" dirty="0">
                <a:solidFill>
                  <a:srgbClr val="FF0000"/>
                </a:solidFill>
              </a:rPr>
              <a:t>d</a:t>
            </a:r>
            <a:r>
              <a:rPr lang="de-DE" dirty="0" smtClean="0">
                <a:solidFill>
                  <a:srgbClr val="FF0000"/>
                </a:solidFill>
              </a:rPr>
              <a:t>as Unternehmen – die Unternehmen </a:t>
            </a:r>
            <a:endParaRPr lang="sl-SI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sl-SI" dirty="0">
                <a:solidFill>
                  <a:srgbClr val="FF0000"/>
                </a:solidFill>
              </a:rPr>
              <a:t>d</a:t>
            </a:r>
            <a:r>
              <a:rPr lang="sl-SI" dirty="0" smtClean="0">
                <a:solidFill>
                  <a:srgbClr val="FF0000"/>
                </a:solidFill>
              </a:rPr>
              <a:t>ie </a:t>
            </a:r>
            <a:r>
              <a:rPr lang="sl-SI" dirty="0" err="1" smtClean="0">
                <a:solidFill>
                  <a:srgbClr val="FF0000"/>
                </a:solidFill>
              </a:rPr>
              <a:t>Gesellschaft</a:t>
            </a:r>
            <a:r>
              <a:rPr lang="sl-SI" dirty="0" smtClean="0">
                <a:solidFill>
                  <a:srgbClr val="FF0000"/>
                </a:solidFill>
              </a:rPr>
              <a:t> – die </a:t>
            </a:r>
            <a:r>
              <a:rPr lang="sl-SI" dirty="0" err="1" smtClean="0">
                <a:solidFill>
                  <a:srgbClr val="FF0000"/>
                </a:solidFill>
              </a:rPr>
              <a:t>Gesellschaften</a:t>
            </a:r>
            <a:r>
              <a:rPr lang="sl-SI" dirty="0" smtClean="0">
                <a:solidFill>
                  <a:srgbClr val="FF0000"/>
                </a:solidFill>
              </a:rPr>
              <a:t> (družba)</a:t>
            </a:r>
            <a:endParaRPr lang="de-DE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sl-SI" dirty="0" smtClean="0"/>
              <a:t>Podjetje lahko opišemo: </a:t>
            </a:r>
            <a:r>
              <a:rPr lang="de-DE" dirty="0" smtClean="0">
                <a:solidFill>
                  <a:srgbClr val="FF0000"/>
                </a:solidFill>
              </a:rPr>
              <a:t>Wir </a:t>
            </a:r>
            <a:r>
              <a:rPr lang="de-DE" dirty="0">
                <a:solidFill>
                  <a:srgbClr val="FF0000"/>
                </a:solidFill>
              </a:rPr>
              <a:t>sind eine </a:t>
            </a:r>
            <a:r>
              <a:rPr lang="de-DE" dirty="0" smtClean="0">
                <a:solidFill>
                  <a:srgbClr val="FF0000"/>
                </a:solidFill>
              </a:rPr>
              <a:t>kleine, mittelständische</a:t>
            </a:r>
            <a:r>
              <a:rPr lang="sl-SI" dirty="0" smtClean="0">
                <a:solidFill>
                  <a:srgbClr val="FF0000"/>
                </a:solidFill>
              </a:rPr>
              <a:t> (srednje veliko)</a:t>
            </a:r>
            <a:r>
              <a:rPr lang="de-DE" dirty="0" smtClean="0">
                <a:solidFill>
                  <a:srgbClr val="FF0000"/>
                </a:solidFill>
              </a:rPr>
              <a:t>, große, multinationale Firma.</a:t>
            </a:r>
            <a:endParaRPr lang="sl-SI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de-DE" dirty="0" smtClean="0">
                <a:solidFill>
                  <a:srgbClr val="FF0000"/>
                </a:solidFill>
              </a:rPr>
              <a:t>Wir </a:t>
            </a:r>
            <a:r>
              <a:rPr lang="de-DE" dirty="0">
                <a:solidFill>
                  <a:srgbClr val="FF0000"/>
                </a:solidFill>
              </a:rPr>
              <a:t>sind ein Unternehmen</a:t>
            </a:r>
            <a:r>
              <a:rPr lang="de-DE" dirty="0" smtClean="0">
                <a:solidFill>
                  <a:srgbClr val="FF0000"/>
                </a:solidFill>
              </a:rPr>
              <a:t>/ ein </a:t>
            </a:r>
            <a:r>
              <a:rPr lang="de-DE" dirty="0">
                <a:solidFill>
                  <a:srgbClr val="FF0000"/>
                </a:solidFill>
              </a:rPr>
              <a:t>Familienunternehmen</a:t>
            </a:r>
            <a:r>
              <a:rPr lang="de-DE" dirty="0" smtClean="0">
                <a:solidFill>
                  <a:srgbClr val="FF0000"/>
                </a:solidFill>
              </a:rPr>
              <a:t>/ eine </a:t>
            </a:r>
            <a:r>
              <a:rPr lang="de-DE" dirty="0">
                <a:solidFill>
                  <a:srgbClr val="FF0000"/>
                </a:solidFill>
              </a:rPr>
              <a:t>Tochterfirma von / ein Konzern</a:t>
            </a:r>
            <a:r>
              <a:rPr lang="de-DE" dirty="0" smtClean="0">
                <a:solidFill>
                  <a:srgbClr val="FF0000"/>
                </a:solidFill>
              </a:rPr>
              <a:t>.</a:t>
            </a:r>
          </a:p>
          <a:p>
            <a:pPr marL="0" indent="0">
              <a:buNone/>
            </a:pPr>
            <a:r>
              <a:rPr lang="sl-SI" b="1" dirty="0" smtClean="0"/>
              <a:t>Še nekaj pojmov: </a:t>
            </a:r>
            <a:endParaRPr lang="de-DE" b="1" dirty="0"/>
          </a:p>
          <a:p>
            <a:pPr marL="0" indent="0">
              <a:buNone/>
            </a:pPr>
            <a:r>
              <a:rPr lang="de-DE" dirty="0"/>
              <a:t>• </a:t>
            </a:r>
            <a:r>
              <a:rPr lang="de-DE" dirty="0" smtClean="0"/>
              <a:t>Muttergesellschaft</a:t>
            </a:r>
            <a:r>
              <a:rPr lang="sl-SI" dirty="0"/>
              <a:t> </a:t>
            </a:r>
            <a:r>
              <a:rPr lang="sl-SI" dirty="0" smtClean="0"/>
              <a:t>(matična družba)</a:t>
            </a:r>
            <a:endParaRPr lang="de-DE" dirty="0"/>
          </a:p>
          <a:p>
            <a:pPr marL="0" indent="0">
              <a:buNone/>
            </a:pPr>
            <a:r>
              <a:rPr lang="de-DE" dirty="0"/>
              <a:t>• </a:t>
            </a:r>
            <a:r>
              <a:rPr lang="de-DE" dirty="0" smtClean="0"/>
              <a:t>Tochtergesellschaften</a:t>
            </a:r>
            <a:r>
              <a:rPr lang="sl-SI" dirty="0" smtClean="0"/>
              <a:t> (</a:t>
            </a:r>
            <a:r>
              <a:rPr lang="de-DE" dirty="0" err="1" smtClean="0"/>
              <a:t>hčerinska</a:t>
            </a:r>
            <a:r>
              <a:rPr lang="sl-SI" dirty="0" smtClean="0"/>
              <a:t> </a:t>
            </a:r>
            <a:r>
              <a:rPr lang="de-DE" dirty="0" err="1" smtClean="0"/>
              <a:t>družba</a:t>
            </a:r>
            <a:r>
              <a:rPr lang="sl-SI" dirty="0" smtClean="0"/>
              <a:t>)</a:t>
            </a:r>
          </a:p>
          <a:p>
            <a:pPr marL="0" indent="0">
              <a:buNone/>
            </a:pPr>
            <a:r>
              <a:rPr lang="de-DE" dirty="0" smtClean="0"/>
              <a:t>• Niederlassung</a:t>
            </a:r>
            <a:r>
              <a:rPr lang="sl-SI" dirty="0" smtClean="0"/>
              <a:t> (podružnica)</a:t>
            </a:r>
          </a:p>
          <a:p>
            <a:pPr marL="0" indent="0">
              <a:buNone/>
            </a:pPr>
            <a:r>
              <a:rPr lang="sl-SI" dirty="0" smtClean="0"/>
              <a:t>- </a:t>
            </a:r>
            <a:r>
              <a:rPr lang="sl-SI" dirty="0" err="1" smtClean="0"/>
              <a:t>GmbH</a:t>
            </a:r>
            <a:r>
              <a:rPr lang="sl-SI" dirty="0" smtClean="0"/>
              <a:t> = </a:t>
            </a:r>
            <a:r>
              <a:rPr lang="sl-SI" dirty="0" err="1" smtClean="0"/>
              <a:t>Gesellschaft</a:t>
            </a:r>
            <a:r>
              <a:rPr lang="sl-SI" dirty="0" smtClean="0"/>
              <a:t> mit </a:t>
            </a:r>
            <a:r>
              <a:rPr lang="sl-SI" dirty="0" err="1" smtClean="0"/>
              <a:t>begrenzter</a:t>
            </a:r>
            <a:r>
              <a:rPr lang="sl-SI" dirty="0" smtClean="0"/>
              <a:t> </a:t>
            </a:r>
            <a:r>
              <a:rPr lang="sl-SI" dirty="0" err="1" smtClean="0"/>
              <a:t>Haftung</a:t>
            </a:r>
            <a:r>
              <a:rPr lang="sl-SI" dirty="0" smtClean="0"/>
              <a:t> (</a:t>
            </a:r>
            <a:r>
              <a:rPr lang="sl-SI" dirty="0" err="1" smtClean="0"/>
              <a:t>d.o.o</a:t>
            </a:r>
            <a:r>
              <a:rPr lang="sl-SI" dirty="0" smtClean="0"/>
              <a:t>.)</a:t>
            </a:r>
          </a:p>
          <a:p>
            <a:pPr>
              <a:buFontTx/>
              <a:buChar char="-"/>
            </a:pPr>
            <a:r>
              <a:rPr lang="sl-SI" dirty="0" smtClean="0"/>
              <a:t>AG = </a:t>
            </a:r>
            <a:r>
              <a:rPr lang="sl-SI" dirty="0" err="1" smtClean="0"/>
              <a:t>Aktiengesellschaft</a:t>
            </a:r>
            <a:r>
              <a:rPr lang="sl-SI" dirty="0" smtClean="0"/>
              <a:t> (</a:t>
            </a:r>
            <a:r>
              <a:rPr lang="sl-SI" dirty="0" err="1" smtClean="0"/>
              <a:t>d.d</a:t>
            </a:r>
            <a:r>
              <a:rPr lang="sl-SI" dirty="0" smtClean="0"/>
              <a:t>.)</a:t>
            </a:r>
          </a:p>
          <a:p>
            <a:pPr>
              <a:buFontTx/>
              <a:buChar char="-"/>
            </a:pPr>
            <a:r>
              <a:rPr lang="sl-SI" dirty="0" err="1"/>
              <a:t>selbstständiger</a:t>
            </a:r>
            <a:r>
              <a:rPr lang="sl-SI" dirty="0"/>
              <a:t> </a:t>
            </a:r>
            <a:r>
              <a:rPr lang="sl-SI" dirty="0" err="1" smtClean="0"/>
              <a:t>Unternehmer</a:t>
            </a:r>
            <a:r>
              <a:rPr lang="sl-SI" dirty="0"/>
              <a:t> (samostojni </a:t>
            </a:r>
            <a:r>
              <a:rPr lang="sl-SI" dirty="0" err="1" smtClean="0"/>
              <a:t>podj</a:t>
            </a:r>
            <a:r>
              <a:rPr lang="de-DE" dirty="0" smtClean="0"/>
              <a:t>e</a:t>
            </a:r>
            <a:r>
              <a:rPr lang="sl-SI" dirty="0" err="1" smtClean="0"/>
              <a:t>tnik</a:t>
            </a:r>
            <a:r>
              <a:rPr lang="sl-SI" dirty="0" smtClean="0"/>
              <a:t>)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935087707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1251678" y="382385"/>
            <a:ext cx="10178322" cy="5497207"/>
          </a:xfrm>
        </p:spPr>
        <p:txBody>
          <a:bodyPr>
            <a:normAutofit lnSpcReduction="10000"/>
          </a:bodyPr>
          <a:lstStyle/>
          <a:p>
            <a:endParaRPr lang="de-DE" dirty="0"/>
          </a:p>
          <a:p>
            <a:endParaRPr lang="de-DE" dirty="0"/>
          </a:p>
          <a:p>
            <a:pPr marL="0" indent="0">
              <a:buNone/>
            </a:pPr>
            <a:r>
              <a:rPr lang="sl-SI" dirty="0" smtClean="0"/>
              <a:t>Tako opišemo dejavnost: </a:t>
            </a:r>
          </a:p>
          <a:p>
            <a:r>
              <a:rPr lang="de-DE" dirty="0" smtClean="0"/>
              <a:t>Unsere </a:t>
            </a:r>
            <a:r>
              <a:rPr lang="de-DE" dirty="0"/>
              <a:t>Tätigkeitsbereiche sind </a:t>
            </a:r>
            <a:r>
              <a:rPr lang="de-DE" dirty="0" smtClean="0"/>
              <a:t>…</a:t>
            </a:r>
            <a:r>
              <a:rPr lang="sl-SI" dirty="0" smtClean="0"/>
              <a:t>/Naša področja delovanja so … </a:t>
            </a:r>
            <a:r>
              <a:rPr lang="de-DE" dirty="0" smtClean="0"/>
              <a:t> </a:t>
            </a:r>
            <a:endParaRPr lang="de-DE" dirty="0"/>
          </a:p>
          <a:p>
            <a:r>
              <a:rPr lang="de-DE" dirty="0"/>
              <a:t>Wir </a:t>
            </a:r>
            <a:r>
              <a:rPr lang="de-DE" dirty="0" smtClean="0"/>
              <a:t>kaufen/verkaufen</a:t>
            </a:r>
            <a:r>
              <a:rPr lang="sl-SI" dirty="0" smtClean="0"/>
              <a:t>/</a:t>
            </a:r>
            <a:r>
              <a:rPr lang="sl-SI" dirty="0"/>
              <a:t>w</a:t>
            </a:r>
            <a:r>
              <a:rPr lang="de-DE" dirty="0" err="1" smtClean="0"/>
              <a:t>ir</a:t>
            </a:r>
            <a:r>
              <a:rPr lang="de-DE" dirty="0" smtClean="0"/>
              <a:t> </a:t>
            </a:r>
            <a:r>
              <a:rPr lang="de-DE" dirty="0"/>
              <a:t>handeln mit … </a:t>
            </a:r>
            <a:r>
              <a:rPr lang="sl-SI" dirty="0" smtClean="0"/>
              <a:t>/Kupujemo/prodajamo: </a:t>
            </a:r>
            <a:endParaRPr lang="de-DE" dirty="0"/>
          </a:p>
          <a:p>
            <a:r>
              <a:rPr lang="de-DE" dirty="0"/>
              <a:t>Wir </a:t>
            </a:r>
            <a:r>
              <a:rPr lang="de-DE" dirty="0" smtClean="0"/>
              <a:t>transportieren</a:t>
            </a:r>
            <a:r>
              <a:rPr lang="sl-SI" dirty="0" smtClean="0"/>
              <a:t>/</a:t>
            </a:r>
            <a:r>
              <a:rPr lang="sl-SI" dirty="0" err="1" smtClean="0"/>
              <a:t>produzieren</a:t>
            </a:r>
            <a:r>
              <a:rPr lang="de-DE" dirty="0" smtClean="0"/>
              <a:t> </a:t>
            </a:r>
            <a:r>
              <a:rPr lang="de-DE" dirty="0"/>
              <a:t>… </a:t>
            </a:r>
            <a:r>
              <a:rPr lang="sl-SI" dirty="0" smtClean="0"/>
              <a:t>/Transportiramo/izdelujemo … </a:t>
            </a:r>
            <a:endParaRPr lang="de-DE" dirty="0"/>
          </a:p>
          <a:p>
            <a:r>
              <a:rPr lang="de-DE" dirty="0"/>
              <a:t>Wir beraten </a:t>
            </a:r>
            <a:r>
              <a:rPr lang="de-DE" dirty="0" smtClean="0"/>
              <a:t>…</a:t>
            </a:r>
            <a:r>
              <a:rPr lang="sl-SI" dirty="0" smtClean="0"/>
              <a:t>/Svetujemo … </a:t>
            </a:r>
          </a:p>
          <a:p>
            <a:endParaRPr lang="sl-SI" dirty="0" smtClean="0"/>
          </a:p>
          <a:p>
            <a:endParaRPr lang="sl-SI" dirty="0"/>
          </a:p>
          <a:p>
            <a:endParaRPr lang="de-DE" dirty="0" smtClean="0"/>
          </a:p>
          <a:p>
            <a:r>
              <a:rPr lang="de-DE" dirty="0" smtClean="0"/>
              <a:t>Unsere </a:t>
            </a:r>
            <a:r>
              <a:rPr lang="de-DE" dirty="0"/>
              <a:t>Firma wurde … gegründet</a:t>
            </a:r>
            <a:r>
              <a:rPr lang="de-DE" dirty="0" smtClean="0"/>
              <a:t>.</a:t>
            </a:r>
            <a:r>
              <a:rPr lang="sl-SI" dirty="0" smtClean="0"/>
              <a:t> / Naše podjetje je bilo ustanovljeno leta … </a:t>
            </a:r>
            <a:endParaRPr lang="de-DE" dirty="0"/>
          </a:p>
          <a:p>
            <a:pPr marL="0" indent="0">
              <a:buNone/>
            </a:pPr>
            <a:endParaRPr lang="sl-SI" dirty="0" smtClean="0"/>
          </a:p>
          <a:p>
            <a:r>
              <a:rPr lang="de-DE" u="sng" dirty="0" smtClean="0"/>
              <a:t>Übung: Beschreiben Sie Ihr Unternehmen. </a:t>
            </a:r>
            <a:endParaRPr lang="de-DE" u="sng" dirty="0"/>
          </a:p>
          <a:p>
            <a:endParaRPr lang="sl-SI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88467" y="2777629"/>
            <a:ext cx="3286029" cy="1572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7364296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843742"/>
          </a:xfrm>
        </p:spPr>
        <p:txBody>
          <a:bodyPr>
            <a:normAutofit fontScale="90000"/>
          </a:bodyPr>
          <a:lstStyle/>
          <a:p>
            <a:r>
              <a:rPr lang="de-DE" dirty="0" err="1" smtClean="0"/>
              <a:t>Glagol</a:t>
            </a:r>
            <a:r>
              <a:rPr lang="de-DE" dirty="0" smtClean="0"/>
              <a:t> – </a:t>
            </a:r>
            <a:r>
              <a:rPr lang="de-DE" dirty="0" err="1" smtClean="0"/>
              <a:t>pravilni</a:t>
            </a:r>
            <a:r>
              <a:rPr lang="de-DE" dirty="0" smtClean="0"/>
              <a:t> </a:t>
            </a:r>
            <a:r>
              <a:rPr lang="de-DE" dirty="0" err="1" smtClean="0"/>
              <a:t>glagoli</a:t>
            </a:r>
            <a:r>
              <a:rPr lang="de-DE" dirty="0" smtClean="0"/>
              <a:t> </a:t>
            </a:r>
            <a:br>
              <a:rPr lang="de-DE" dirty="0" smtClean="0"/>
            </a:br>
            <a:r>
              <a:rPr lang="de-DE" dirty="0" smtClean="0"/>
              <a:t>Das </a:t>
            </a:r>
            <a:r>
              <a:rPr lang="de-DE" dirty="0" err="1" smtClean="0"/>
              <a:t>verb</a:t>
            </a:r>
            <a:r>
              <a:rPr lang="de-DE" dirty="0" smtClean="0"/>
              <a:t> </a:t>
            </a:r>
            <a:r>
              <a:rPr lang="sl-SI" dirty="0" smtClean="0"/>
              <a:t>– </a:t>
            </a:r>
            <a:r>
              <a:rPr lang="sl-SI" dirty="0" err="1" smtClean="0"/>
              <a:t>regelm</a:t>
            </a:r>
            <a:r>
              <a:rPr lang="de-DE" dirty="0" err="1" smtClean="0"/>
              <a:t>äßige</a:t>
            </a:r>
            <a:r>
              <a:rPr lang="de-DE" dirty="0" smtClean="0"/>
              <a:t> </a:t>
            </a:r>
            <a:r>
              <a:rPr lang="de-DE" dirty="0" err="1" smtClean="0"/>
              <a:t>verben</a:t>
            </a:r>
            <a:r>
              <a:rPr lang="de-DE" dirty="0" smtClean="0"/>
              <a:t/>
            </a:r>
            <a:br>
              <a:rPr lang="de-DE" dirty="0" smtClean="0"/>
            </a:br>
            <a:endParaRPr lang="sl-SI" dirty="0"/>
          </a:p>
        </p:txBody>
      </p:sp>
      <p:graphicFrame>
        <p:nvGraphicFramePr>
          <p:cNvPr id="4" name="Predme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93936139"/>
              </p:ext>
            </p:extLst>
          </p:nvPr>
        </p:nvGraphicFramePr>
        <p:xfrm>
          <a:off x="1657714" y="1869641"/>
          <a:ext cx="9366250" cy="47285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9" name="Dokument" r:id="rId4" imgW="5753193" imgH="2920019" progId="Word.Document.12">
                  <p:embed/>
                </p:oleObj>
              </mc:Choice>
              <mc:Fallback>
                <p:oleObj name="Dokument" r:id="rId4" imgW="5753193" imgH="2920019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657714" y="1869641"/>
                        <a:ext cx="9366250" cy="472858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68980407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885306"/>
          </a:xfrm>
        </p:spPr>
        <p:txBody>
          <a:bodyPr/>
          <a:lstStyle/>
          <a:p>
            <a:r>
              <a:rPr lang="sl-SI" dirty="0" smtClean="0"/>
              <a:t>Vaja 1 </a:t>
            </a:r>
            <a:r>
              <a:rPr lang="de-DE" dirty="0" smtClean="0"/>
              <a:t> 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1251678" y="1569027"/>
            <a:ext cx="10178322" cy="3418609"/>
          </a:xfrm>
        </p:spPr>
        <p:txBody>
          <a:bodyPr/>
          <a:lstStyle/>
          <a:p>
            <a:r>
              <a:rPr lang="de-DE" dirty="0"/>
              <a:t>a.	Du kauf__ dir eine Flasche Cola.</a:t>
            </a:r>
          </a:p>
          <a:p>
            <a:r>
              <a:rPr lang="de-DE" dirty="0"/>
              <a:t>b.	Er hör___ laut Musik.</a:t>
            </a:r>
          </a:p>
          <a:p>
            <a:r>
              <a:rPr lang="de-DE" dirty="0"/>
              <a:t>c.	Peter zahl__ Reservierung.</a:t>
            </a:r>
          </a:p>
          <a:p>
            <a:r>
              <a:rPr lang="de-DE" dirty="0"/>
              <a:t>d.	Wir </a:t>
            </a:r>
            <a:r>
              <a:rPr lang="de-DE" dirty="0" err="1"/>
              <a:t>arbeit</a:t>
            </a:r>
            <a:r>
              <a:rPr lang="de-DE" dirty="0"/>
              <a:t>__ fleißig den ganzen Tag.</a:t>
            </a:r>
          </a:p>
          <a:p>
            <a:r>
              <a:rPr lang="de-DE" dirty="0"/>
              <a:t>e.	Er </a:t>
            </a:r>
            <a:r>
              <a:rPr lang="de-DE" dirty="0" err="1"/>
              <a:t>arbeit</a:t>
            </a:r>
            <a:r>
              <a:rPr lang="de-DE" dirty="0"/>
              <a:t>__ seit 8 Uhr draußen.</a:t>
            </a:r>
          </a:p>
          <a:p>
            <a:r>
              <a:rPr lang="de-DE" dirty="0"/>
              <a:t>f.	Er </a:t>
            </a:r>
            <a:r>
              <a:rPr lang="de-DE" dirty="0" err="1"/>
              <a:t>rechn</a:t>
            </a:r>
            <a:r>
              <a:rPr lang="de-DE" dirty="0"/>
              <a:t>___ an der Tafel.</a:t>
            </a:r>
          </a:p>
          <a:p>
            <a:r>
              <a:rPr lang="de-DE" dirty="0"/>
              <a:t>g.	Jana </a:t>
            </a:r>
            <a:r>
              <a:rPr lang="de-DE" dirty="0" err="1"/>
              <a:t>arbeit</a:t>
            </a:r>
            <a:r>
              <a:rPr lang="de-DE" dirty="0"/>
              <a:t>___ seit 32 Jahren bei der Firma </a:t>
            </a:r>
            <a:r>
              <a:rPr lang="de-DE" dirty="0" err="1"/>
              <a:t>Kapsch</a:t>
            </a:r>
            <a:r>
              <a:rPr lang="de-DE" dirty="0"/>
              <a:t>.</a:t>
            </a:r>
          </a:p>
          <a:p>
            <a:endParaRPr lang="de-DE" dirty="0"/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736507023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885306"/>
          </a:xfrm>
        </p:spPr>
        <p:txBody>
          <a:bodyPr/>
          <a:lstStyle/>
          <a:p>
            <a:r>
              <a:rPr lang="sl-SI" dirty="0" smtClean="0"/>
              <a:t>Vaja 1</a:t>
            </a:r>
            <a:r>
              <a:rPr lang="de-DE" dirty="0" smtClean="0"/>
              <a:t>- </a:t>
            </a:r>
            <a:r>
              <a:rPr lang="de-DE" dirty="0" err="1" smtClean="0"/>
              <a:t>re</a:t>
            </a:r>
            <a:r>
              <a:rPr lang="sl-SI" dirty="0" err="1" smtClean="0"/>
              <a:t>šitev</a:t>
            </a:r>
            <a:r>
              <a:rPr lang="de-DE" dirty="0" smtClean="0"/>
              <a:t> 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1251678" y="1569027"/>
            <a:ext cx="10178322" cy="3418609"/>
          </a:xfrm>
        </p:spPr>
        <p:txBody>
          <a:bodyPr/>
          <a:lstStyle/>
          <a:p>
            <a:r>
              <a:rPr lang="de-DE" dirty="0"/>
              <a:t>a.	Du </a:t>
            </a:r>
            <a:r>
              <a:rPr lang="de-DE" dirty="0" err="1" smtClean="0"/>
              <a:t>kauf_s</a:t>
            </a:r>
            <a:r>
              <a:rPr lang="sl-SI" dirty="0" smtClean="0"/>
              <a:t>t</a:t>
            </a:r>
            <a:r>
              <a:rPr lang="de-DE" dirty="0" smtClean="0"/>
              <a:t>_ </a:t>
            </a:r>
            <a:r>
              <a:rPr lang="de-DE" dirty="0"/>
              <a:t>dir eine Flasche Cola.</a:t>
            </a:r>
          </a:p>
          <a:p>
            <a:r>
              <a:rPr lang="de-DE" dirty="0"/>
              <a:t>b.	Er </a:t>
            </a:r>
            <a:r>
              <a:rPr lang="de-DE" dirty="0" smtClean="0"/>
              <a:t>hör_</a:t>
            </a:r>
            <a:r>
              <a:rPr lang="sl-SI" dirty="0" smtClean="0"/>
              <a:t>t</a:t>
            </a:r>
            <a:r>
              <a:rPr lang="de-DE" dirty="0" smtClean="0"/>
              <a:t>__ </a:t>
            </a:r>
            <a:r>
              <a:rPr lang="de-DE" dirty="0"/>
              <a:t>laut Musik.</a:t>
            </a:r>
          </a:p>
          <a:p>
            <a:r>
              <a:rPr lang="de-DE" dirty="0"/>
              <a:t>c.	Peter </a:t>
            </a:r>
            <a:r>
              <a:rPr lang="de-DE" dirty="0" smtClean="0"/>
              <a:t>zahl_</a:t>
            </a:r>
            <a:r>
              <a:rPr lang="sl-SI" dirty="0" smtClean="0"/>
              <a:t>t</a:t>
            </a:r>
            <a:r>
              <a:rPr lang="de-DE" dirty="0" smtClean="0"/>
              <a:t>_ </a:t>
            </a:r>
            <a:r>
              <a:rPr lang="de-DE" dirty="0"/>
              <a:t>Reservierung.</a:t>
            </a:r>
          </a:p>
          <a:p>
            <a:r>
              <a:rPr lang="de-DE" dirty="0"/>
              <a:t>d.	Wir </a:t>
            </a:r>
            <a:r>
              <a:rPr lang="de-DE" dirty="0" err="1" smtClean="0"/>
              <a:t>arbeit</a:t>
            </a:r>
            <a:r>
              <a:rPr lang="de-DE" dirty="0" smtClean="0"/>
              <a:t>_</a:t>
            </a:r>
            <a:r>
              <a:rPr lang="sl-SI" dirty="0" smtClean="0"/>
              <a:t>en</a:t>
            </a:r>
            <a:r>
              <a:rPr lang="de-DE" dirty="0" smtClean="0"/>
              <a:t>_ </a:t>
            </a:r>
            <a:r>
              <a:rPr lang="de-DE" dirty="0"/>
              <a:t>fleißig den ganzen Tag.</a:t>
            </a:r>
          </a:p>
          <a:p>
            <a:r>
              <a:rPr lang="de-DE" dirty="0"/>
              <a:t>e.	Er </a:t>
            </a:r>
            <a:r>
              <a:rPr lang="de-DE" dirty="0" err="1" smtClean="0"/>
              <a:t>arbeit</a:t>
            </a:r>
            <a:r>
              <a:rPr lang="de-DE" dirty="0" smtClean="0"/>
              <a:t>_</a:t>
            </a:r>
            <a:r>
              <a:rPr lang="sl-SI" dirty="0" smtClean="0"/>
              <a:t>et</a:t>
            </a:r>
            <a:r>
              <a:rPr lang="de-DE" dirty="0" smtClean="0"/>
              <a:t>_ </a:t>
            </a:r>
            <a:r>
              <a:rPr lang="de-DE" dirty="0"/>
              <a:t>seit 8 Uhr draußen.</a:t>
            </a:r>
          </a:p>
          <a:p>
            <a:r>
              <a:rPr lang="de-DE" dirty="0"/>
              <a:t>f.	Er </a:t>
            </a:r>
            <a:r>
              <a:rPr lang="de-DE" dirty="0" err="1" smtClean="0"/>
              <a:t>rechn</a:t>
            </a:r>
            <a:r>
              <a:rPr lang="de-DE" dirty="0" smtClean="0"/>
              <a:t>_</a:t>
            </a:r>
            <a:r>
              <a:rPr lang="sl-SI" dirty="0" smtClean="0"/>
              <a:t>et</a:t>
            </a:r>
            <a:r>
              <a:rPr lang="de-DE" dirty="0" smtClean="0"/>
              <a:t>__ </a:t>
            </a:r>
            <a:r>
              <a:rPr lang="de-DE" dirty="0"/>
              <a:t>an der Tafel.</a:t>
            </a:r>
          </a:p>
          <a:p>
            <a:r>
              <a:rPr lang="de-DE" dirty="0"/>
              <a:t>g.	Jana </a:t>
            </a:r>
            <a:r>
              <a:rPr lang="de-DE" dirty="0" err="1" smtClean="0"/>
              <a:t>arbeit</a:t>
            </a:r>
            <a:r>
              <a:rPr lang="de-DE" dirty="0" smtClean="0"/>
              <a:t>_</a:t>
            </a:r>
            <a:r>
              <a:rPr lang="sl-SI" dirty="0" smtClean="0"/>
              <a:t>et</a:t>
            </a:r>
            <a:r>
              <a:rPr lang="de-DE" dirty="0" smtClean="0"/>
              <a:t>__ </a:t>
            </a:r>
            <a:r>
              <a:rPr lang="de-DE" dirty="0"/>
              <a:t>seit 32 Jahren bei der Firma </a:t>
            </a:r>
            <a:r>
              <a:rPr lang="de-DE" dirty="0" err="1"/>
              <a:t>Kapsch</a:t>
            </a:r>
            <a:r>
              <a:rPr lang="de-DE" dirty="0"/>
              <a:t>.</a:t>
            </a:r>
          </a:p>
          <a:p>
            <a:endParaRPr lang="de-DE" dirty="0"/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899275552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Predme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8699864"/>
              </p:ext>
            </p:extLst>
          </p:nvPr>
        </p:nvGraphicFramePr>
        <p:xfrm>
          <a:off x="1883209" y="1659948"/>
          <a:ext cx="9845675" cy="4660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1" name="Dokument" r:id="rId4" imgW="5753193" imgH="2723386" progId="Word.Document.12">
                  <p:embed/>
                </p:oleObj>
              </mc:Choice>
              <mc:Fallback>
                <p:oleObj name="Dokument" r:id="rId4" imgW="5753193" imgH="2723386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883209" y="1659948"/>
                        <a:ext cx="9845675" cy="4660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95689548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1251678" y="789709"/>
            <a:ext cx="10178322" cy="5089883"/>
          </a:xfrm>
        </p:spPr>
        <p:txBody>
          <a:bodyPr>
            <a:normAutofit/>
          </a:bodyPr>
          <a:lstStyle/>
          <a:p>
            <a:r>
              <a:rPr lang="sl-SI" b="1" dirty="0" smtClean="0"/>
              <a:t>VAJA 2</a:t>
            </a:r>
            <a:r>
              <a:rPr lang="de-DE" b="1" dirty="0" smtClean="0"/>
              <a:t> </a:t>
            </a:r>
            <a:endParaRPr lang="de-DE" b="1" dirty="0"/>
          </a:p>
          <a:p>
            <a:pPr marL="457200" indent="-457200">
              <a:buFont typeface="+mj-lt"/>
              <a:buAutoNum type="arabicPeriod"/>
            </a:pPr>
            <a:r>
              <a:rPr lang="de-DE" dirty="0"/>
              <a:t>Ich (haben) Kopfschmerzen Ich habe Kopfschmerzen.</a:t>
            </a:r>
          </a:p>
          <a:p>
            <a:pPr marL="457200" indent="-457200">
              <a:buFont typeface="+mj-lt"/>
              <a:buAutoNum type="arabicPeriod"/>
            </a:pPr>
            <a:r>
              <a:rPr lang="de-DE" dirty="0"/>
              <a:t>Du (haben) ein neues </a:t>
            </a:r>
            <a:r>
              <a:rPr lang="de-DE" dirty="0" smtClean="0"/>
              <a:t>Auto.</a:t>
            </a:r>
            <a:endParaRPr lang="de-DE" dirty="0"/>
          </a:p>
          <a:p>
            <a:pPr marL="457200" indent="-457200">
              <a:buFont typeface="+mj-lt"/>
              <a:buAutoNum type="arabicPeriod"/>
            </a:pPr>
            <a:r>
              <a:rPr lang="de-DE" dirty="0"/>
              <a:t>Wir (sein) aus </a:t>
            </a:r>
            <a:r>
              <a:rPr lang="de-DE" dirty="0" smtClean="0"/>
              <a:t>Slowenien.  </a:t>
            </a:r>
            <a:endParaRPr lang="de-DE" dirty="0"/>
          </a:p>
          <a:p>
            <a:pPr marL="457200" indent="-457200">
              <a:buFont typeface="+mj-lt"/>
              <a:buAutoNum type="arabicPeriod"/>
            </a:pPr>
            <a:r>
              <a:rPr lang="de-DE" dirty="0"/>
              <a:t>Wo (sein) die Arbeiter</a:t>
            </a:r>
            <a:r>
              <a:rPr lang="de-DE" dirty="0" smtClean="0"/>
              <a:t>?</a:t>
            </a:r>
            <a:endParaRPr lang="de-DE" dirty="0"/>
          </a:p>
          <a:p>
            <a:pPr marL="457200" indent="-457200">
              <a:buFont typeface="+mj-lt"/>
              <a:buAutoNum type="arabicPeriod"/>
            </a:pPr>
            <a:r>
              <a:rPr lang="de-DE" dirty="0"/>
              <a:t>Ihr (haben) Hunger</a:t>
            </a:r>
            <a:r>
              <a:rPr lang="de-DE" dirty="0" smtClean="0"/>
              <a:t>.</a:t>
            </a:r>
            <a:endParaRPr lang="de-DE" dirty="0"/>
          </a:p>
          <a:p>
            <a:pPr marL="457200" indent="-457200">
              <a:buFont typeface="+mj-lt"/>
              <a:buAutoNum type="arabicPeriod"/>
            </a:pPr>
            <a:r>
              <a:rPr lang="de-DE" dirty="0"/>
              <a:t>Das Auto (sein) kaputt. </a:t>
            </a:r>
            <a:r>
              <a:rPr lang="de-DE" dirty="0" smtClean="0"/>
              <a:t> </a:t>
            </a:r>
            <a:endParaRPr lang="de-DE" dirty="0"/>
          </a:p>
          <a:p>
            <a:pPr marL="457200" indent="-457200">
              <a:buFont typeface="+mj-lt"/>
              <a:buAutoNum type="arabicPeriod"/>
            </a:pPr>
            <a:r>
              <a:rPr lang="de-DE" dirty="0"/>
              <a:t>(haben) Sie Zeit? </a:t>
            </a:r>
            <a:r>
              <a:rPr lang="de-DE" dirty="0" smtClean="0"/>
              <a:t> </a:t>
            </a:r>
            <a:endParaRPr lang="de-DE" dirty="0"/>
          </a:p>
          <a:p>
            <a:pPr marL="457200" indent="-457200">
              <a:buFont typeface="+mj-lt"/>
              <a:buAutoNum type="arabicPeriod"/>
            </a:pPr>
            <a:r>
              <a:rPr lang="de-DE" dirty="0"/>
              <a:t>Hans (sein) zu Hause. </a:t>
            </a:r>
            <a:r>
              <a:rPr lang="de-DE" dirty="0" smtClean="0"/>
              <a:t> </a:t>
            </a:r>
            <a:endParaRPr lang="de-DE" dirty="0"/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054630773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1251678" y="613065"/>
            <a:ext cx="10178322" cy="5266528"/>
          </a:xfrm>
        </p:spPr>
        <p:txBody>
          <a:bodyPr>
            <a:normAutofit/>
          </a:bodyPr>
          <a:lstStyle/>
          <a:p>
            <a:pPr marL="0" indent="0">
              <a:spcAft>
                <a:spcPts val="0"/>
              </a:spcAft>
              <a:buNone/>
            </a:pPr>
            <a:r>
              <a:rPr lang="sl-SI" b="1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Poglejmo na primeru:</a:t>
            </a:r>
            <a:endParaRPr lang="de-DE" b="1" dirty="0" smtClean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sl-SI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d</a:t>
            </a:r>
            <a:r>
              <a:rPr lang="sl-SI" b="1" dirty="0" smtClean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ie Pizza</a:t>
            </a:r>
            <a:r>
              <a:rPr lang="sl-SI" b="1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: </a:t>
            </a:r>
            <a:r>
              <a:rPr lang="sl-SI" b="1" dirty="0" err="1" smtClean="0">
                <a:latin typeface="Arial" panose="020B0604020202020204" pitchFamily="34" charset="0"/>
                <a:ea typeface="Times New Roman" panose="02020603050405020304" pitchFamily="18" charset="0"/>
              </a:rPr>
              <a:t>Das</a:t>
            </a:r>
            <a:r>
              <a:rPr lang="sl-SI" b="1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sl-SI" b="1" dirty="0" err="1">
                <a:latin typeface="Arial" panose="020B0604020202020204" pitchFamily="34" charset="0"/>
                <a:ea typeface="Times New Roman" panose="02020603050405020304" pitchFamily="18" charset="0"/>
              </a:rPr>
              <a:t>ist</a:t>
            </a:r>
            <a:r>
              <a:rPr lang="sl-SI" b="1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de-DE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 panose="02020603050405020304" pitchFamily="18" charset="0"/>
              </a:rPr>
              <a:t>eine</a:t>
            </a:r>
            <a:r>
              <a:rPr lang="sl-SI" b="1" dirty="0" smtClean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sl-SI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Pizza</a:t>
            </a:r>
            <a:r>
              <a:rPr lang="sl-SI" b="1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. (1.omemba). </a:t>
            </a:r>
            <a:r>
              <a:rPr lang="de-DE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 panose="02020603050405020304" pitchFamily="18" charset="0"/>
              </a:rPr>
              <a:t>Die</a:t>
            </a:r>
            <a:r>
              <a:rPr lang="sl-SI" b="1" dirty="0" smtClean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Pizza</a:t>
            </a:r>
            <a:r>
              <a:rPr lang="de-DE" b="1" dirty="0" smtClean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de-DE" b="1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hier</a:t>
            </a:r>
            <a:r>
              <a:rPr lang="de-DE" b="1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de-DE" b="1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schmeckt </a:t>
            </a:r>
            <a:r>
              <a:rPr lang="sl-SI" b="1" dirty="0" err="1" smtClean="0">
                <a:latin typeface="Arial" panose="020B0604020202020204" pitchFamily="34" charset="0"/>
                <a:ea typeface="Times New Roman" panose="02020603050405020304" pitchFamily="18" charset="0"/>
              </a:rPr>
              <a:t>sehr</a:t>
            </a:r>
            <a:r>
              <a:rPr lang="sl-SI" b="1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sl-SI" b="1" dirty="0" err="1">
                <a:latin typeface="Arial" panose="020B0604020202020204" pitchFamily="34" charset="0"/>
                <a:ea typeface="Times New Roman" panose="02020603050405020304" pitchFamily="18" charset="0"/>
              </a:rPr>
              <a:t>gut</a:t>
            </a:r>
            <a:r>
              <a:rPr lang="sl-SI" b="1" dirty="0">
                <a:latin typeface="Arial" panose="020B0604020202020204" pitchFamily="34" charset="0"/>
                <a:ea typeface="Times New Roman" panose="02020603050405020304" pitchFamily="18" charset="0"/>
              </a:rPr>
              <a:t>. </a:t>
            </a:r>
            <a:r>
              <a:rPr lang="sl-SI" b="1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 (določimo katera, zato določni člen). </a:t>
            </a:r>
            <a:endParaRPr lang="sl-SI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sl-SI" b="1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d</a:t>
            </a:r>
            <a:r>
              <a:rPr lang="sl-SI" b="1" dirty="0" smtClean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er </a:t>
            </a:r>
            <a:r>
              <a:rPr lang="sl-SI" b="1" dirty="0" err="1" smtClean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Mitarbeiter</a:t>
            </a:r>
            <a:r>
              <a:rPr lang="sl-SI" b="1" dirty="0" smtClean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: </a:t>
            </a:r>
            <a:r>
              <a:rPr lang="sl-SI" b="1" dirty="0" err="1" smtClean="0">
                <a:latin typeface="Arial" panose="020B0604020202020204" pitchFamily="34" charset="0"/>
                <a:ea typeface="Times New Roman" panose="02020603050405020304" pitchFamily="18" charset="0"/>
              </a:rPr>
              <a:t>Das</a:t>
            </a:r>
            <a:r>
              <a:rPr lang="sl-SI" b="1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sl-SI" b="1" dirty="0" err="1" smtClean="0">
                <a:latin typeface="Arial" panose="020B0604020202020204" pitchFamily="34" charset="0"/>
                <a:ea typeface="Times New Roman" panose="02020603050405020304" pitchFamily="18" charset="0"/>
              </a:rPr>
              <a:t>ist</a:t>
            </a:r>
            <a:r>
              <a:rPr lang="de-DE" b="1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de-DE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 panose="02020603050405020304" pitchFamily="18" charset="0"/>
              </a:rPr>
              <a:t>ein </a:t>
            </a:r>
            <a:r>
              <a:rPr lang="sl-SI" b="1" dirty="0" err="1" smtClean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Mitarbeiter</a:t>
            </a:r>
            <a:r>
              <a:rPr lang="sl-SI" b="1" dirty="0">
                <a:latin typeface="Arial" panose="020B0604020202020204" pitchFamily="34" charset="0"/>
                <a:ea typeface="Times New Roman" panose="02020603050405020304" pitchFamily="18" charset="0"/>
              </a:rPr>
              <a:t>. </a:t>
            </a:r>
            <a:r>
              <a:rPr lang="de-DE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 panose="02020603050405020304" pitchFamily="18" charset="0"/>
              </a:rPr>
              <a:t>Der </a:t>
            </a:r>
            <a:r>
              <a:rPr lang="sl-SI" b="1" dirty="0" err="1" smtClean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Mitarbeiter</a:t>
            </a:r>
            <a:r>
              <a:rPr lang="sl-SI" b="1" dirty="0" smtClean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sl-SI" b="1" dirty="0" err="1">
                <a:latin typeface="Arial" panose="020B0604020202020204" pitchFamily="34" charset="0"/>
                <a:ea typeface="Times New Roman" panose="02020603050405020304" pitchFamily="18" charset="0"/>
              </a:rPr>
              <a:t>hei</a:t>
            </a:r>
            <a:r>
              <a:rPr lang="de-DE" b="1" dirty="0" err="1">
                <a:latin typeface="Arial" panose="020B0604020202020204" pitchFamily="34" charset="0"/>
                <a:ea typeface="Times New Roman" panose="02020603050405020304" pitchFamily="18" charset="0"/>
              </a:rPr>
              <a:t>ßt</a:t>
            </a:r>
            <a:r>
              <a:rPr lang="de-DE" b="1" dirty="0">
                <a:latin typeface="Arial" panose="020B0604020202020204" pitchFamily="34" charset="0"/>
                <a:ea typeface="Times New Roman" panose="02020603050405020304" pitchFamily="18" charset="0"/>
              </a:rPr>
              <a:t> Janez</a:t>
            </a:r>
            <a:r>
              <a:rPr lang="de-DE" b="1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</a:p>
          <a:p>
            <a:pPr>
              <a:spcAft>
                <a:spcPts val="0"/>
              </a:spcAft>
            </a:pPr>
            <a:r>
              <a:rPr lang="sl-SI" b="1" dirty="0" err="1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d</a:t>
            </a:r>
            <a:r>
              <a:rPr lang="sl-SI" b="1" dirty="0" err="1" smtClean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as</a:t>
            </a:r>
            <a:r>
              <a:rPr lang="sl-SI" b="1" dirty="0" smtClean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sl-SI" b="1" dirty="0" err="1" smtClean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Auto</a:t>
            </a:r>
            <a:r>
              <a:rPr lang="sl-SI" b="1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: </a:t>
            </a:r>
            <a:r>
              <a:rPr lang="de-DE" b="1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Das ist </a:t>
            </a:r>
            <a:r>
              <a:rPr lang="de-DE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 panose="02020603050405020304" pitchFamily="18" charset="0"/>
              </a:rPr>
              <a:t>ein </a:t>
            </a:r>
            <a:r>
              <a:rPr lang="de-DE" b="1" dirty="0" smtClean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Auto</a:t>
            </a:r>
            <a:r>
              <a:rPr lang="de-DE" b="1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. </a:t>
            </a:r>
            <a:r>
              <a:rPr lang="de-DE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 panose="02020603050405020304" pitchFamily="18" charset="0"/>
              </a:rPr>
              <a:t>Das </a:t>
            </a:r>
            <a:r>
              <a:rPr lang="de-DE" b="1" dirty="0" smtClean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Auto </a:t>
            </a:r>
            <a:r>
              <a:rPr lang="de-DE" b="1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ist von meinem Chef. </a:t>
            </a:r>
          </a:p>
          <a:p>
            <a:pPr marL="0" indent="0">
              <a:spcAft>
                <a:spcPts val="0"/>
              </a:spcAft>
              <a:buNone/>
            </a:pPr>
            <a:endParaRPr lang="sl-SI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sl-SI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Raba nikalne oblike: </a:t>
            </a:r>
            <a:r>
              <a:rPr lang="sl-SI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k</a:t>
            </a:r>
            <a:r>
              <a:rPr lang="de-DE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ein/keine</a:t>
            </a:r>
            <a:endParaRPr lang="sl-SI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de-DE" b="1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Das ist </a:t>
            </a:r>
            <a:r>
              <a:rPr lang="de-DE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 panose="02020603050405020304" pitchFamily="18" charset="0"/>
              </a:rPr>
              <a:t>keine</a:t>
            </a:r>
            <a:r>
              <a:rPr lang="de-DE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de-DE" b="1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Pizza</a:t>
            </a:r>
            <a:r>
              <a:rPr lang="de-DE" b="1" dirty="0">
                <a:latin typeface="Arial" panose="020B0604020202020204" pitchFamily="34" charset="0"/>
                <a:ea typeface="Times New Roman" panose="02020603050405020304" pitchFamily="18" charset="0"/>
              </a:rPr>
              <a:t>. </a:t>
            </a:r>
            <a:endParaRPr lang="de-DE" b="1" dirty="0" smtClean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de-DE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Das ist </a:t>
            </a:r>
            <a:r>
              <a:rPr lang="de-DE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kein</a:t>
            </a:r>
            <a:r>
              <a:rPr lang="de-DE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Bus</a:t>
            </a:r>
            <a:r>
              <a:rPr lang="de-DE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endParaRPr lang="sl-SI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de-DE" b="1" dirty="0">
                <a:latin typeface="Arial" panose="020B0604020202020204" pitchFamily="34" charset="0"/>
                <a:ea typeface="Times New Roman" panose="02020603050405020304" pitchFamily="18" charset="0"/>
              </a:rPr>
              <a:t>Das ist </a:t>
            </a:r>
            <a:r>
              <a:rPr lang="de-DE" b="1" dirty="0" smtClean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kein </a:t>
            </a:r>
            <a:r>
              <a:rPr lang="de-DE" b="1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Telefon</a:t>
            </a:r>
            <a:r>
              <a:rPr lang="de-DE" b="1" dirty="0"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de-DE" b="1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aber </a:t>
            </a:r>
            <a:r>
              <a:rPr lang="de-DE" b="1" dirty="0" smtClean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ein</a:t>
            </a:r>
            <a:r>
              <a:rPr lang="de-DE" b="1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 Smartphone. </a:t>
            </a:r>
            <a:endParaRPr lang="sl-SI" b="1" dirty="0" smtClean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sl-SI" b="1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! </a:t>
            </a:r>
            <a:r>
              <a:rPr lang="sl-SI" b="1" dirty="0" err="1" smtClean="0">
                <a:latin typeface="Arial" panose="020B0604020202020204" pitchFamily="34" charset="0"/>
                <a:ea typeface="Times New Roman" panose="02020603050405020304" pitchFamily="18" charset="0"/>
              </a:rPr>
              <a:t>Das</a:t>
            </a:r>
            <a:r>
              <a:rPr lang="sl-SI" b="1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sl-SI" b="1" dirty="0" err="1" smtClean="0">
                <a:latin typeface="Arial" panose="020B0604020202020204" pitchFamily="34" charset="0"/>
                <a:ea typeface="Times New Roman" panose="02020603050405020304" pitchFamily="18" charset="0"/>
              </a:rPr>
              <a:t>sind</a:t>
            </a:r>
            <a:r>
              <a:rPr lang="sl-SI" b="1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sl-SI" b="1" dirty="0" smtClean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keine</a:t>
            </a:r>
            <a:r>
              <a:rPr lang="sl-SI" b="1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sl-SI" b="1" dirty="0" err="1" smtClean="0">
                <a:latin typeface="Arial" panose="020B0604020202020204" pitchFamily="34" charset="0"/>
                <a:ea typeface="Times New Roman" panose="02020603050405020304" pitchFamily="18" charset="0"/>
              </a:rPr>
              <a:t>Pizzas</a:t>
            </a:r>
            <a:r>
              <a:rPr lang="sl-SI" b="1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  <a:endParaRPr lang="sl-SI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spcAft>
                <a:spcPts val="0"/>
              </a:spcAft>
              <a:buNone/>
            </a:pPr>
            <a:endParaRPr lang="sl-SI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817178542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1251678" y="789709"/>
            <a:ext cx="10178322" cy="5089883"/>
          </a:xfrm>
        </p:spPr>
        <p:txBody>
          <a:bodyPr>
            <a:normAutofit fontScale="77500" lnSpcReduction="20000"/>
          </a:bodyPr>
          <a:lstStyle/>
          <a:p>
            <a:r>
              <a:rPr lang="sl-SI" b="1" dirty="0" smtClean="0"/>
              <a:t>VAJA 2</a:t>
            </a:r>
            <a:r>
              <a:rPr lang="de-DE" b="1" dirty="0" smtClean="0"/>
              <a:t> Ergänzen Sie. </a:t>
            </a:r>
            <a:endParaRPr lang="de-DE" b="1" dirty="0"/>
          </a:p>
          <a:p>
            <a:pPr marL="457200" indent="-457200">
              <a:buFont typeface="+mj-lt"/>
              <a:buAutoNum type="arabicPeriod"/>
            </a:pPr>
            <a:r>
              <a:rPr lang="de-DE" dirty="0"/>
              <a:t>Ich (haben) Kopfschmerzen Ich habe Kopfschmerzen.</a:t>
            </a:r>
          </a:p>
          <a:p>
            <a:pPr marL="457200" indent="-457200">
              <a:buFont typeface="+mj-lt"/>
              <a:buAutoNum type="arabicPeriod"/>
            </a:pPr>
            <a:r>
              <a:rPr lang="de-DE" dirty="0"/>
              <a:t>Du (haben) ein neues </a:t>
            </a:r>
            <a:r>
              <a:rPr lang="de-DE" dirty="0" smtClean="0"/>
              <a:t>Auto. </a:t>
            </a:r>
          </a:p>
          <a:p>
            <a:pPr marL="0" indent="0">
              <a:buNone/>
            </a:pPr>
            <a:r>
              <a:rPr lang="de-DE" dirty="0"/>
              <a:t>	</a:t>
            </a:r>
            <a:r>
              <a:rPr lang="de-DE" dirty="0" smtClean="0"/>
              <a:t>hast</a:t>
            </a:r>
            <a:endParaRPr lang="de-DE" dirty="0"/>
          </a:p>
          <a:p>
            <a:pPr marL="0" indent="0">
              <a:buNone/>
            </a:pPr>
            <a:r>
              <a:rPr lang="de-DE" dirty="0" smtClean="0"/>
              <a:t>3. Wir </a:t>
            </a:r>
            <a:r>
              <a:rPr lang="de-DE" dirty="0"/>
              <a:t>(sein) aus </a:t>
            </a:r>
            <a:r>
              <a:rPr lang="de-DE" dirty="0" smtClean="0"/>
              <a:t>Slowenien.  </a:t>
            </a:r>
          </a:p>
          <a:p>
            <a:pPr marL="0" indent="0">
              <a:buNone/>
            </a:pPr>
            <a:r>
              <a:rPr lang="de-DE" dirty="0" smtClean="0"/>
              <a:t> 	sind</a:t>
            </a:r>
            <a:endParaRPr lang="de-DE" dirty="0"/>
          </a:p>
          <a:p>
            <a:pPr marL="0" indent="0">
              <a:buNone/>
            </a:pPr>
            <a:r>
              <a:rPr lang="de-DE" dirty="0" smtClean="0"/>
              <a:t>4. Wo </a:t>
            </a:r>
            <a:r>
              <a:rPr lang="de-DE" dirty="0"/>
              <a:t>(sein) die Arbeiter</a:t>
            </a:r>
            <a:r>
              <a:rPr lang="de-DE" dirty="0" smtClean="0"/>
              <a:t>?</a:t>
            </a:r>
          </a:p>
          <a:p>
            <a:pPr marL="0" indent="0">
              <a:buNone/>
            </a:pPr>
            <a:r>
              <a:rPr lang="de-DE" dirty="0"/>
              <a:t>	</a:t>
            </a:r>
            <a:r>
              <a:rPr lang="de-DE" dirty="0" smtClean="0"/>
              <a:t>sind  </a:t>
            </a:r>
            <a:endParaRPr lang="de-DE" dirty="0"/>
          </a:p>
          <a:p>
            <a:pPr marL="0" indent="0">
              <a:buNone/>
            </a:pPr>
            <a:r>
              <a:rPr lang="de-DE" dirty="0" smtClean="0"/>
              <a:t>5. Ihr </a:t>
            </a:r>
            <a:r>
              <a:rPr lang="de-DE" dirty="0"/>
              <a:t>(haben) Hunger. </a:t>
            </a:r>
          </a:p>
          <a:p>
            <a:pPr marL="0" indent="0">
              <a:buNone/>
            </a:pPr>
            <a:r>
              <a:rPr lang="de-DE" dirty="0" smtClean="0"/>
              <a:t>	habt</a:t>
            </a:r>
            <a:endParaRPr lang="de-DE" dirty="0"/>
          </a:p>
          <a:p>
            <a:pPr marL="0" indent="0">
              <a:buNone/>
            </a:pPr>
            <a:r>
              <a:rPr lang="de-DE" dirty="0" smtClean="0"/>
              <a:t>6. Das </a:t>
            </a:r>
            <a:r>
              <a:rPr lang="de-DE" dirty="0"/>
              <a:t>Auto (sein) kaputt. </a:t>
            </a:r>
            <a:r>
              <a:rPr lang="de-DE" dirty="0" smtClean="0"/>
              <a:t> </a:t>
            </a:r>
          </a:p>
          <a:p>
            <a:pPr marL="0" indent="0">
              <a:buNone/>
            </a:pPr>
            <a:r>
              <a:rPr lang="de-DE" dirty="0" smtClean="0"/>
              <a:t>	ist </a:t>
            </a:r>
            <a:endParaRPr lang="de-DE" dirty="0"/>
          </a:p>
          <a:p>
            <a:pPr marL="0" indent="0">
              <a:buNone/>
            </a:pPr>
            <a:r>
              <a:rPr lang="de-DE" dirty="0" smtClean="0"/>
              <a:t>7. (haben</a:t>
            </a:r>
            <a:r>
              <a:rPr lang="de-DE" dirty="0"/>
              <a:t>) Sie Zeit? </a:t>
            </a:r>
            <a:r>
              <a:rPr lang="de-DE" dirty="0" smtClean="0"/>
              <a:t> </a:t>
            </a:r>
          </a:p>
          <a:p>
            <a:pPr marL="0" indent="0">
              <a:buNone/>
            </a:pPr>
            <a:r>
              <a:rPr lang="de-DE" dirty="0" smtClean="0"/>
              <a:t>	haben </a:t>
            </a:r>
            <a:endParaRPr lang="de-DE" dirty="0"/>
          </a:p>
          <a:p>
            <a:pPr marL="0" indent="0">
              <a:buNone/>
            </a:pPr>
            <a:r>
              <a:rPr lang="de-DE" dirty="0" smtClean="0"/>
              <a:t>8. Hans </a:t>
            </a:r>
            <a:r>
              <a:rPr lang="de-DE" dirty="0"/>
              <a:t>(sein) zu Hause. </a:t>
            </a:r>
            <a:r>
              <a:rPr lang="de-DE" dirty="0" smtClean="0"/>
              <a:t> </a:t>
            </a:r>
            <a:endParaRPr lang="de-DE" dirty="0"/>
          </a:p>
          <a:p>
            <a:pPr marL="0" indent="0">
              <a:buNone/>
            </a:pPr>
            <a:r>
              <a:rPr lang="de-DE" dirty="0" smtClean="0"/>
              <a:t>	ist </a:t>
            </a:r>
            <a:endParaRPr lang="de-DE" dirty="0"/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725194787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1251678" y="696191"/>
            <a:ext cx="10178322" cy="5183402"/>
          </a:xfrm>
        </p:spPr>
        <p:txBody>
          <a:bodyPr/>
          <a:lstStyle/>
          <a:p>
            <a:pPr marL="0" indent="0">
              <a:buNone/>
            </a:pPr>
            <a:r>
              <a:rPr lang="sl-SI" dirty="0" smtClean="0">
                <a:solidFill>
                  <a:schemeClr val="tx1"/>
                </a:solidFill>
              </a:rPr>
              <a:t>Poglejmo si povedni stavek: </a:t>
            </a:r>
          </a:p>
          <a:p>
            <a:r>
              <a:rPr lang="sl-SI" dirty="0" err="1" smtClean="0"/>
              <a:t>Ich</a:t>
            </a:r>
            <a:r>
              <a:rPr lang="sl-SI" dirty="0" smtClean="0"/>
              <a:t> </a:t>
            </a:r>
            <a:r>
              <a:rPr lang="sl-SI" dirty="0" err="1">
                <a:solidFill>
                  <a:srgbClr val="00B050"/>
                </a:solidFill>
              </a:rPr>
              <a:t>komme</a:t>
            </a:r>
            <a:r>
              <a:rPr lang="sl-SI" dirty="0">
                <a:solidFill>
                  <a:srgbClr val="00B050"/>
                </a:solidFill>
              </a:rPr>
              <a:t> </a:t>
            </a:r>
            <a:r>
              <a:rPr lang="sl-SI" dirty="0" err="1"/>
              <a:t>aus</a:t>
            </a:r>
            <a:r>
              <a:rPr lang="sl-SI" dirty="0"/>
              <a:t> </a:t>
            </a:r>
            <a:r>
              <a:rPr lang="sl-SI" dirty="0" err="1"/>
              <a:t>Slowenien</a:t>
            </a:r>
            <a:r>
              <a:rPr lang="sl-SI" dirty="0"/>
              <a:t>.</a:t>
            </a:r>
          </a:p>
          <a:p>
            <a:r>
              <a:rPr lang="sl-SI" dirty="0"/>
              <a:t>Peter </a:t>
            </a:r>
            <a:r>
              <a:rPr lang="sl-SI" dirty="0" err="1">
                <a:solidFill>
                  <a:srgbClr val="00B050"/>
                </a:solidFill>
              </a:rPr>
              <a:t>wohnt</a:t>
            </a:r>
            <a:r>
              <a:rPr lang="sl-SI" dirty="0"/>
              <a:t> in Ljubljana</a:t>
            </a:r>
            <a:r>
              <a:rPr lang="sl-SI" dirty="0" smtClean="0"/>
              <a:t>.</a:t>
            </a:r>
            <a:endParaRPr lang="sl-SI" dirty="0"/>
          </a:p>
          <a:p>
            <a:pPr marL="0" indent="0">
              <a:buNone/>
            </a:pPr>
            <a:r>
              <a:rPr lang="sl-SI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Ugotovimo: V </a:t>
            </a:r>
            <a:r>
              <a:rPr lang="sl-SI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povednih stavkih glagol stoji na </a:t>
            </a:r>
            <a:r>
              <a:rPr lang="de-DE" u="sng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</a:t>
            </a:r>
            <a:r>
              <a:rPr lang="sl-SI" u="sng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l-SI" u="sng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mestu. </a:t>
            </a:r>
            <a:endParaRPr lang="de-DE" u="sng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sl-SI" u="sng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sl-SI" u="sng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Poznamo 2 tipa vprašanj: </a:t>
            </a:r>
            <a:endParaRPr lang="de-DE" u="sng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sl-SI" dirty="0" smtClean="0">
                <a:solidFill>
                  <a:schemeClr val="tx1"/>
                </a:solidFill>
              </a:rPr>
              <a:t>Prvi tip: </a:t>
            </a:r>
          </a:p>
          <a:p>
            <a:r>
              <a:rPr lang="de-DE" dirty="0" smtClean="0">
                <a:solidFill>
                  <a:srgbClr val="FF0000"/>
                </a:solidFill>
              </a:rPr>
              <a:t>Wo</a:t>
            </a:r>
            <a:r>
              <a:rPr lang="de-DE" dirty="0" smtClean="0"/>
              <a:t> </a:t>
            </a:r>
            <a:r>
              <a:rPr lang="de-DE" dirty="0" smtClean="0">
                <a:solidFill>
                  <a:srgbClr val="00B050"/>
                </a:solidFill>
              </a:rPr>
              <a:t>wohnst</a:t>
            </a:r>
            <a:r>
              <a:rPr lang="de-DE" dirty="0" smtClean="0"/>
              <a:t> du? Ich wohne in Ljubljana. </a:t>
            </a:r>
          </a:p>
          <a:p>
            <a:r>
              <a:rPr lang="de-DE" dirty="0" smtClean="0">
                <a:solidFill>
                  <a:srgbClr val="FF0000"/>
                </a:solidFill>
              </a:rPr>
              <a:t>Woher</a:t>
            </a:r>
            <a:r>
              <a:rPr lang="de-DE" dirty="0" smtClean="0"/>
              <a:t> </a:t>
            </a:r>
            <a:r>
              <a:rPr lang="de-DE" dirty="0" smtClean="0">
                <a:solidFill>
                  <a:srgbClr val="00B050"/>
                </a:solidFill>
              </a:rPr>
              <a:t>kommst</a:t>
            </a:r>
            <a:r>
              <a:rPr lang="de-DE" dirty="0" smtClean="0"/>
              <a:t> du? Ich komme aus Slowenien.  </a:t>
            </a:r>
            <a:r>
              <a:rPr lang="de-DE" dirty="0" smtClean="0">
                <a:sym typeface="Wingdings" panose="05000000000000000000" pitchFamily="2" charset="2"/>
              </a:rPr>
              <a:t> </a:t>
            </a:r>
            <a:r>
              <a:rPr lang="de-DE" dirty="0" smtClean="0">
                <a:solidFill>
                  <a:srgbClr val="FF0000"/>
                </a:solidFill>
                <a:sym typeface="Wingdings" panose="05000000000000000000" pitchFamily="2" charset="2"/>
              </a:rPr>
              <a:t>W - Frage</a:t>
            </a:r>
            <a:endParaRPr lang="de-DE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sl-SI" dirty="0" smtClean="0">
                <a:solidFill>
                  <a:schemeClr val="tx1"/>
                </a:solidFill>
              </a:rPr>
              <a:t>Drugi tip:</a:t>
            </a:r>
            <a:endParaRPr lang="de-DE" dirty="0">
              <a:solidFill>
                <a:schemeClr val="tx1"/>
              </a:solidFill>
            </a:endParaRPr>
          </a:p>
          <a:p>
            <a:r>
              <a:rPr lang="de-DE" dirty="0" smtClean="0">
                <a:solidFill>
                  <a:srgbClr val="00B050"/>
                </a:solidFill>
              </a:rPr>
              <a:t>Wohnst </a:t>
            </a:r>
            <a:r>
              <a:rPr lang="de-DE" dirty="0" smtClean="0"/>
              <a:t>du in Ljubljana? Ja, ich wohne in Ljubljana.  </a:t>
            </a:r>
            <a:r>
              <a:rPr lang="de-DE" dirty="0" smtClean="0">
                <a:sym typeface="Wingdings" panose="05000000000000000000" pitchFamily="2" charset="2"/>
              </a:rPr>
              <a:t> </a:t>
            </a:r>
            <a:r>
              <a:rPr lang="de-DE" dirty="0" smtClean="0">
                <a:solidFill>
                  <a:srgbClr val="FF0000"/>
                </a:solidFill>
                <a:sym typeface="Wingdings" panose="05000000000000000000" pitchFamily="2" charset="2"/>
              </a:rPr>
              <a:t>Ja/Nein Frage </a:t>
            </a:r>
            <a:endParaRPr lang="de-DE" dirty="0" smtClean="0">
              <a:solidFill>
                <a:srgbClr val="FF0000"/>
              </a:solidFill>
            </a:endParaRPr>
          </a:p>
          <a:p>
            <a:r>
              <a:rPr lang="de-DE" dirty="0" smtClean="0">
                <a:solidFill>
                  <a:srgbClr val="00B050"/>
                </a:solidFill>
              </a:rPr>
              <a:t>Kommst</a:t>
            </a:r>
            <a:r>
              <a:rPr lang="de-DE" dirty="0" smtClean="0"/>
              <a:t> du aus Slowenien? Nein, ich komme aus Deutschland. </a:t>
            </a:r>
            <a:endParaRPr lang="sl-SI" dirty="0"/>
          </a:p>
          <a:p>
            <a:endParaRPr lang="sl-SI" dirty="0"/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368589952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051560"/>
          </a:xfrm>
        </p:spPr>
        <p:txBody>
          <a:bodyPr>
            <a:normAutofit fontScale="90000"/>
          </a:bodyPr>
          <a:lstStyle/>
          <a:p>
            <a:r>
              <a:rPr lang="de-DE" dirty="0" err="1" smtClean="0"/>
              <a:t>Vaja</a:t>
            </a:r>
            <a:r>
              <a:rPr lang="de-DE" dirty="0" smtClean="0"/>
              <a:t> - JA </a:t>
            </a:r>
            <a:r>
              <a:rPr lang="de-DE" dirty="0"/>
              <a:t>– nein, W-Frage</a:t>
            </a:r>
            <a:br>
              <a:rPr lang="de-DE" dirty="0"/>
            </a:b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1251678" y="1579419"/>
            <a:ext cx="10178322" cy="4300174"/>
          </a:xfrm>
        </p:spPr>
        <p:txBody>
          <a:bodyPr>
            <a:normAutofit/>
          </a:bodyPr>
          <a:lstStyle/>
          <a:p>
            <a:pPr marL="457200" indent="-457200">
              <a:lnSpc>
                <a:spcPct val="200000"/>
              </a:lnSpc>
              <a:buFont typeface="+mj-lt"/>
              <a:buAutoNum type="arabicPeriod"/>
            </a:pPr>
            <a:r>
              <a:rPr lang="de-DE" sz="2400" dirty="0" smtClean="0"/>
              <a:t>kommst </a:t>
            </a:r>
            <a:r>
              <a:rPr lang="de-DE" sz="2400" dirty="0"/>
              <a:t>aus </a:t>
            </a:r>
            <a:r>
              <a:rPr lang="de-DE" sz="2400" dirty="0" smtClean="0"/>
              <a:t>der Schweiz </a:t>
            </a:r>
            <a:r>
              <a:rPr lang="de-DE" sz="2400" dirty="0"/>
              <a:t>du </a:t>
            </a:r>
            <a:r>
              <a:rPr lang="de-DE" sz="2400" dirty="0" smtClean="0"/>
              <a:t>?</a:t>
            </a:r>
            <a:endParaRPr lang="de-DE" sz="2400" dirty="0"/>
          </a:p>
          <a:p>
            <a:pPr marL="457200" indent="-457200">
              <a:lnSpc>
                <a:spcPct val="200000"/>
              </a:lnSpc>
              <a:buFont typeface="+mj-lt"/>
              <a:buAutoNum type="arabicPeriod"/>
            </a:pPr>
            <a:r>
              <a:rPr lang="de-DE" sz="2400" dirty="0"/>
              <a:t>ist wann die Pause große ?</a:t>
            </a:r>
          </a:p>
          <a:p>
            <a:pPr marL="457200" indent="-457200">
              <a:lnSpc>
                <a:spcPct val="200000"/>
              </a:lnSpc>
              <a:buFont typeface="+mj-lt"/>
              <a:buAutoNum type="arabicPeriod"/>
            </a:pPr>
            <a:r>
              <a:rPr lang="de-DE" sz="2400" dirty="0"/>
              <a:t>wohnst wo du ?</a:t>
            </a:r>
          </a:p>
          <a:p>
            <a:pPr marL="457200" indent="-457200">
              <a:lnSpc>
                <a:spcPct val="200000"/>
              </a:lnSpc>
              <a:buFont typeface="+mj-lt"/>
              <a:buAutoNum type="arabicPeriod"/>
            </a:pPr>
            <a:r>
              <a:rPr lang="de-DE" sz="2400" dirty="0"/>
              <a:t>gern </a:t>
            </a:r>
            <a:r>
              <a:rPr lang="de-DE" sz="2400" dirty="0" err="1"/>
              <a:t>Erdäpfelsalat</a:t>
            </a:r>
            <a:r>
              <a:rPr lang="de-DE" sz="2400" dirty="0"/>
              <a:t> magst mit Wiener du Schnitzel </a:t>
            </a:r>
            <a:r>
              <a:rPr lang="de-DE" sz="2400" dirty="0" smtClean="0"/>
              <a:t>?</a:t>
            </a:r>
            <a:endParaRPr lang="de-DE" sz="2400" dirty="0"/>
          </a:p>
          <a:p>
            <a:pPr marL="457200" indent="-457200">
              <a:lnSpc>
                <a:spcPct val="200000"/>
              </a:lnSpc>
              <a:buFont typeface="+mj-lt"/>
              <a:buAutoNum type="arabicPeriod"/>
            </a:pPr>
            <a:r>
              <a:rPr lang="de-DE" sz="2400" dirty="0"/>
              <a:t>gerne lernst Deutsch du ?</a:t>
            </a:r>
          </a:p>
          <a:p>
            <a:endParaRPr lang="de-DE" dirty="0"/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714024657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051560"/>
          </a:xfrm>
        </p:spPr>
        <p:txBody>
          <a:bodyPr>
            <a:normAutofit fontScale="90000"/>
          </a:bodyPr>
          <a:lstStyle/>
          <a:p>
            <a:r>
              <a:rPr lang="de-DE" dirty="0" err="1" smtClean="0"/>
              <a:t>Vaja</a:t>
            </a:r>
            <a:r>
              <a:rPr lang="de-DE" dirty="0" smtClean="0"/>
              <a:t> - JA </a:t>
            </a:r>
            <a:r>
              <a:rPr lang="de-DE" dirty="0"/>
              <a:t>– nein, W-Frage</a:t>
            </a:r>
            <a:br>
              <a:rPr lang="de-DE" dirty="0"/>
            </a:b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1251678" y="1579419"/>
            <a:ext cx="10178322" cy="4300174"/>
          </a:xfrm>
        </p:spPr>
        <p:txBody>
          <a:bodyPr>
            <a:normAutofit/>
          </a:bodyPr>
          <a:lstStyle/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de-DE" sz="2400" dirty="0" smtClean="0"/>
              <a:t>kommst </a:t>
            </a:r>
            <a:r>
              <a:rPr lang="de-DE" sz="2400" dirty="0"/>
              <a:t>aus </a:t>
            </a:r>
            <a:r>
              <a:rPr lang="de-DE" sz="2400" dirty="0" smtClean="0"/>
              <a:t>der Schweiz du ? – Kommst du aus der Schweiz?</a:t>
            </a:r>
            <a:endParaRPr lang="de-DE" sz="2400" dirty="0"/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de-DE" sz="2400" dirty="0"/>
              <a:t>ist wann die Pause große </a:t>
            </a:r>
            <a:r>
              <a:rPr lang="de-DE" sz="2400" dirty="0" smtClean="0"/>
              <a:t>? – Wann ist die große Pause?</a:t>
            </a:r>
            <a:endParaRPr lang="de-DE" sz="2400" dirty="0"/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de-DE" sz="2400" dirty="0"/>
              <a:t>wohnst wo du </a:t>
            </a:r>
            <a:r>
              <a:rPr lang="de-DE" sz="2400" dirty="0" smtClean="0"/>
              <a:t>? – Wo wohnst du?</a:t>
            </a:r>
            <a:endParaRPr lang="de-DE" sz="2400" dirty="0"/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de-DE" sz="2400" dirty="0"/>
              <a:t>gern </a:t>
            </a:r>
            <a:r>
              <a:rPr lang="de-DE" sz="2400" dirty="0" err="1"/>
              <a:t>Erdäpfelsalat</a:t>
            </a:r>
            <a:r>
              <a:rPr lang="de-DE" sz="2400" dirty="0"/>
              <a:t> magst mit Wiener du Schnitzel </a:t>
            </a:r>
            <a:r>
              <a:rPr lang="de-DE" sz="2400" dirty="0" smtClean="0"/>
              <a:t>? – Magst du </a:t>
            </a:r>
            <a:r>
              <a:rPr lang="de-DE" sz="2400" dirty="0" err="1" smtClean="0"/>
              <a:t>Erdäpfelsalat</a:t>
            </a:r>
            <a:r>
              <a:rPr lang="de-DE" sz="2400" dirty="0" smtClean="0"/>
              <a:t> mit Wiener Schnitzel?</a:t>
            </a:r>
            <a:endParaRPr lang="de-DE" sz="2400" dirty="0"/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de-DE" sz="2400" dirty="0"/>
              <a:t>gerne lernst Deutsch du </a:t>
            </a:r>
            <a:r>
              <a:rPr lang="de-DE" sz="2400" dirty="0" smtClean="0"/>
              <a:t>? – Lernst du gerne Deutsch</a:t>
            </a:r>
            <a:r>
              <a:rPr lang="sl-SI" sz="2400" dirty="0" smtClean="0"/>
              <a:t>?</a:t>
            </a:r>
            <a:endParaRPr lang="de-DE" sz="2400" dirty="0"/>
          </a:p>
          <a:p>
            <a:pPr>
              <a:lnSpc>
                <a:spcPct val="150000"/>
              </a:lnSpc>
            </a:pPr>
            <a:endParaRPr lang="de-DE" sz="2400" dirty="0"/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738740569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err="1" smtClean="0"/>
              <a:t>Nepr</a:t>
            </a:r>
            <a:r>
              <a:rPr lang="sl-SI" dirty="0" smtClean="0"/>
              <a:t>. Glagoli – </a:t>
            </a:r>
            <a:r>
              <a:rPr lang="sl-SI" dirty="0" err="1" smtClean="0"/>
              <a:t>unregelm</a:t>
            </a:r>
            <a:r>
              <a:rPr lang="de-DE" dirty="0" err="1" smtClean="0"/>
              <a:t>äßige</a:t>
            </a:r>
            <a:r>
              <a:rPr lang="de-DE" dirty="0" smtClean="0"/>
              <a:t> </a:t>
            </a:r>
            <a:r>
              <a:rPr lang="de-DE" dirty="0" err="1" smtClean="0"/>
              <a:t>verbEn</a:t>
            </a:r>
            <a:endParaRPr lang="sl-SI" dirty="0"/>
          </a:p>
        </p:txBody>
      </p:sp>
      <p:graphicFrame>
        <p:nvGraphicFramePr>
          <p:cNvPr id="6" name="Označba mesta vsebine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28686018"/>
              </p:ext>
            </p:extLst>
          </p:nvPr>
        </p:nvGraphicFramePr>
        <p:xfrm>
          <a:off x="1693719" y="2296390"/>
          <a:ext cx="7469966" cy="4017150"/>
        </p:xfrm>
        <a:graphic>
          <a:graphicData uri="http://schemas.openxmlformats.org/drawingml/2006/table">
            <a:tbl>
              <a:tblPr firstRow="1" firstCol="1" bandRow="1"/>
              <a:tblGrid>
                <a:gridCol w="1043376"/>
                <a:gridCol w="1423931"/>
                <a:gridCol w="1667553"/>
                <a:gridCol w="1667553"/>
                <a:gridCol w="1667553"/>
              </a:tblGrid>
              <a:tr h="38550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sl-SI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200" b="1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e </a:t>
                      </a:r>
                      <a:r>
                        <a:rPr lang="de-DE" sz="1200" b="1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sym typeface="Wingdings" panose="05000000000000000000" pitchFamily="2" charset="2"/>
                        </a:rPr>
                        <a:t> i </a:t>
                      </a:r>
                      <a:endParaRPr lang="de-DE" sz="1200" b="1" dirty="0" smtClean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200" b="1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essen</a:t>
                      </a:r>
                      <a:endParaRPr lang="sl-SI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200" b="1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sym typeface="Wingdings" panose="05000000000000000000" pitchFamily="2" charset="2"/>
                        </a:rPr>
                        <a:t>e </a:t>
                      </a:r>
                      <a:r>
                        <a:rPr lang="de-DE" sz="1200" b="1" dirty="0" err="1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sym typeface="Wingdings" panose="05000000000000000000" pitchFamily="2" charset="2"/>
                        </a:rPr>
                        <a:t>ie</a:t>
                      </a:r>
                      <a:endParaRPr lang="de-DE" sz="1200" b="1" dirty="0" smtClean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200" b="1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lesen</a:t>
                      </a:r>
                      <a:endParaRPr lang="sl-SI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200" b="1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sym typeface="Wingdings" panose="05000000000000000000" pitchFamily="2" charset="2"/>
                        </a:rPr>
                        <a:t>a ä</a:t>
                      </a:r>
                      <a:endParaRPr lang="de-DE" sz="1200" b="1" dirty="0" smtClean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200" b="1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fahren</a:t>
                      </a:r>
                      <a:endParaRPr lang="sl-SI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2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nehmen </a:t>
                      </a:r>
                      <a:endParaRPr lang="sl-SI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550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ich </a:t>
                      </a:r>
                      <a:endParaRPr lang="sl-SI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 </a:t>
                      </a:r>
                      <a:r>
                        <a:rPr lang="de-DE" sz="12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esse</a:t>
                      </a:r>
                      <a:endParaRPr lang="sl-SI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 </a:t>
                      </a:r>
                      <a:r>
                        <a:rPr lang="de-DE" sz="12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lese</a:t>
                      </a:r>
                      <a:endParaRPr lang="sl-SI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 </a:t>
                      </a:r>
                      <a:r>
                        <a:rPr lang="de-DE" sz="12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fahre</a:t>
                      </a:r>
                      <a:endParaRPr lang="sl-SI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 </a:t>
                      </a:r>
                      <a:r>
                        <a:rPr lang="de-DE" sz="12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nehme</a:t>
                      </a:r>
                      <a:endParaRPr lang="sl-SI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550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200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du</a:t>
                      </a:r>
                      <a:endParaRPr lang="sl-SI" sz="1200" dirty="0">
                        <a:solidFill>
                          <a:srgbClr val="00B05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200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 </a:t>
                      </a:r>
                      <a:r>
                        <a:rPr lang="de-DE" sz="1200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isst</a:t>
                      </a:r>
                      <a:endParaRPr lang="sl-SI" sz="1200" dirty="0">
                        <a:solidFill>
                          <a:srgbClr val="00B05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200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liest </a:t>
                      </a:r>
                      <a:endParaRPr lang="sl-SI" sz="1200" dirty="0">
                        <a:solidFill>
                          <a:srgbClr val="00B05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200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fährst</a:t>
                      </a:r>
                      <a:endParaRPr lang="sl-SI" sz="1200" dirty="0">
                        <a:solidFill>
                          <a:srgbClr val="00B05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200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nimmst </a:t>
                      </a:r>
                      <a:endParaRPr lang="sl-SI" sz="1200" dirty="0">
                        <a:solidFill>
                          <a:srgbClr val="00B05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550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20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er/sie/es</a:t>
                      </a:r>
                      <a:endParaRPr lang="sl-SI" sz="1200">
                        <a:solidFill>
                          <a:srgbClr val="00B05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200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isst</a:t>
                      </a:r>
                      <a:r>
                        <a:rPr lang="de-DE" sz="1200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sl-SI" sz="1200" dirty="0">
                        <a:solidFill>
                          <a:srgbClr val="00B05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200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 </a:t>
                      </a:r>
                      <a:r>
                        <a:rPr lang="de-DE" sz="1200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liest</a:t>
                      </a:r>
                      <a:endParaRPr lang="sl-SI" sz="1200" dirty="0">
                        <a:solidFill>
                          <a:srgbClr val="00B05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200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fährt</a:t>
                      </a:r>
                      <a:endParaRPr lang="sl-SI" sz="1200" dirty="0">
                        <a:solidFill>
                          <a:srgbClr val="00B05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200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 </a:t>
                      </a:r>
                      <a:r>
                        <a:rPr lang="de-DE" sz="1200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nimmt</a:t>
                      </a:r>
                      <a:endParaRPr lang="sl-SI" sz="1200" dirty="0">
                        <a:solidFill>
                          <a:srgbClr val="00B05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550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wir</a:t>
                      </a:r>
                      <a:endParaRPr lang="sl-SI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essen</a:t>
                      </a:r>
                      <a:endParaRPr lang="sl-SI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 </a:t>
                      </a:r>
                      <a:r>
                        <a:rPr lang="de-DE" sz="12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lesen</a:t>
                      </a:r>
                      <a:endParaRPr lang="sl-SI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 </a:t>
                      </a:r>
                      <a:r>
                        <a:rPr lang="de-DE" sz="12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fahren</a:t>
                      </a:r>
                      <a:endParaRPr lang="sl-SI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 </a:t>
                      </a:r>
                      <a:r>
                        <a:rPr lang="de-DE" sz="12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nehmen</a:t>
                      </a:r>
                      <a:endParaRPr lang="sl-SI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550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ihr</a:t>
                      </a:r>
                      <a:endParaRPr lang="sl-SI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 </a:t>
                      </a:r>
                      <a:r>
                        <a:rPr lang="de-DE" sz="12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esst</a:t>
                      </a:r>
                      <a:endParaRPr lang="sl-SI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 </a:t>
                      </a:r>
                      <a:r>
                        <a:rPr lang="de-DE" sz="12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lest</a:t>
                      </a:r>
                      <a:endParaRPr lang="sl-SI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 </a:t>
                      </a:r>
                      <a:r>
                        <a:rPr lang="de-DE" sz="12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fahrt</a:t>
                      </a:r>
                      <a:endParaRPr lang="sl-SI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 </a:t>
                      </a:r>
                      <a:r>
                        <a:rPr lang="de-DE" sz="12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nehmt </a:t>
                      </a:r>
                      <a:endParaRPr lang="sl-SI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550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sie/Sie</a:t>
                      </a:r>
                      <a:endParaRPr lang="sl-SI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 </a:t>
                      </a:r>
                      <a:r>
                        <a:rPr lang="de-DE" sz="12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essen</a:t>
                      </a:r>
                      <a:endParaRPr lang="sl-SI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 </a:t>
                      </a:r>
                      <a:r>
                        <a:rPr lang="de-DE" sz="12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lesen</a:t>
                      </a:r>
                      <a:endParaRPr lang="sl-SI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 </a:t>
                      </a:r>
                      <a:r>
                        <a:rPr lang="de-DE" sz="12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fahren</a:t>
                      </a:r>
                      <a:endParaRPr lang="sl-SI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 </a:t>
                      </a:r>
                      <a:r>
                        <a:rPr lang="de-DE" sz="12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nehmen </a:t>
                      </a:r>
                      <a:endParaRPr lang="sl-SI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5650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sl-SI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treffen, sprechen </a:t>
                      </a:r>
                      <a:endParaRPr lang="sl-SI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 </a:t>
                      </a:r>
                      <a:r>
                        <a:rPr lang="de-DE" sz="12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sehen, fernsehen</a:t>
                      </a:r>
                      <a:endParaRPr lang="sl-SI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 </a:t>
                      </a:r>
                      <a:r>
                        <a:rPr lang="de-DE" sz="12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laufen, schlafen</a:t>
                      </a:r>
                      <a:endParaRPr lang="sl-SI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sl-SI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71977415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978824"/>
          </a:xfrm>
        </p:spPr>
        <p:txBody>
          <a:bodyPr>
            <a:normAutofit fontScale="90000"/>
          </a:bodyPr>
          <a:lstStyle/>
          <a:p>
            <a:r>
              <a:rPr lang="de-DE" dirty="0" smtClean="0"/>
              <a:t>Übung </a:t>
            </a:r>
            <a:r>
              <a:rPr lang="sl-SI" dirty="0" smtClean="0"/>
              <a:t>– lesen </a:t>
            </a:r>
            <a:r>
              <a:rPr lang="sl-SI" dirty="0" err="1" smtClean="0"/>
              <a:t>und</a:t>
            </a:r>
            <a:r>
              <a:rPr lang="sl-SI" dirty="0" smtClean="0"/>
              <a:t> erg</a:t>
            </a:r>
            <a:r>
              <a:rPr lang="de-DE" dirty="0" err="1" smtClean="0"/>
              <a:t>änzen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1251678" y="1288473"/>
            <a:ext cx="10178322" cy="4591119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de-DE" dirty="0"/>
              <a:t>a. 	(lesen) Ich .......... eine Anweisung. .......... du auch ein Dokument? Wir ………. ein Dokument. Peter .......... das Schild. .......... Peter auch ein Buch? .......... ihr auch ein Buch?</a:t>
            </a:r>
          </a:p>
          <a:p>
            <a:pPr>
              <a:lnSpc>
                <a:spcPct val="150000"/>
              </a:lnSpc>
            </a:pPr>
            <a:r>
              <a:rPr lang="de-DE" dirty="0"/>
              <a:t>b.	(fahren) Ich .......... ein Auto. .......... du auch ein Auto? Wir ………. Rad. Peter .......... Fahrrad. .......... Peter ein Dreirad? .......... ihr mit dem </a:t>
            </a:r>
            <a:r>
              <a:rPr lang="de-DE" dirty="0" smtClean="0"/>
              <a:t>Zug</a:t>
            </a:r>
            <a:endParaRPr lang="de-DE" dirty="0"/>
          </a:p>
          <a:p>
            <a:pPr>
              <a:lnSpc>
                <a:spcPct val="150000"/>
              </a:lnSpc>
            </a:pPr>
            <a:r>
              <a:rPr lang="de-DE" dirty="0" smtClean="0"/>
              <a:t>c.</a:t>
            </a:r>
            <a:r>
              <a:rPr lang="de-DE" dirty="0"/>
              <a:t>	(essen) ………. du Fisch? ………. Mihael Brot mit Butter?</a:t>
            </a:r>
          </a:p>
          <a:p>
            <a:pPr>
              <a:lnSpc>
                <a:spcPct val="150000"/>
              </a:lnSpc>
            </a:pPr>
            <a:r>
              <a:rPr lang="de-DE" dirty="0" err="1" smtClean="0"/>
              <a:t>d.Was</a:t>
            </a:r>
            <a:r>
              <a:rPr lang="de-DE" dirty="0" smtClean="0"/>
              <a:t> </a:t>
            </a:r>
            <a:r>
              <a:rPr lang="de-DE" dirty="0"/>
              <a:t>.......... wir heute? ............... ihr keine Tomaten?</a:t>
            </a:r>
          </a:p>
          <a:p>
            <a:pPr>
              <a:lnSpc>
                <a:spcPct val="150000"/>
              </a:lnSpc>
            </a:pPr>
            <a:r>
              <a:rPr lang="de-DE" dirty="0"/>
              <a:t>e.	(nehmen) ............... du eine Zug? Herr Hofhaus …………… ein </a:t>
            </a:r>
            <a:r>
              <a:rPr lang="de-DE" dirty="0" smtClean="0"/>
              <a:t>Taxi. Eva </a:t>
            </a:r>
            <a:r>
              <a:rPr lang="de-DE" dirty="0"/>
              <a:t>…………… heute die U-Bahn. Ich …………… ein Bier</a:t>
            </a:r>
            <a:r>
              <a:rPr lang="de-DE" dirty="0" smtClean="0"/>
              <a:t>.</a:t>
            </a:r>
          </a:p>
          <a:p>
            <a:pPr>
              <a:lnSpc>
                <a:spcPct val="150000"/>
              </a:lnSpc>
            </a:pPr>
            <a:endParaRPr lang="de-DE" dirty="0" smtClean="0"/>
          </a:p>
          <a:p>
            <a:pPr>
              <a:lnSpc>
                <a:spcPct val="150000"/>
              </a:lnSpc>
            </a:pPr>
            <a:endParaRPr lang="de-DE" dirty="0"/>
          </a:p>
          <a:p>
            <a:pPr marL="0" indent="0">
              <a:lnSpc>
                <a:spcPct val="150000"/>
              </a:lnSpc>
              <a:buNone/>
            </a:pPr>
            <a:endParaRPr lang="de-DE" dirty="0"/>
          </a:p>
          <a:p>
            <a:pPr>
              <a:lnSpc>
                <a:spcPct val="150000"/>
              </a:lnSpc>
            </a:pP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244179365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1251678" y="602673"/>
            <a:ext cx="10178322" cy="527691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dirty="0" err="1" smtClean="0"/>
              <a:t>Vaja</a:t>
            </a:r>
            <a:r>
              <a:rPr lang="de-DE" dirty="0" smtClean="0"/>
              <a:t> 2: </a:t>
            </a:r>
            <a:r>
              <a:rPr lang="de-DE" dirty="0" err="1" smtClean="0"/>
              <a:t>Dopolnite</a:t>
            </a:r>
            <a:r>
              <a:rPr lang="de-DE" dirty="0" smtClean="0"/>
              <a:t> in </a:t>
            </a:r>
            <a:r>
              <a:rPr lang="de-DE" dirty="0" err="1" smtClean="0"/>
              <a:t>preverimo</a:t>
            </a:r>
            <a:r>
              <a:rPr lang="de-DE" dirty="0" smtClean="0"/>
              <a:t> </a:t>
            </a:r>
            <a:r>
              <a:rPr lang="de-DE" dirty="0" err="1" smtClean="0"/>
              <a:t>skupaj</a:t>
            </a:r>
            <a:r>
              <a:rPr lang="de-DE" dirty="0" smtClean="0"/>
              <a:t>. </a:t>
            </a:r>
            <a:r>
              <a:rPr lang="de-DE" dirty="0"/>
              <a:t>	</a:t>
            </a:r>
            <a:endParaRPr lang="de-DE" dirty="0" smtClean="0"/>
          </a:p>
          <a:p>
            <a:r>
              <a:rPr lang="de-DE" dirty="0" smtClean="0"/>
              <a:t>1. Katarina </a:t>
            </a:r>
            <a:r>
              <a:rPr lang="de-DE" dirty="0"/>
              <a:t>_____ am Wochenende nach Bratislava. (fahren)</a:t>
            </a:r>
          </a:p>
          <a:p>
            <a:r>
              <a:rPr lang="de-DE" dirty="0"/>
              <a:t>2.	Am Sonntag ____ ich einen Strudel. (backen)</a:t>
            </a:r>
          </a:p>
          <a:p>
            <a:r>
              <a:rPr lang="de-DE" dirty="0"/>
              <a:t>3.	Sie _____ mit ihrer Tochter  zusammen. (wohnen)  </a:t>
            </a:r>
          </a:p>
          <a:p>
            <a:r>
              <a:rPr lang="de-DE" dirty="0"/>
              <a:t>4.	</a:t>
            </a:r>
            <a:r>
              <a:rPr lang="de-DE" dirty="0" err="1"/>
              <a:t>Alyse</a:t>
            </a:r>
            <a:r>
              <a:rPr lang="de-DE" dirty="0"/>
              <a:t> und Murat ____ am Dienstag in die Türkei. (fliegen)</a:t>
            </a:r>
          </a:p>
          <a:p>
            <a:r>
              <a:rPr lang="de-DE" dirty="0"/>
              <a:t>5.	Gerhard und ich ____ mit dem Auto eine Testfahrt. (machen)</a:t>
            </a:r>
          </a:p>
          <a:p>
            <a:r>
              <a:rPr lang="de-DE" dirty="0"/>
              <a:t>6.	Daniel ___ seit 10 Jahren bei der Firma. (sein)</a:t>
            </a:r>
          </a:p>
          <a:p>
            <a:r>
              <a:rPr lang="de-DE" dirty="0"/>
              <a:t>7.	Nächste Woche ____ ich meine Eltern. (besuchen)</a:t>
            </a:r>
          </a:p>
          <a:p>
            <a:r>
              <a:rPr lang="de-DE" dirty="0"/>
              <a:t>8.	____ ihr gern Tee</a:t>
            </a:r>
            <a:r>
              <a:rPr lang="de-DE" dirty="0" smtClean="0"/>
              <a:t>? (trinken)</a:t>
            </a:r>
            <a:endParaRPr lang="de-DE" dirty="0"/>
          </a:p>
          <a:p>
            <a:r>
              <a:rPr lang="de-DE" dirty="0"/>
              <a:t>9.	</a:t>
            </a:r>
            <a:r>
              <a:rPr lang="de-DE" dirty="0" err="1"/>
              <a:t>Naziye</a:t>
            </a:r>
            <a:r>
              <a:rPr lang="de-DE" dirty="0"/>
              <a:t> ____ mit ihren Kindern. (telefonieren)</a:t>
            </a:r>
          </a:p>
          <a:p>
            <a:r>
              <a:rPr lang="de-DE" dirty="0"/>
              <a:t>10.	</a:t>
            </a:r>
            <a:r>
              <a:rPr lang="de-DE" dirty="0" err="1"/>
              <a:t>Hanah</a:t>
            </a:r>
            <a:r>
              <a:rPr lang="de-DE" dirty="0"/>
              <a:t> ____ mit ihrem Mann. (sprechen)</a:t>
            </a:r>
          </a:p>
          <a:p>
            <a:r>
              <a:rPr lang="de-DE" dirty="0"/>
              <a:t>11.	Meine Kinder ____ Deutsch in der Schule. (lernen)</a:t>
            </a: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330329137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1251678" y="602673"/>
            <a:ext cx="10178322" cy="527691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dirty="0" err="1" smtClean="0"/>
              <a:t>Vaja</a:t>
            </a:r>
            <a:r>
              <a:rPr lang="de-DE" dirty="0" smtClean="0"/>
              <a:t> 2: </a:t>
            </a:r>
            <a:r>
              <a:rPr lang="de-DE" dirty="0" err="1" smtClean="0"/>
              <a:t>Dopolnite</a:t>
            </a:r>
            <a:r>
              <a:rPr lang="de-DE" dirty="0" smtClean="0"/>
              <a:t> in </a:t>
            </a:r>
            <a:r>
              <a:rPr lang="de-DE" dirty="0" err="1" smtClean="0"/>
              <a:t>preverimo</a:t>
            </a:r>
            <a:r>
              <a:rPr lang="de-DE" dirty="0" smtClean="0"/>
              <a:t> </a:t>
            </a:r>
            <a:r>
              <a:rPr lang="de-DE" dirty="0" err="1" smtClean="0"/>
              <a:t>skupaj</a:t>
            </a:r>
            <a:r>
              <a:rPr lang="de-DE" dirty="0" smtClean="0"/>
              <a:t>. </a:t>
            </a:r>
            <a:r>
              <a:rPr lang="de-DE" dirty="0"/>
              <a:t>	</a:t>
            </a:r>
            <a:endParaRPr lang="de-DE" dirty="0" smtClean="0"/>
          </a:p>
          <a:p>
            <a:r>
              <a:rPr lang="de-DE" dirty="0" smtClean="0"/>
              <a:t>1. Katarina _fährt____ </a:t>
            </a:r>
            <a:r>
              <a:rPr lang="de-DE" dirty="0"/>
              <a:t>am Wochenende nach Bratislava. (fahren)</a:t>
            </a:r>
          </a:p>
          <a:p>
            <a:r>
              <a:rPr lang="de-DE" dirty="0"/>
              <a:t>2.	Am Sonntag </a:t>
            </a:r>
            <a:r>
              <a:rPr lang="de-DE" dirty="0" smtClean="0"/>
              <a:t>_backe___ </a:t>
            </a:r>
            <a:r>
              <a:rPr lang="de-DE" dirty="0"/>
              <a:t>ich einen Strudel. (backen)</a:t>
            </a:r>
          </a:p>
          <a:p>
            <a:r>
              <a:rPr lang="de-DE" dirty="0"/>
              <a:t>3.	Sie </a:t>
            </a:r>
            <a:r>
              <a:rPr lang="de-DE" dirty="0" smtClean="0"/>
              <a:t>_wohnt____ </a:t>
            </a:r>
            <a:r>
              <a:rPr lang="de-DE" dirty="0"/>
              <a:t>mit ihrer Tochter  zusammen. (wohnen)  </a:t>
            </a:r>
          </a:p>
          <a:p>
            <a:r>
              <a:rPr lang="de-DE" dirty="0"/>
              <a:t>4.	</a:t>
            </a:r>
            <a:r>
              <a:rPr lang="de-DE" dirty="0" err="1"/>
              <a:t>Alyse</a:t>
            </a:r>
            <a:r>
              <a:rPr lang="de-DE" dirty="0"/>
              <a:t> und Murat </a:t>
            </a:r>
            <a:r>
              <a:rPr lang="de-DE" dirty="0" smtClean="0"/>
              <a:t>_fliegen___ </a:t>
            </a:r>
            <a:r>
              <a:rPr lang="de-DE" dirty="0"/>
              <a:t>am Dienstag in die Türkei. (fliegen)</a:t>
            </a:r>
          </a:p>
          <a:p>
            <a:r>
              <a:rPr lang="de-DE" dirty="0"/>
              <a:t>5.	Gerhard und ich </a:t>
            </a:r>
            <a:r>
              <a:rPr lang="de-DE" dirty="0" smtClean="0"/>
              <a:t>_machen___ </a:t>
            </a:r>
            <a:r>
              <a:rPr lang="de-DE" dirty="0"/>
              <a:t>mit dem Auto eine Testfahrt. (machen)</a:t>
            </a:r>
          </a:p>
          <a:p>
            <a:r>
              <a:rPr lang="de-DE" dirty="0"/>
              <a:t>6.	Daniel </a:t>
            </a:r>
            <a:r>
              <a:rPr lang="de-DE" dirty="0" smtClean="0"/>
              <a:t>_ist__ </a:t>
            </a:r>
            <a:r>
              <a:rPr lang="de-DE" dirty="0"/>
              <a:t>seit 10 Jahren bei der Firma. (sein)</a:t>
            </a:r>
          </a:p>
          <a:p>
            <a:r>
              <a:rPr lang="de-DE" dirty="0"/>
              <a:t>7.	Nächste Woche </a:t>
            </a:r>
            <a:r>
              <a:rPr lang="de-DE" dirty="0" smtClean="0"/>
              <a:t>_besuche___ </a:t>
            </a:r>
            <a:r>
              <a:rPr lang="de-DE" dirty="0"/>
              <a:t>ich meine Eltern. (besuchen)</a:t>
            </a:r>
          </a:p>
          <a:p>
            <a:r>
              <a:rPr lang="de-DE" dirty="0"/>
              <a:t>8.	</a:t>
            </a:r>
            <a:r>
              <a:rPr lang="de-DE" dirty="0" smtClean="0"/>
              <a:t>Trinkt____ </a:t>
            </a:r>
            <a:r>
              <a:rPr lang="de-DE" dirty="0"/>
              <a:t>ihr gern Tee</a:t>
            </a:r>
            <a:r>
              <a:rPr lang="de-DE" dirty="0" smtClean="0"/>
              <a:t>? (trinken)</a:t>
            </a:r>
            <a:endParaRPr lang="de-DE" dirty="0"/>
          </a:p>
          <a:p>
            <a:r>
              <a:rPr lang="de-DE" dirty="0"/>
              <a:t>9.	</a:t>
            </a:r>
            <a:r>
              <a:rPr lang="de-DE" dirty="0" err="1"/>
              <a:t>Naziye</a:t>
            </a:r>
            <a:r>
              <a:rPr lang="de-DE" dirty="0"/>
              <a:t> </a:t>
            </a:r>
            <a:r>
              <a:rPr lang="de-DE" dirty="0" smtClean="0"/>
              <a:t>_telefoniert___ </a:t>
            </a:r>
            <a:r>
              <a:rPr lang="de-DE" dirty="0"/>
              <a:t>mit ihren Kindern. (telefonieren)</a:t>
            </a:r>
          </a:p>
          <a:p>
            <a:r>
              <a:rPr lang="de-DE" dirty="0"/>
              <a:t>10.	</a:t>
            </a:r>
            <a:r>
              <a:rPr lang="de-DE" dirty="0" err="1"/>
              <a:t>Hanah</a:t>
            </a:r>
            <a:r>
              <a:rPr lang="de-DE" dirty="0"/>
              <a:t> </a:t>
            </a:r>
            <a:r>
              <a:rPr lang="de-DE" dirty="0" smtClean="0"/>
              <a:t>_spricht___ </a:t>
            </a:r>
            <a:r>
              <a:rPr lang="de-DE" dirty="0"/>
              <a:t>mit ihrem Mann. (sprechen)</a:t>
            </a:r>
          </a:p>
          <a:p>
            <a:r>
              <a:rPr lang="de-DE" dirty="0"/>
              <a:t>11.	Meine Kinder </a:t>
            </a:r>
            <a:r>
              <a:rPr lang="de-DE" dirty="0" smtClean="0"/>
              <a:t>_lernen___ </a:t>
            </a:r>
            <a:r>
              <a:rPr lang="de-DE" dirty="0"/>
              <a:t>Deutsch in der Schule. (lernen)</a:t>
            </a: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683325872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1251678" y="633845"/>
            <a:ext cx="10178322" cy="524574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dirty="0" err="1" smtClean="0"/>
              <a:t>Vaja</a:t>
            </a:r>
            <a:r>
              <a:rPr lang="de-DE" dirty="0" smtClean="0"/>
              <a:t> 3: </a:t>
            </a:r>
            <a:r>
              <a:rPr lang="de-DE" dirty="0" err="1" smtClean="0"/>
              <a:t>Ponovimo</a:t>
            </a:r>
            <a:r>
              <a:rPr lang="de-DE" dirty="0" smtClean="0"/>
              <a:t> </a:t>
            </a:r>
            <a:r>
              <a:rPr lang="de-DE" dirty="0" err="1" smtClean="0"/>
              <a:t>vso</a:t>
            </a:r>
            <a:r>
              <a:rPr lang="de-DE" dirty="0" smtClean="0"/>
              <a:t> </a:t>
            </a:r>
            <a:r>
              <a:rPr lang="de-DE" dirty="0" err="1" smtClean="0"/>
              <a:t>snov</a:t>
            </a:r>
            <a:r>
              <a:rPr lang="de-DE" dirty="0" smtClean="0"/>
              <a:t> - </a:t>
            </a:r>
            <a:r>
              <a:rPr lang="de-DE" dirty="0"/>
              <a:t>k</a:t>
            </a:r>
            <a:r>
              <a:rPr lang="sl-SI" dirty="0" err="1" smtClean="0"/>
              <a:t>ončna</a:t>
            </a:r>
            <a:r>
              <a:rPr lang="sl-SI" dirty="0" smtClean="0"/>
              <a:t> vaja </a:t>
            </a:r>
          </a:p>
          <a:p>
            <a:pPr marL="457200" indent="-457200">
              <a:buFont typeface="+mj-lt"/>
              <a:buAutoNum type="arabicParenR"/>
            </a:pPr>
            <a:r>
              <a:rPr lang="de-DE" dirty="0" err="1" smtClean="0"/>
              <a:t>Katere</a:t>
            </a:r>
            <a:r>
              <a:rPr lang="de-DE" dirty="0" smtClean="0"/>
              <a:t> </a:t>
            </a:r>
            <a:r>
              <a:rPr lang="sl-SI" dirty="0" smtClean="0"/>
              <a:t>člene poznamo? Določni: der, die, </a:t>
            </a:r>
            <a:r>
              <a:rPr lang="sl-SI" dirty="0" err="1" smtClean="0"/>
              <a:t>das</a:t>
            </a:r>
            <a:r>
              <a:rPr lang="de-DE" dirty="0"/>
              <a:t>,</a:t>
            </a:r>
            <a:r>
              <a:rPr lang="sl-SI" dirty="0" smtClean="0"/>
              <a:t> </a:t>
            </a:r>
            <a:r>
              <a:rPr lang="de-DE" dirty="0" smtClean="0"/>
              <a:t>n</a:t>
            </a:r>
            <a:r>
              <a:rPr lang="sl-SI" dirty="0" err="1" smtClean="0"/>
              <a:t>edoločni</a:t>
            </a:r>
            <a:r>
              <a:rPr lang="sl-SI" dirty="0" smtClean="0"/>
              <a:t>: </a:t>
            </a:r>
            <a:r>
              <a:rPr lang="sl-SI" dirty="0" err="1" smtClean="0"/>
              <a:t>ein</a:t>
            </a:r>
            <a:r>
              <a:rPr lang="sl-SI" dirty="0" smtClean="0"/>
              <a:t>, </a:t>
            </a:r>
            <a:r>
              <a:rPr lang="sl-SI" dirty="0" err="1" smtClean="0"/>
              <a:t>eine</a:t>
            </a:r>
            <a:r>
              <a:rPr lang="de-DE" dirty="0" smtClean="0"/>
              <a:t>, </a:t>
            </a:r>
            <a:r>
              <a:rPr lang="de-DE" dirty="0" err="1" smtClean="0"/>
              <a:t>nikalna</a:t>
            </a:r>
            <a:r>
              <a:rPr lang="de-DE" dirty="0" smtClean="0"/>
              <a:t> </a:t>
            </a:r>
            <a:r>
              <a:rPr lang="de-DE" dirty="0" err="1" smtClean="0"/>
              <a:t>oblika</a:t>
            </a:r>
            <a:r>
              <a:rPr lang="de-DE" dirty="0" smtClean="0"/>
              <a:t>: kein, keine.  </a:t>
            </a:r>
            <a:r>
              <a:rPr lang="sl-SI" dirty="0" smtClean="0"/>
              <a:t> </a:t>
            </a:r>
          </a:p>
          <a:p>
            <a:pPr marL="457200" indent="-457200">
              <a:buFont typeface="+mj-lt"/>
              <a:buAutoNum type="arabicParenR"/>
            </a:pPr>
            <a:r>
              <a:rPr lang="sl-SI" dirty="0" smtClean="0"/>
              <a:t>Kdaj uporabimo določni in kdaj nedoločni člen? Pri prvi omembi in kadar govori o stvari na splošno – uporabimo nedoločni člen. Pri drugi omembi, definirani stvari uporabimo določni člen. </a:t>
            </a:r>
          </a:p>
          <a:p>
            <a:pPr marL="457200" indent="-457200">
              <a:buFont typeface="+mj-lt"/>
              <a:buAutoNum type="arabicParenR"/>
            </a:pPr>
            <a:r>
              <a:rPr lang="sl-SI" dirty="0" smtClean="0"/>
              <a:t>Kako pozdravimo v nemščini? </a:t>
            </a:r>
            <a:r>
              <a:rPr lang="sl-SI" dirty="0" err="1" smtClean="0"/>
              <a:t>Guten</a:t>
            </a:r>
            <a:r>
              <a:rPr lang="sl-SI" dirty="0" smtClean="0"/>
              <a:t> </a:t>
            </a:r>
            <a:r>
              <a:rPr lang="sl-SI" dirty="0" err="1" smtClean="0"/>
              <a:t>Morgen</a:t>
            </a:r>
            <a:r>
              <a:rPr lang="sl-SI" dirty="0" smtClean="0"/>
              <a:t>, </a:t>
            </a:r>
            <a:r>
              <a:rPr lang="sl-SI" dirty="0" err="1" smtClean="0"/>
              <a:t>Guten</a:t>
            </a:r>
            <a:r>
              <a:rPr lang="sl-SI" dirty="0" smtClean="0"/>
              <a:t> </a:t>
            </a:r>
            <a:r>
              <a:rPr lang="sl-SI" dirty="0" err="1" smtClean="0"/>
              <a:t>Tag</a:t>
            </a:r>
            <a:r>
              <a:rPr lang="sl-SI" dirty="0" smtClean="0"/>
              <a:t>, </a:t>
            </a:r>
            <a:r>
              <a:rPr lang="sl-SI" dirty="0" err="1" smtClean="0"/>
              <a:t>Guten</a:t>
            </a:r>
            <a:r>
              <a:rPr lang="sl-SI" dirty="0" smtClean="0"/>
              <a:t> </a:t>
            </a:r>
            <a:r>
              <a:rPr lang="sl-SI" dirty="0" err="1" smtClean="0"/>
              <a:t>Abend</a:t>
            </a:r>
            <a:r>
              <a:rPr lang="sl-SI" dirty="0" smtClean="0"/>
              <a:t>, </a:t>
            </a:r>
            <a:r>
              <a:rPr lang="sl-SI" dirty="0" err="1" smtClean="0"/>
              <a:t>Gute</a:t>
            </a:r>
            <a:r>
              <a:rPr lang="sl-SI" dirty="0" smtClean="0"/>
              <a:t> </a:t>
            </a:r>
            <a:r>
              <a:rPr lang="sl-SI" dirty="0" err="1" smtClean="0"/>
              <a:t>Nacht</a:t>
            </a:r>
            <a:r>
              <a:rPr lang="sl-SI" dirty="0" smtClean="0"/>
              <a:t>, </a:t>
            </a:r>
            <a:r>
              <a:rPr lang="sl-SI" dirty="0" err="1" smtClean="0"/>
              <a:t>Hallo</a:t>
            </a:r>
            <a:r>
              <a:rPr lang="sl-SI" dirty="0" smtClean="0"/>
              <a:t>, </a:t>
            </a:r>
            <a:r>
              <a:rPr lang="sl-SI" dirty="0" err="1" smtClean="0"/>
              <a:t>Auf</a:t>
            </a:r>
            <a:r>
              <a:rPr lang="sl-SI" dirty="0" smtClean="0"/>
              <a:t> </a:t>
            </a:r>
            <a:r>
              <a:rPr lang="sl-SI" dirty="0" err="1" smtClean="0"/>
              <a:t>Wiedersehen</a:t>
            </a:r>
            <a:r>
              <a:rPr lang="sl-SI" dirty="0"/>
              <a:t>.</a:t>
            </a:r>
            <a:endParaRPr lang="sl-SI" dirty="0" smtClean="0"/>
          </a:p>
          <a:p>
            <a:pPr marL="457200" indent="-457200">
              <a:buFont typeface="+mj-lt"/>
              <a:buAutoNum type="arabicParenR"/>
            </a:pPr>
            <a:r>
              <a:rPr lang="sl-SI" dirty="0" smtClean="0"/>
              <a:t>Kako vprašamo po počutju? </a:t>
            </a:r>
            <a:r>
              <a:rPr lang="sl-SI" dirty="0" err="1" smtClean="0"/>
              <a:t>Wie</a:t>
            </a:r>
            <a:r>
              <a:rPr lang="sl-SI" dirty="0" smtClean="0"/>
              <a:t> </a:t>
            </a:r>
            <a:r>
              <a:rPr lang="sl-SI" dirty="0" err="1" smtClean="0"/>
              <a:t>geht</a:t>
            </a:r>
            <a:r>
              <a:rPr lang="sl-SI" dirty="0" smtClean="0"/>
              <a:t> s? </a:t>
            </a:r>
            <a:r>
              <a:rPr lang="sl-SI" dirty="0" err="1" smtClean="0"/>
              <a:t>Wie</a:t>
            </a:r>
            <a:r>
              <a:rPr lang="sl-SI" dirty="0" smtClean="0"/>
              <a:t> </a:t>
            </a:r>
            <a:r>
              <a:rPr lang="sl-SI" dirty="0" err="1" smtClean="0"/>
              <a:t>geht</a:t>
            </a:r>
            <a:r>
              <a:rPr lang="sl-SI" dirty="0" smtClean="0"/>
              <a:t> es </a:t>
            </a:r>
            <a:r>
              <a:rPr lang="sl-SI" dirty="0" err="1" smtClean="0"/>
              <a:t>Ihnen</a:t>
            </a:r>
            <a:r>
              <a:rPr lang="sl-SI" dirty="0" smtClean="0"/>
              <a:t>? </a:t>
            </a:r>
            <a:r>
              <a:rPr lang="de-DE" dirty="0" err="1" smtClean="0"/>
              <a:t>Odg</a:t>
            </a:r>
            <a:r>
              <a:rPr lang="de-DE" dirty="0" smtClean="0"/>
              <a:t>: Gut, danke. </a:t>
            </a:r>
            <a:endParaRPr lang="sl-SI" dirty="0" smtClean="0"/>
          </a:p>
          <a:p>
            <a:pPr marL="457200" indent="-457200">
              <a:buFont typeface="+mj-lt"/>
              <a:buAutoNum type="arabicParenR"/>
            </a:pPr>
            <a:r>
              <a:rPr lang="sl-SI" dirty="0" smtClean="0"/>
              <a:t>Kako se predstavimo? </a:t>
            </a:r>
            <a:r>
              <a:rPr lang="sl-SI" dirty="0" err="1" smtClean="0"/>
              <a:t>Guten</a:t>
            </a:r>
            <a:r>
              <a:rPr lang="sl-SI" dirty="0" smtClean="0"/>
              <a:t> </a:t>
            </a:r>
            <a:r>
              <a:rPr lang="sl-SI" dirty="0" err="1" smtClean="0"/>
              <a:t>Tag</a:t>
            </a:r>
            <a:r>
              <a:rPr lang="sl-SI" dirty="0" smtClean="0"/>
              <a:t>, </a:t>
            </a:r>
            <a:r>
              <a:rPr lang="sl-SI" dirty="0" err="1" smtClean="0"/>
              <a:t>ich</a:t>
            </a:r>
            <a:r>
              <a:rPr lang="sl-SI" dirty="0" smtClean="0"/>
              <a:t> </a:t>
            </a:r>
            <a:r>
              <a:rPr lang="sl-SI" dirty="0" err="1" smtClean="0"/>
              <a:t>hei</a:t>
            </a:r>
            <a:r>
              <a:rPr lang="de-DE" dirty="0" err="1" smtClean="0"/>
              <a:t>ße</a:t>
            </a:r>
            <a:r>
              <a:rPr lang="de-DE" dirty="0" smtClean="0"/>
              <a:t> … / Ich heiße … / Mein Name ist … </a:t>
            </a:r>
            <a:endParaRPr lang="sl-SI" dirty="0" smtClean="0"/>
          </a:p>
          <a:p>
            <a:pPr marL="457200" indent="-457200">
              <a:buFont typeface="+mj-lt"/>
              <a:buAutoNum type="arabicParenR"/>
            </a:pPr>
            <a:r>
              <a:rPr lang="sl-SI" dirty="0" smtClean="0"/>
              <a:t>Kako predstavimo drugo osebo?</a:t>
            </a:r>
            <a:r>
              <a:rPr lang="de-DE" dirty="0" smtClean="0"/>
              <a:t> Das ist …  Er/Sie kommt aus … Sein/-e </a:t>
            </a:r>
            <a:r>
              <a:rPr lang="de-DE" dirty="0" err="1" smtClean="0"/>
              <a:t>Telefonnumer</a:t>
            </a:r>
            <a:r>
              <a:rPr lang="de-DE" dirty="0" smtClean="0"/>
              <a:t> ist … </a:t>
            </a:r>
          </a:p>
          <a:p>
            <a:pPr marL="0" indent="0">
              <a:buNone/>
            </a:pPr>
            <a:r>
              <a:rPr lang="de-DE" dirty="0" smtClean="0"/>
              <a:t>Er/sie ist verheiratet. … </a:t>
            </a:r>
            <a:endParaRPr lang="sl-SI" dirty="0" smtClean="0"/>
          </a:p>
          <a:p>
            <a:endParaRPr lang="sl-SI" dirty="0" smtClean="0"/>
          </a:p>
          <a:p>
            <a:endParaRPr lang="de-DE" dirty="0" smtClean="0"/>
          </a:p>
          <a:p>
            <a:endParaRPr lang="de-DE" dirty="0" smtClean="0"/>
          </a:p>
          <a:p>
            <a:endParaRPr lang="de-DE" dirty="0" smtClean="0"/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582794271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1251678" y="789709"/>
            <a:ext cx="10178322" cy="508988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de-DE" dirty="0" smtClean="0"/>
              <a:t>7. </a:t>
            </a:r>
            <a:r>
              <a:rPr lang="sl-SI" dirty="0" smtClean="0"/>
              <a:t>Kako </a:t>
            </a:r>
            <a:r>
              <a:rPr lang="sl-SI" dirty="0"/>
              <a:t>vprašamo po poklicu</a:t>
            </a:r>
            <a:r>
              <a:rPr lang="sl-SI" dirty="0" smtClean="0"/>
              <a:t>?</a:t>
            </a:r>
            <a:r>
              <a:rPr lang="de-DE" dirty="0" smtClean="0"/>
              <a:t> Was sind Sie von Beruf? / Was machen Sie beruflich?</a:t>
            </a:r>
          </a:p>
          <a:p>
            <a:pPr marL="0" indent="0">
              <a:buNone/>
            </a:pPr>
            <a:r>
              <a:rPr lang="de-DE" dirty="0" smtClean="0"/>
              <a:t>8. </a:t>
            </a:r>
            <a:r>
              <a:rPr lang="sl-SI" dirty="0" smtClean="0"/>
              <a:t>Kako </a:t>
            </a:r>
            <a:r>
              <a:rPr lang="sl-SI" dirty="0"/>
              <a:t>vprašamo od kod ste in po bivališču</a:t>
            </a:r>
            <a:r>
              <a:rPr lang="sl-SI" dirty="0" smtClean="0"/>
              <a:t>?</a:t>
            </a:r>
            <a:r>
              <a:rPr lang="de-DE" dirty="0" smtClean="0"/>
              <a:t> Woher kommen Sie? Wo wohnen Sie? </a:t>
            </a:r>
            <a:endParaRPr lang="sl-SI" dirty="0"/>
          </a:p>
          <a:p>
            <a:pPr marL="0" indent="0">
              <a:buNone/>
            </a:pPr>
            <a:r>
              <a:rPr lang="de-DE" dirty="0" smtClean="0"/>
              <a:t>9. </a:t>
            </a:r>
            <a:r>
              <a:rPr lang="sl-SI" dirty="0" smtClean="0"/>
              <a:t>Kako </a:t>
            </a:r>
            <a:r>
              <a:rPr lang="sl-SI" dirty="0"/>
              <a:t>rečemo poštni številki</a:t>
            </a:r>
            <a:r>
              <a:rPr lang="sl-SI" dirty="0" smtClean="0"/>
              <a:t>?</a:t>
            </a:r>
            <a:r>
              <a:rPr lang="de-DE" dirty="0" smtClean="0"/>
              <a:t> Die Postleitzahl.</a:t>
            </a:r>
            <a:endParaRPr lang="sl-SI" dirty="0"/>
          </a:p>
          <a:p>
            <a:pPr marL="0" indent="0">
              <a:buNone/>
            </a:pPr>
            <a:r>
              <a:rPr lang="de-DE" dirty="0" smtClean="0"/>
              <a:t>10. </a:t>
            </a:r>
            <a:r>
              <a:rPr lang="sl-SI" dirty="0" smtClean="0"/>
              <a:t>Katere </a:t>
            </a:r>
            <a:r>
              <a:rPr lang="sl-SI" dirty="0"/>
              <a:t>države pišemo z določnim členom</a:t>
            </a:r>
            <a:r>
              <a:rPr lang="sl-SI" dirty="0" smtClean="0"/>
              <a:t>?</a:t>
            </a:r>
            <a:r>
              <a:rPr lang="de-DE" dirty="0" smtClean="0"/>
              <a:t> Die Schweiz, die Türkei, die Slowakei, die USA (Pl.), die Niederlande (Pl.), der Jemen …</a:t>
            </a:r>
            <a:endParaRPr lang="sl-SI" dirty="0"/>
          </a:p>
          <a:p>
            <a:pPr marL="0" indent="0">
              <a:buNone/>
            </a:pPr>
            <a:r>
              <a:rPr lang="de-DE" dirty="0" smtClean="0"/>
              <a:t>11. </a:t>
            </a:r>
            <a:r>
              <a:rPr lang="sl-SI" dirty="0" smtClean="0"/>
              <a:t>Prevedite</a:t>
            </a:r>
            <a:r>
              <a:rPr lang="sl-SI" dirty="0"/>
              <a:t>: der </a:t>
            </a:r>
            <a:r>
              <a:rPr lang="sl-SI" dirty="0" err="1"/>
              <a:t>Kunde</a:t>
            </a:r>
            <a:r>
              <a:rPr lang="sl-SI" dirty="0"/>
              <a:t>, die </a:t>
            </a:r>
            <a:r>
              <a:rPr lang="sl-SI" dirty="0" err="1"/>
              <a:t>Sitzung</a:t>
            </a:r>
            <a:r>
              <a:rPr lang="sl-SI" dirty="0"/>
              <a:t>, </a:t>
            </a:r>
            <a:r>
              <a:rPr lang="sl-SI" dirty="0" err="1"/>
              <a:t>das</a:t>
            </a:r>
            <a:r>
              <a:rPr lang="sl-SI" dirty="0"/>
              <a:t> </a:t>
            </a:r>
            <a:r>
              <a:rPr lang="sl-SI" dirty="0" err="1"/>
              <a:t>Unternehmen</a:t>
            </a:r>
            <a:r>
              <a:rPr lang="sl-SI" dirty="0" smtClean="0"/>
              <a:t>.</a:t>
            </a:r>
            <a:r>
              <a:rPr lang="de-DE" dirty="0" smtClean="0"/>
              <a:t> / </a:t>
            </a:r>
            <a:r>
              <a:rPr lang="de-DE" dirty="0" err="1" smtClean="0"/>
              <a:t>Stranka</a:t>
            </a:r>
            <a:r>
              <a:rPr lang="de-DE" dirty="0" smtClean="0"/>
              <a:t>, </a:t>
            </a:r>
            <a:r>
              <a:rPr lang="de-DE" dirty="0" err="1" smtClean="0"/>
              <a:t>zasedanje</a:t>
            </a:r>
            <a:r>
              <a:rPr lang="de-DE" dirty="0" smtClean="0"/>
              <a:t>, </a:t>
            </a:r>
            <a:r>
              <a:rPr lang="de-DE" dirty="0" err="1" smtClean="0"/>
              <a:t>podjetje</a:t>
            </a:r>
            <a:r>
              <a:rPr lang="de-DE" dirty="0" smtClean="0"/>
              <a:t>. </a:t>
            </a:r>
            <a:endParaRPr lang="sl-SI" dirty="0"/>
          </a:p>
          <a:p>
            <a:pPr marL="0" indent="0">
              <a:buNone/>
            </a:pPr>
            <a:r>
              <a:rPr lang="de-DE" dirty="0" smtClean="0"/>
              <a:t>12. </a:t>
            </a:r>
            <a:r>
              <a:rPr lang="sl-SI" dirty="0" smtClean="0"/>
              <a:t>Opišite </a:t>
            </a:r>
            <a:r>
              <a:rPr lang="sl-SI" dirty="0"/>
              <a:t>svoje podjetje.  </a:t>
            </a:r>
            <a:r>
              <a:rPr lang="de-DE" dirty="0" smtClean="0"/>
              <a:t>Ich arbeite bei …  Mein Unternehmen ist mittelständig. Wir kommen aus Slowenien und beschäftigen 30 Mitarbeiter und Mitarbeiterinnen. Wir produzieren Klimaanlagen. Wir sind schon seit 20 Jahren auf dem Markt. </a:t>
            </a:r>
            <a:endParaRPr lang="sl-SI" dirty="0"/>
          </a:p>
          <a:p>
            <a:pPr marL="0" indent="0">
              <a:buNone/>
            </a:pPr>
            <a:r>
              <a:rPr lang="de-DE" dirty="0" smtClean="0"/>
              <a:t>13. </a:t>
            </a:r>
            <a:r>
              <a:rPr lang="sl-SI" dirty="0" smtClean="0"/>
              <a:t>Spregajte </a:t>
            </a:r>
            <a:r>
              <a:rPr lang="sl-SI" dirty="0"/>
              <a:t>glagole: </a:t>
            </a:r>
            <a:r>
              <a:rPr lang="sl-SI" dirty="0" err="1"/>
              <a:t>wohnen</a:t>
            </a:r>
            <a:r>
              <a:rPr lang="sl-SI" dirty="0"/>
              <a:t>, </a:t>
            </a:r>
            <a:r>
              <a:rPr lang="sl-SI" dirty="0" err="1"/>
              <a:t>arbeiten</a:t>
            </a:r>
            <a:r>
              <a:rPr lang="sl-SI" dirty="0"/>
              <a:t>, </a:t>
            </a:r>
            <a:r>
              <a:rPr lang="sl-SI" dirty="0" err="1"/>
              <a:t>sein</a:t>
            </a:r>
            <a:r>
              <a:rPr lang="sl-SI" dirty="0"/>
              <a:t>, haben. </a:t>
            </a:r>
            <a:endParaRPr lang="de-DE" dirty="0" smtClean="0"/>
          </a:p>
          <a:p>
            <a:pPr marL="0" indent="0">
              <a:buNone/>
            </a:pPr>
            <a:r>
              <a:rPr lang="de-DE" dirty="0" smtClean="0"/>
              <a:t>Ich wohne, du wohnst, er wohnt, wir wohnen, ihr wohnt, sie wohnen; ich bin, du bist, er ist, wir sind, ihr seid, sie sind; ich habe, du hast, er hat, wir haben, ihr habt, sie haben. </a:t>
            </a:r>
            <a:endParaRPr lang="sl-SI" dirty="0"/>
          </a:p>
          <a:p>
            <a:pPr marL="0" indent="0">
              <a:buNone/>
            </a:pPr>
            <a:r>
              <a:rPr lang="de-DE" dirty="0" smtClean="0"/>
              <a:t>14. </a:t>
            </a:r>
            <a:r>
              <a:rPr lang="sl-SI" dirty="0" smtClean="0"/>
              <a:t>Spregajte </a:t>
            </a:r>
            <a:r>
              <a:rPr lang="sl-SI" dirty="0"/>
              <a:t>glagol: </a:t>
            </a:r>
            <a:r>
              <a:rPr lang="sl-SI" dirty="0" err="1"/>
              <a:t>essen</a:t>
            </a:r>
            <a:r>
              <a:rPr lang="sl-SI" dirty="0"/>
              <a:t>, </a:t>
            </a:r>
            <a:r>
              <a:rPr lang="sl-SI" dirty="0" err="1" smtClean="0"/>
              <a:t>fahren</a:t>
            </a:r>
            <a:r>
              <a:rPr lang="de-DE" dirty="0" smtClean="0"/>
              <a:t>: ich esse, du isst, er isst, wir essen, ihr essen, sie essen; ich fahre, du fährst, er fährt, wir fahren, ihr fahrt, sie fahren. </a:t>
            </a:r>
            <a:endParaRPr lang="sl-SI" dirty="0"/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542630784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1251678" y="633845"/>
            <a:ext cx="10178322" cy="58975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l-SI" sz="2400" dirty="0" smtClean="0"/>
              <a:t>Vaja</a:t>
            </a:r>
          </a:p>
          <a:p>
            <a:pPr marL="0" indent="0">
              <a:buNone/>
            </a:pPr>
            <a:r>
              <a:rPr lang="sl-SI" sz="2400" dirty="0" smtClean="0"/>
              <a:t>Vaja 1: </a:t>
            </a:r>
            <a:r>
              <a:rPr lang="sl-SI" sz="2400" dirty="0" err="1" smtClean="0"/>
              <a:t>Wie</a:t>
            </a:r>
            <a:r>
              <a:rPr lang="sl-SI" sz="2400" dirty="0" smtClean="0"/>
              <a:t> </a:t>
            </a:r>
            <a:r>
              <a:rPr lang="de-DE" sz="2400" dirty="0" smtClean="0"/>
              <a:t>ist der bestimmte und der unbestimmte Artikel?</a:t>
            </a:r>
            <a:endParaRPr lang="de-DE" sz="2400" dirty="0"/>
          </a:p>
          <a:p>
            <a:pPr marL="0" indent="0">
              <a:buNone/>
            </a:pPr>
            <a:r>
              <a:rPr lang="de-DE" sz="2400" dirty="0"/>
              <a:t> 	</a:t>
            </a:r>
            <a:r>
              <a:rPr lang="de-DE" sz="2400" dirty="0" smtClean="0"/>
              <a:t> </a:t>
            </a:r>
            <a:r>
              <a:rPr lang="de-DE" sz="2400" dirty="0"/>
              <a:t>	</a:t>
            </a:r>
          </a:p>
          <a:p>
            <a:pPr marL="0" indent="0">
              <a:buNone/>
            </a:pPr>
            <a:endParaRPr lang="de-DE" sz="2400" dirty="0"/>
          </a:p>
          <a:p>
            <a:pPr marL="0" indent="0">
              <a:buNone/>
            </a:pPr>
            <a:endParaRPr lang="de-DE" sz="2400" dirty="0"/>
          </a:p>
          <a:p>
            <a:pPr marL="0" indent="0">
              <a:buNone/>
            </a:pPr>
            <a:endParaRPr lang="de-DE" sz="2400" dirty="0"/>
          </a:p>
          <a:p>
            <a:pPr marL="0" indent="0">
              <a:buNone/>
            </a:pPr>
            <a:endParaRPr lang="de-DE" sz="2400" dirty="0"/>
          </a:p>
          <a:p>
            <a:pPr marL="0" indent="0">
              <a:buNone/>
            </a:pPr>
            <a:r>
              <a:rPr lang="de-DE" sz="2400" dirty="0"/>
              <a:t> 	</a:t>
            </a:r>
            <a:r>
              <a:rPr lang="de-DE" sz="2400" dirty="0" smtClean="0"/>
              <a:t> </a:t>
            </a:r>
            <a:r>
              <a:rPr lang="de-DE" sz="2400" dirty="0"/>
              <a:t>	 	</a:t>
            </a:r>
          </a:p>
          <a:p>
            <a:pPr marL="0" indent="0">
              <a:buNone/>
            </a:pPr>
            <a:endParaRPr lang="sl-SI" dirty="0" smtClean="0"/>
          </a:p>
          <a:p>
            <a:pPr marL="0" indent="0">
              <a:buNone/>
            </a:pPr>
            <a:endParaRPr lang="de-DE" dirty="0"/>
          </a:p>
        </p:txBody>
      </p:sp>
      <p:pic>
        <p:nvPicPr>
          <p:cNvPr id="2" name="Slika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19089" y="1815573"/>
            <a:ext cx="1142420" cy="954256"/>
          </a:xfrm>
          <a:prstGeom prst="rect">
            <a:avLst/>
          </a:prstGeom>
        </p:spPr>
      </p:pic>
      <p:pic>
        <p:nvPicPr>
          <p:cNvPr id="4" name="Slika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46651" y="2066253"/>
            <a:ext cx="1592303" cy="703576"/>
          </a:xfrm>
          <a:prstGeom prst="rect">
            <a:avLst/>
          </a:prstGeom>
        </p:spPr>
      </p:pic>
      <p:pic>
        <p:nvPicPr>
          <p:cNvPr id="6" name="Slika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41148" y="1984665"/>
            <a:ext cx="1491870" cy="651622"/>
          </a:xfrm>
          <a:prstGeom prst="rect">
            <a:avLst/>
          </a:prstGeom>
        </p:spPr>
      </p:pic>
      <p:pic>
        <p:nvPicPr>
          <p:cNvPr id="7" name="Slika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36722" y="3786002"/>
            <a:ext cx="1449573" cy="914612"/>
          </a:xfrm>
          <a:prstGeom prst="rect">
            <a:avLst/>
          </a:prstGeom>
        </p:spPr>
      </p:pic>
      <p:pic>
        <p:nvPicPr>
          <p:cNvPr id="8" name="Slika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938954" y="3907044"/>
            <a:ext cx="1184765" cy="10012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0828669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1251678" y="893619"/>
            <a:ext cx="10178322" cy="4985974"/>
          </a:xfrm>
        </p:spPr>
        <p:txBody>
          <a:bodyPr/>
          <a:lstStyle/>
          <a:p>
            <a:pPr marL="0" indent="0">
              <a:buNone/>
            </a:pPr>
            <a:r>
              <a:rPr lang="de-DE" dirty="0" smtClean="0"/>
              <a:t>15. Opi</a:t>
            </a:r>
            <a:r>
              <a:rPr lang="sl-SI" dirty="0" smtClean="0"/>
              <a:t>šite se v 10 stavkih: </a:t>
            </a:r>
          </a:p>
          <a:p>
            <a:pPr marL="0" indent="0">
              <a:buNone/>
            </a:pPr>
            <a:r>
              <a:rPr lang="sl-SI" dirty="0" err="1" smtClean="0"/>
              <a:t>Ich</a:t>
            </a:r>
            <a:r>
              <a:rPr lang="sl-SI" dirty="0" smtClean="0"/>
              <a:t> </a:t>
            </a:r>
            <a:r>
              <a:rPr lang="sl-SI" dirty="0" err="1" smtClean="0"/>
              <a:t>hei</a:t>
            </a:r>
            <a:r>
              <a:rPr lang="de-DE" dirty="0" err="1" smtClean="0"/>
              <a:t>ße</a:t>
            </a:r>
            <a:r>
              <a:rPr lang="de-DE" dirty="0" smtClean="0"/>
              <a:t> … Mein Vorname ist … Mein Nachname ist … </a:t>
            </a:r>
          </a:p>
          <a:p>
            <a:pPr marL="0" indent="0">
              <a:buNone/>
            </a:pPr>
            <a:r>
              <a:rPr lang="de-DE" dirty="0" smtClean="0"/>
              <a:t>Ich komme aus …  Ich wohne in … Meine Adresse ist … </a:t>
            </a:r>
          </a:p>
          <a:p>
            <a:pPr marL="0" indent="0">
              <a:buNone/>
            </a:pPr>
            <a:r>
              <a:rPr lang="de-DE" dirty="0" smtClean="0"/>
              <a:t>Ich bin … Jahre alt. Ich bin verheiratet und habe ___ Kinder. </a:t>
            </a:r>
          </a:p>
          <a:p>
            <a:pPr marL="0" indent="0">
              <a:buNone/>
            </a:pPr>
            <a:r>
              <a:rPr lang="de-DE" dirty="0" smtClean="0"/>
              <a:t>Ich arbeite bei … Ich bin …. von Beruf. </a:t>
            </a:r>
          </a:p>
          <a:p>
            <a:pPr marL="0" indent="0">
              <a:buNone/>
            </a:pPr>
            <a:r>
              <a:rPr lang="de-DE" dirty="0" smtClean="0"/>
              <a:t>Ich spreche Slowenisch, Englisch und ein bisschen Deutsch.</a:t>
            </a:r>
          </a:p>
          <a:p>
            <a:pPr marL="0" indent="0">
              <a:buNone/>
            </a:pPr>
            <a:r>
              <a:rPr lang="de-DE" dirty="0" smtClean="0"/>
              <a:t>Meine Telefonnummer ist …</a:t>
            </a:r>
          </a:p>
          <a:p>
            <a:pPr marL="0" indent="0">
              <a:buNone/>
            </a:pPr>
            <a:r>
              <a:rPr lang="de-DE" dirty="0" smtClean="0"/>
              <a:t>Meine E-Mail Adresse ist …  </a:t>
            </a:r>
          </a:p>
          <a:p>
            <a:pPr marL="0" indent="0">
              <a:buNone/>
            </a:pP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517446282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1251678" y="1278082"/>
            <a:ext cx="10178322" cy="4611901"/>
          </a:xfrm>
        </p:spPr>
        <p:txBody>
          <a:bodyPr>
            <a:normAutofit/>
          </a:bodyPr>
          <a:lstStyle/>
          <a:p>
            <a:pPr algn="ctr"/>
            <a:endParaRPr lang="de-DE" sz="3600" dirty="0" smtClean="0"/>
          </a:p>
          <a:p>
            <a:pPr algn="ctr"/>
            <a:endParaRPr lang="de-DE" sz="3600" dirty="0"/>
          </a:p>
          <a:p>
            <a:pPr algn="ctr"/>
            <a:r>
              <a:rPr lang="de-DE" sz="3600" dirty="0" err="1" smtClean="0">
                <a:solidFill>
                  <a:srgbClr val="00B050"/>
                </a:solidFill>
              </a:rPr>
              <a:t>Vpra</a:t>
            </a:r>
            <a:r>
              <a:rPr lang="sl-SI" sz="3600" dirty="0" err="1" smtClean="0">
                <a:solidFill>
                  <a:srgbClr val="00B050"/>
                </a:solidFill>
              </a:rPr>
              <a:t>šanja</a:t>
            </a:r>
            <a:r>
              <a:rPr lang="sl-SI" sz="3600" dirty="0" smtClean="0">
                <a:solidFill>
                  <a:srgbClr val="00B050"/>
                </a:solidFill>
              </a:rPr>
              <a:t>?</a:t>
            </a:r>
          </a:p>
          <a:p>
            <a:pPr marL="0" indent="0" algn="ctr">
              <a:buNone/>
            </a:pPr>
            <a:endParaRPr lang="de-DE" sz="3600" dirty="0" smtClean="0">
              <a:solidFill>
                <a:srgbClr val="00B050"/>
              </a:solidFill>
            </a:endParaRPr>
          </a:p>
          <a:p>
            <a:pPr algn="ctr"/>
            <a:r>
              <a:rPr lang="de-DE" sz="3600" dirty="0" smtClean="0">
                <a:solidFill>
                  <a:srgbClr val="00B050"/>
                </a:solidFill>
              </a:rPr>
              <a:t>Danke für die Aufmerksamkeit! </a:t>
            </a:r>
            <a:endParaRPr lang="sl-SI" sz="36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8686638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1251678" y="633845"/>
            <a:ext cx="10178322" cy="58975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l-SI" sz="2400" dirty="0" smtClean="0"/>
              <a:t>Vaja</a:t>
            </a:r>
          </a:p>
          <a:p>
            <a:pPr marL="0" indent="0">
              <a:buNone/>
            </a:pPr>
            <a:r>
              <a:rPr lang="sl-SI" sz="2400" dirty="0" smtClean="0"/>
              <a:t>Vaja 1: </a:t>
            </a:r>
            <a:r>
              <a:rPr lang="sl-SI" sz="2400" dirty="0" err="1" smtClean="0"/>
              <a:t>Wie</a:t>
            </a:r>
            <a:r>
              <a:rPr lang="sl-SI" sz="2400" dirty="0" smtClean="0"/>
              <a:t> </a:t>
            </a:r>
            <a:r>
              <a:rPr lang="de-DE" sz="2400" dirty="0" smtClean="0"/>
              <a:t>ist der bestimmte und der unbestimmte Artikel?</a:t>
            </a:r>
          </a:p>
          <a:p>
            <a:pPr marL="0" indent="0">
              <a:buNone/>
            </a:pPr>
            <a:r>
              <a:rPr lang="de-DE" sz="2400" dirty="0" smtClean="0"/>
              <a:t> 	</a:t>
            </a:r>
          </a:p>
          <a:p>
            <a:pPr marL="0" indent="0">
              <a:buNone/>
            </a:pPr>
            <a:r>
              <a:rPr lang="de-DE" sz="2400" dirty="0"/>
              <a:t>	</a:t>
            </a:r>
            <a:r>
              <a:rPr lang="de-DE" sz="2400" dirty="0" smtClean="0"/>
              <a:t>der /ein Computer		 das /ein Auto		der/ein  Bus</a:t>
            </a:r>
          </a:p>
          <a:p>
            <a:pPr marL="0" indent="0">
              <a:buNone/>
            </a:pPr>
            <a:endParaRPr lang="de-DE" sz="2400" dirty="0" smtClean="0"/>
          </a:p>
          <a:p>
            <a:pPr marL="0" indent="0">
              <a:buNone/>
            </a:pPr>
            <a:endParaRPr lang="de-DE" sz="2400" dirty="0" smtClean="0"/>
          </a:p>
          <a:p>
            <a:pPr marL="0" indent="0">
              <a:buNone/>
            </a:pPr>
            <a:endParaRPr lang="de-DE" sz="2400" dirty="0" smtClean="0"/>
          </a:p>
          <a:p>
            <a:pPr marL="0" indent="0">
              <a:buNone/>
            </a:pPr>
            <a:endParaRPr lang="de-DE" sz="2400" dirty="0" smtClean="0"/>
          </a:p>
          <a:p>
            <a:pPr marL="0" indent="0">
              <a:buNone/>
            </a:pPr>
            <a:r>
              <a:rPr lang="de-DE" sz="2400" dirty="0" smtClean="0"/>
              <a:t> 	 </a:t>
            </a:r>
          </a:p>
          <a:p>
            <a:pPr marL="0" indent="0">
              <a:buNone/>
            </a:pPr>
            <a:r>
              <a:rPr lang="de-DE" sz="2400" dirty="0"/>
              <a:t>	</a:t>
            </a:r>
            <a:r>
              <a:rPr lang="de-DE" sz="2400" dirty="0" smtClean="0"/>
              <a:t>	das/ein Telefon	 		 die/eine Information</a:t>
            </a:r>
          </a:p>
          <a:p>
            <a:pPr marL="0" indent="0">
              <a:buNone/>
            </a:pPr>
            <a:endParaRPr lang="sl-SI" dirty="0" smtClean="0"/>
          </a:p>
          <a:p>
            <a:pPr marL="0" indent="0">
              <a:buNone/>
            </a:pPr>
            <a:endParaRPr lang="de-DE" dirty="0"/>
          </a:p>
        </p:txBody>
      </p:sp>
      <p:pic>
        <p:nvPicPr>
          <p:cNvPr id="2" name="Slika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5868" y="2906447"/>
            <a:ext cx="809524" cy="676190"/>
          </a:xfrm>
          <a:prstGeom prst="rect">
            <a:avLst/>
          </a:prstGeom>
        </p:spPr>
      </p:pic>
      <p:pic>
        <p:nvPicPr>
          <p:cNvPr id="4" name="Slika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59124" y="3063589"/>
            <a:ext cx="819048" cy="361905"/>
          </a:xfrm>
          <a:prstGeom prst="rect">
            <a:avLst/>
          </a:prstGeom>
        </p:spPr>
      </p:pic>
      <p:pic>
        <p:nvPicPr>
          <p:cNvPr id="6" name="Slika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913456" y="3001331"/>
            <a:ext cx="828571" cy="361905"/>
          </a:xfrm>
          <a:prstGeom prst="rect">
            <a:avLst/>
          </a:prstGeom>
        </p:spPr>
      </p:pic>
      <p:pic>
        <p:nvPicPr>
          <p:cNvPr id="7" name="Slika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059196" y="4028070"/>
            <a:ext cx="800000" cy="504762"/>
          </a:xfrm>
          <a:prstGeom prst="rect">
            <a:avLst/>
          </a:prstGeom>
        </p:spPr>
      </p:pic>
      <p:pic>
        <p:nvPicPr>
          <p:cNvPr id="8" name="Slika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651552" y="4060056"/>
            <a:ext cx="676190" cy="571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3531085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kotnik 3"/>
          <p:cNvSpPr/>
          <p:nvPr/>
        </p:nvSpPr>
        <p:spPr>
          <a:xfrm>
            <a:off x="1780310" y="757628"/>
            <a:ext cx="8776854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de-DE" sz="2800" dirty="0" err="1"/>
              <a:t>Vaja</a:t>
            </a:r>
            <a:r>
              <a:rPr lang="de-DE" sz="2800" dirty="0"/>
              <a:t> 2: Ein / eine </a:t>
            </a:r>
            <a:r>
              <a:rPr lang="de-DE" sz="2800" dirty="0" err="1" smtClean="0"/>
              <a:t>ali</a:t>
            </a:r>
            <a:r>
              <a:rPr lang="de-DE" sz="2800" dirty="0" smtClean="0"/>
              <a:t> </a:t>
            </a:r>
            <a:r>
              <a:rPr lang="de-DE" sz="2800" dirty="0"/>
              <a:t>der, die, das? </a:t>
            </a:r>
          </a:p>
          <a:p>
            <a:pPr>
              <a:lnSpc>
                <a:spcPct val="200000"/>
              </a:lnSpc>
            </a:pPr>
            <a:r>
              <a:rPr lang="de-DE" sz="2800" dirty="0"/>
              <a:t>a.	Das ist  _____ Mann. _____ Mann heißt Miha. </a:t>
            </a:r>
          </a:p>
          <a:p>
            <a:pPr>
              <a:lnSpc>
                <a:spcPct val="200000"/>
              </a:lnSpc>
            </a:pPr>
            <a:r>
              <a:rPr lang="de-DE" sz="2800" dirty="0"/>
              <a:t>b.	</a:t>
            </a:r>
            <a:r>
              <a:rPr lang="sl-SI" sz="2800" dirty="0"/>
              <a:t>Ljubljana </a:t>
            </a:r>
            <a:r>
              <a:rPr lang="de-DE" sz="2800" dirty="0"/>
              <a:t> ist _____________</a:t>
            </a:r>
            <a:r>
              <a:rPr lang="sl-SI" sz="2800" dirty="0" err="1"/>
              <a:t>Haupts</a:t>
            </a:r>
            <a:r>
              <a:rPr lang="de-DE" sz="2800" dirty="0" err="1"/>
              <a:t>tadt</a:t>
            </a:r>
            <a:r>
              <a:rPr lang="sl-SI" sz="2800" dirty="0"/>
              <a:t> von </a:t>
            </a:r>
            <a:r>
              <a:rPr lang="sl-SI" sz="2800" dirty="0" err="1"/>
              <a:t>Slowenien</a:t>
            </a:r>
            <a:r>
              <a:rPr lang="sl-SI" sz="2800" dirty="0"/>
              <a:t>.</a:t>
            </a:r>
            <a:r>
              <a:rPr lang="de-DE" sz="2800" dirty="0"/>
              <a:t> </a:t>
            </a:r>
          </a:p>
          <a:p>
            <a:pPr>
              <a:lnSpc>
                <a:spcPct val="200000"/>
              </a:lnSpc>
            </a:pPr>
            <a:r>
              <a:rPr lang="de-DE" sz="2800" dirty="0"/>
              <a:t>d.	Er ist _____ neue </a:t>
            </a:r>
            <a:r>
              <a:rPr lang="sl-SI" sz="2800" dirty="0" err="1"/>
              <a:t>Gesch</a:t>
            </a:r>
            <a:r>
              <a:rPr lang="de-DE" sz="2800" dirty="0" err="1"/>
              <a:t>äftspartner</a:t>
            </a:r>
            <a:r>
              <a:rPr lang="de-DE" sz="2800" dirty="0"/>
              <a:t> aus Deutschland.</a:t>
            </a:r>
          </a:p>
          <a:p>
            <a:pPr>
              <a:lnSpc>
                <a:spcPct val="200000"/>
              </a:lnSpc>
            </a:pPr>
            <a:r>
              <a:rPr lang="de-DE" sz="2800" dirty="0"/>
              <a:t>e.	Das ist ______ Tasche. _____ Tasche ist neu.</a:t>
            </a:r>
          </a:p>
        </p:txBody>
      </p:sp>
    </p:spTree>
    <p:extLst>
      <p:ext uri="{BB962C8B-B14F-4D97-AF65-F5344CB8AC3E}">
        <p14:creationId xmlns:p14="http://schemas.microsoft.com/office/powerpoint/2010/main" val="3890702090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Moje Znanje">
      <a:majorFont>
        <a:latin typeface="Berlin Sans FB"/>
        <a:ea typeface=""/>
        <a:cs typeface=""/>
      </a:majorFont>
      <a:minorFont>
        <a:latin typeface="Berlin Sans FB"/>
        <a:ea typeface=""/>
        <a:cs typeface="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oje Znanje PowerPoint template" id="{EE203216-807A-4B81-9BEA-6D212EA3C112}" vid="{253455AD-3734-4BB4-BFB2-9F06F96C7CE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MojeZnanje_PPT_template</Template>
  <TotalTime>953</TotalTime>
  <Words>3556</Words>
  <Application>Microsoft Office PowerPoint</Application>
  <PresentationFormat>Širokozaslonsko</PresentationFormat>
  <Paragraphs>731</Paragraphs>
  <Slides>71</Slides>
  <Notes>0</Notes>
  <HiddenSlides>0</HiddenSlides>
  <MMClips>0</MMClips>
  <ScaleCrop>false</ScaleCrop>
  <HeadingPairs>
    <vt:vector size="8" baseType="variant">
      <vt:variant>
        <vt:lpstr>Uporabljene pisave</vt:lpstr>
      </vt:variant>
      <vt:variant>
        <vt:i4>6</vt:i4>
      </vt:variant>
      <vt:variant>
        <vt:lpstr>Tema</vt:lpstr>
      </vt:variant>
      <vt:variant>
        <vt:i4>1</vt:i4>
      </vt:variant>
      <vt:variant>
        <vt:lpstr>Vdelani OLE strežniki</vt:lpstr>
      </vt:variant>
      <vt:variant>
        <vt:i4>1</vt:i4>
      </vt:variant>
      <vt:variant>
        <vt:lpstr>Naslovi diapozitivov</vt:lpstr>
      </vt:variant>
      <vt:variant>
        <vt:i4>71</vt:i4>
      </vt:variant>
    </vt:vector>
  </HeadingPairs>
  <TitlesOfParts>
    <vt:vector size="79" baseType="lpstr">
      <vt:lpstr>Arial</vt:lpstr>
      <vt:lpstr>Berlin Sans FB</vt:lpstr>
      <vt:lpstr>Calibri</vt:lpstr>
      <vt:lpstr>Gill Sans MT</vt:lpstr>
      <vt:lpstr>Times New Roman</vt:lpstr>
      <vt:lpstr>Wingdings</vt:lpstr>
      <vt:lpstr>Badge</vt:lpstr>
      <vt:lpstr>Dokument</vt:lpstr>
      <vt:lpstr>  </vt:lpstr>
      <vt:lpstr>1. Uvod/ Einführung </vt:lpstr>
      <vt:lpstr>spoznajmo nekaj besed / EINIGE neue WÖRTER</vt:lpstr>
      <vt:lpstr>Kaj ugotovimo?  </vt:lpstr>
      <vt:lpstr>določni in nedoločni člen/ bestimmter, unbestimmter artikel  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2. ABECEDA/ DAS ALPHABET</vt:lpstr>
      <vt:lpstr>PowerPointova predstavitev</vt:lpstr>
      <vt:lpstr>PowerPointova predstavitev</vt:lpstr>
      <vt:lpstr>PowerPointova predstavitev</vt:lpstr>
      <vt:lpstr>DVA DIALOGA Odgovorite na vprašanja: 1. Wie heißen die Personen in Dialogen?  2. Wie grüßen Martha und Mario? Wie Personen in Dialog 2? 3. Wer duzt? Wer siezt? Wo ist das im Text?  </vt:lpstr>
      <vt:lpstr>DVA DIALOGA Odgovorite na vprašanja:  1. Wie heißen die Personen sind in Dialogen?  2. Wie grüßen Martha und Mario? Wie Personen in Dialog 2? 3. Wer duzt? Wer siezt? Wo ist das im Text?  </vt:lpstr>
      <vt:lpstr>UGOTOVITVE</vt:lpstr>
      <vt:lpstr>3. KAKO PozdraviMO? / Wie begrüßen wir?</vt:lpstr>
      <vt:lpstr>PowerPointova predstavitev</vt:lpstr>
      <vt:lpstr>PowerPointova predstavitev</vt:lpstr>
      <vt:lpstr>4. Kako vprašamo  po počutju?</vt:lpstr>
      <vt:lpstr>5. Kako se predstavimo? - Sich vorstellen </vt:lpstr>
      <vt:lpstr>Od kod ste? /WOHER KOMMEN SIE?</vt:lpstr>
      <vt:lpstr>PowerPointova predstavitev</vt:lpstr>
      <vt:lpstr>PowerPointova predstavitev</vt:lpstr>
      <vt:lpstr>vprašajmo po poklicu/ NACH DEM BERUF FRAGEN</vt:lpstr>
      <vt:lpstr>PowerPointova predstavitev</vt:lpstr>
      <vt:lpstr>PowerPointova predstavitev</vt:lpstr>
      <vt:lpstr>VAJA DELA MOJSTRA /übung macht den meister</vt:lpstr>
      <vt:lpstr>VAJA DELA MOJSTRA /übung macht den meister – rešitve</vt:lpstr>
      <vt:lpstr>PowerPointova predstavitev</vt:lpstr>
      <vt:lpstr>PowerPointova predstavitev</vt:lpstr>
      <vt:lpstr>Števila / DIE ZAHLEN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Od kod ste?/ Woher kommen sie?</vt:lpstr>
      <vt:lpstr>PowerPointova predstavitev</vt:lpstr>
      <vt:lpstr>Vaja</vt:lpstr>
      <vt:lpstr>Vaja</vt:lpstr>
      <vt:lpstr>PowerPointova predstavitev</vt:lpstr>
      <vt:lpstr>PowerPointova predstavitev</vt:lpstr>
      <vt:lpstr>PowerPointova predstavitev</vt:lpstr>
      <vt:lpstr>Prijavnica/ Anmeldeformular</vt:lpstr>
      <vt:lpstr>6. PREDSTAVIMO DRUGO OSEBO/ Eine andere person vorstellen </vt:lpstr>
      <vt:lpstr>6. PREDSTAVIMO DRUGO OSEBO/ Eine andere person vorstellen </vt:lpstr>
      <vt:lpstr>PowerPointova predstavitev</vt:lpstr>
      <vt:lpstr>PowerPointova predstavitev</vt:lpstr>
      <vt:lpstr>PowerPointova predstavitev</vt:lpstr>
      <vt:lpstr>PowerPointova predstavitev</vt:lpstr>
      <vt:lpstr>PREDSTAVIMO PODJETJE/ die Firma vorstellen </vt:lpstr>
      <vt:lpstr>PowerPointova predstavitev</vt:lpstr>
      <vt:lpstr>Glagol – pravilni glagoli  Das verb – regelmäßige verben </vt:lpstr>
      <vt:lpstr>Vaja 1  </vt:lpstr>
      <vt:lpstr>Vaja 1- rešitev </vt:lpstr>
      <vt:lpstr>PowerPointova predstavitev</vt:lpstr>
      <vt:lpstr>PowerPointova predstavitev</vt:lpstr>
      <vt:lpstr>PowerPointova predstavitev</vt:lpstr>
      <vt:lpstr>PowerPointova predstavitev</vt:lpstr>
      <vt:lpstr>Vaja - JA – nein, W-Frage </vt:lpstr>
      <vt:lpstr>Vaja - JA – nein, W-Frage </vt:lpstr>
      <vt:lpstr>Nepr. Glagoli – unregelmäßige verbEn</vt:lpstr>
      <vt:lpstr>Übung – lesen und ergänzen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predstavitev</dc:title>
  <dc:creator>Jasmina</dc:creator>
  <cp:lastModifiedBy>Jasmina</cp:lastModifiedBy>
  <cp:revision>92</cp:revision>
  <dcterms:created xsi:type="dcterms:W3CDTF">2017-09-17T19:09:38Z</dcterms:created>
  <dcterms:modified xsi:type="dcterms:W3CDTF">2018-02-05T10:30:27Z</dcterms:modified>
</cp:coreProperties>
</file>