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56" r:id="rId2"/>
    <p:sldId id="378" r:id="rId3"/>
    <p:sldId id="311" r:id="rId4"/>
    <p:sldId id="313" r:id="rId5"/>
    <p:sldId id="382" r:id="rId6"/>
    <p:sldId id="383" r:id="rId7"/>
    <p:sldId id="312" r:id="rId8"/>
    <p:sldId id="310" r:id="rId9"/>
    <p:sldId id="307" r:id="rId10"/>
    <p:sldId id="308" r:id="rId11"/>
    <p:sldId id="263" r:id="rId12"/>
    <p:sldId id="364" r:id="rId13"/>
    <p:sldId id="345" r:id="rId14"/>
    <p:sldId id="347" r:id="rId15"/>
    <p:sldId id="343" r:id="rId16"/>
    <p:sldId id="344" r:id="rId17"/>
    <p:sldId id="379" r:id="rId18"/>
    <p:sldId id="346" r:id="rId19"/>
    <p:sldId id="366" r:id="rId20"/>
    <p:sldId id="362" r:id="rId21"/>
    <p:sldId id="365" r:id="rId22"/>
    <p:sldId id="305" r:id="rId23"/>
    <p:sldId id="320" r:id="rId24"/>
    <p:sldId id="321" r:id="rId25"/>
    <p:sldId id="337" r:id="rId26"/>
    <p:sldId id="322" r:id="rId27"/>
    <p:sldId id="323" r:id="rId28"/>
    <p:sldId id="339" r:id="rId29"/>
    <p:sldId id="381" r:id="rId30"/>
    <p:sldId id="380" r:id="rId31"/>
    <p:sldId id="261" r:id="rId32"/>
    <p:sldId id="341" r:id="rId33"/>
    <p:sldId id="363" r:id="rId34"/>
    <p:sldId id="325" r:id="rId35"/>
    <p:sldId id="326" r:id="rId36"/>
    <p:sldId id="328" r:id="rId37"/>
    <p:sldId id="329" r:id="rId38"/>
    <p:sldId id="333" r:id="rId39"/>
    <p:sldId id="330" r:id="rId40"/>
    <p:sldId id="332" r:id="rId41"/>
    <p:sldId id="336" r:id="rId42"/>
    <p:sldId id="334" r:id="rId43"/>
    <p:sldId id="354" r:id="rId44"/>
    <p:sldId id="367" r:id="rId45"/>
    <p:sldId id="355" r:id="rId46"/>
    <p:sldId id="368" r:id="rId47"/>
    <p:sldId id="348" r:id="rId48"/>
    <p:sldId id="335" r:id="rId49"/>
    <p:sldId id="317" r:id="rId50"/>
    <p:sldId id="349" r:id="rId51"/>
    <p:sldId id="306" r:id="rId52"/>
    <p:sldId id="360" r:id="rId53"/>
    <p:sldId id="350" r:id="rId54"/>
    <p:sldId id="351" r:id="rId55"/>
    <p:sldId id="369" r:id="rId56"/>
    <p:sldId id="361" r:id="rId57"/>
    <p:sldId id="370" r:id="rId58"/>
    <p:sldId id="371" r:id="rId59"/>
    <p:sldId id="372" r:id="rId60"/>
    <p:sldId id="374" r:id="rId61"/>
    <p:sldId id="375" r:id="rId62"/>
    <p:sldId id="376" r:id="rId63"/>
    <p:sldId id="377" r:id="rId64"/>
    <p:sldId id="353" r:id="rId6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ivzeti razdelek" id="{443FD616-4243-49D2-9079-81282C4E2F0D}">
          <p14:sldIdLst>
            <p14:sldId id="256"/>
            <p14:sldId id="378"/>
            <p14:sldId id="311"/>
            <p14:sldId id="313"/>
            <p14:sldId id="382"/>
            <p14:sldId id="383"/>
            <p14:sldId id="312"/>
            <p14:sldId id="310"/>
            <p14:sldId id="307"/>
            <p14:sldId id="308"/>
            <p14:sldId id="263"/>
            <p14:sldId id="364"/>
            <p14:sldId id="345"/>
            <p14:sldId id="347"/>
            <p14:sldId id="343"/>
            <p14:sldId id="344"/>
            <p14:sldId id="379"/>
            <p14:sldId id="346"/>
            <p14:sldId id="366"/>
            <p14:sldId id="362"/>
            <p14:sldId id="365"/>
            <p14:sldId id="305"/>
            <p14:sldId id="320"/>
            <p14:sldId id="321"/>
            <p14:sldId id="337"/>
            <p14:sldId id="322"/>
            <p14:sldId id="323"/>
            <p14:sldId id="339"/>
            <p14:sldId id="381"/>
            <p14:sldId id="380"/>
            <p14:sldId id="261"/>
            <p14:sldId id="341"/>
            <p14:sldId id="363"/>
            <p14:sldId id="325"/>
            <p14:sldId id="326"/>
            <p14:sldId id="328"/>
            <p14:sldId id="329"/>
            <p14:sldId id="333"/>
            <p14:sldId id="330"/>
            <p14:sldId id="332"/>
            <p14:sldId id="336"/>
            <p14:sldId id="334"/>
            <p14:sldId id="354"/>
            <p14:sldId id="367"/>
            <p14:sldId id="355"/>
            <p14:sldId id="368"/>
            <p14:sldId id="348"/>
            <p14:sldId id="335"/>
            <p14:sldId id="317"/>
            <p14:sldId id="349"/>
            <p14:sldId id="306"/>
            <p14:sldId id="360"/>
            <p14:sldId id="350"/>
            <p14:sldId id="351"/>
            <p14:sldId id="369"/>
            <p14:sldId id="361"/>
            <p14:sldId id="370"/>
            <p14:sldId id="371"/>
            <p14:sldId id="372"/>
            <p14:sldId id="374"/>
            <p14:sldId id="375"/>
            <p14:sldId id="376"/>
            <p14:sldId id="377"/>
            <p14:sldId id="353"/>
          </p14:sldIdLst>
        </p14:section>
        <p14:section name="Razdelek brez naslova" id="{8A60EA27-82E3-403E-95A4-D7A3E92E16B2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smina" initials="J" lastIdx="2" clrIdx="0">
    <p:extLst>
      <p:ext uri="{19B8F6BF-5375-455C-9EA6-DF929625EA0E}">
        <p15:presenceInfo xmlns:p15="http://schemas.microsoft.com/office/powerpoint/2012/main" userId="Jasm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ematski slog 1 – poudarek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24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716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798347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85401048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62074542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19204328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69" y="29051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621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88380150"/>
      </p:ext>
    </p:extLst>
  </p:cSld>
  <p:clrMapOvr>
    <a:masterClrMapping/>
  </p:clrMapOvr>
  <p:transition spd="med">
    <p:pull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7910671"/>
      </p:ext>
    </p:extLst>
  </p:cSld>
  <p:clrMapOvr>
    <a:masterClrMapping/>
  </p:clrMapOvr>
  <p:transition spd="med">
    <p:pull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13494293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39962950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35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931273"/>
      </p:ext>
    </p:extLst>
  </p:cSld>
  <p:clrMapOvr>
    <a:masterClrMapping/>
  </p:clrMapOvr>
  <p:transition spd="med">
    <p:pull/>
  </p:transition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www.mojeznanje.si</a:t>
            </a:r>
            <a:endParaRPr lang="sl-SI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8635" y="5673725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51439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Housing Co. d.o.o.</a:t>
            </a:r>
            <a:endParaRPr lang="sl-S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l-SI" smtClean="0"/>
              <a:t>www.mojeznanje.si</a:t>
            </a:r>
            <a:endParaRPr lang="sl-SI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575" y="5646772"/>
            <a:ext cx="1038225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33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eutsch.d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eutsch.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387" y="2532334"/>
            <a:ext cx="10318418" cy="3556739"/>
          </a:xfrm>
        </p:spPr>
        <p:txBody>
          <a:bodyPr/>
          <a:lstStyle/>
          <a:p>
            <a:pPr algn="r"/>
            <a:r>
              <a:rPr lang="sl-SI" sz="8000" dirty="0" smtClean="0"/>
              <a:t> </a:t>
            </a:r>
            <a:br>
              <a:rPr lang="sl-SI" sz="8000" dirty="0" smtClean="0"/>
            </a:br>
            <a:endParaRPr lang="sl-SI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1697" y="1433944"/>
            <a:ext cx="8555239" cy="4779819"/>
          </a:xfrm>
        </p:spPr>
        <p:txBody>
          <a:bodyPr>
            <a:normAutofit/>
          </a:bodyPr>
          <a:lstStyle/>
          <a:p>
            <a:r>
              <a:rPr lang="sl-SI" sz="3600" i="1" dirty="0" smtClean="0"/>
              <a:t>Poslovna </a:t>
            </a:r>
            <a:r>
              <a:rPr lang="sl-SI" sz="3600" i="1" dirty="0"/>
              <a:t>nemščina - osnove </a:t>
            </a:r>
            <a:r>
              <a:rPr lang="sl-SI" sz="3600" i="1" dirty="0" smtClean="0"/>
              <a:t>komunikacije</a:t>
            </a:r>
          </a:p>
          <a:p>
            <a:endParaRPr lang="sl-SI" sz="3600" i="1" dirty="0"/>
          </a:p>
          <a:p>
            <a:pPr algn="r"/>
            <a:endParaRPr lang="sl-SI" sz="3600" i="1" dirty="0" smtClean="0"/>
          </a:p>
          <a:p>
            <a:pPr algn="r"/>
            <a:endParaRPr lang="sl-SI" sz="3600" i="1" dirty="0" smtClean="0"/>
          </a:p>
          <a:p>
            <a:pPr algn="r"/>
            <a:r>
              <a:rPr lang="sl-SI" sz="3600" i="1" dirty="0" smtClean="0"/>
              <a:t>Jasmina Noč</a:t>
            </a:r>
          </a:p>
          <a:p>
            <a:pPr algn="r"/>
            <a:r>
              <a:rPr lang="sl-SI" sz="3600" i="1" dirty="0" smtClean="0"/>
              <a:t>februar 2018  </a:t>
            </a:r>
            <a:endParaRPr lang="sl-SI" sz="3600" dirty="0"/>
          </a:p>
        </p:txBody>
      </p:sp>
    </p:spTree>
    <p:extLst>
      <p:ext uri="{BB962C8B-B14F-4D97-AF65-F5344CB8AC3E}">
        <p14:creationId xmlns:p14="http://schemas.microsoft.com/office/powerpoint/2010/main" val="9671924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1600" dirty="0" smtClean="0"/>
              <a:t>Suche nach </a:t>
            </a:r>
            <a:r>
              <a:rPr lang="de-DE" sz="1600" dirty="0" err="1" smtClean="0"/>
              <a:t>kooperationspartnern</a:t>
            </a:r>
            <a:r>
              <a:rPr lang="de-DE" sz="1600" dirty="0" smtClean="0"/>
              <a:t> - Lösung</a:t>
            </a:r>
            <a:endParaRPr lang="sl-SI" sz="16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26987" y="1406926"/>
            <a:ext cx="10178322" cy="4941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</a:rPr>
              <a:t>Die </a:t>
            </a:r>
            <a:r>
              <a:rPr lang="de-DE" dirty="0" err="1">
                <a:solidFill>
                  <a:schemeClr val="tx1"/>
                </a:solidFill>
              </a:rPr>
              <a:t>eDeutsch</a:t>
            </a:r>
            <a:r>
              <a:rPr lang="de-DE" dirty="0">
                <a:solidFill>
                  <a:schemeClr val="tx1"/>
                </a:solidFill>
              </a:rPr>
              <a:t> Gruppe mit </a:t>
            </a:r>
            <a:r>
              <a:rPr lang="de-DE" b="1" dirty="0" smtClean="0">
                <a:solidFill>
                  <a:schemeClr val="tx1"/>
                </a:solidFill>
              </a:rPr>
              <a:t>Niederlassungen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in München, Wien und Klagenfurt  generiert einen jährlichen Umsatz von ca. €150 Mio. Wir </a:t>
            </a:r>
            <a:r>
              <a:rPr lang="de-DE" b="1" dirty="0" smtClean="0">
                <a:solidFill>
                  <a:schemeClr val="tx1"/>
                </a:solidFill>
              </a:rPr>
              <a:t>beschäftigen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ca. 800 </a:t>
            </a:r>
            <a:r>
              <a:rPr lang="de-DE" b="1" dirty="0" smtClean="0">
                <a:solidFill>
                  <a:schemeClr val="tx1"/>
                </a:solidFill>
              </a:rPr>
              <a:t>Mitarbeiter.</a:t>
            </a:r>
            <a:r>
              <a:rPr lang="de-DE" dirty="0" smtClean="0">
                <a:solidFill>
                  <a:schemeClr val="tx1"/>
                </a:solidFill>
              </a:rPr>
              <a:t>  </a:t>
            </a:r>
            <a:r>
              <a:rPr lang="de-DE" dirty="0">
                <a:solidFill>
                  <a:schemeClr val="tx1"/>
                </a:solidFill>
              </a:rPr>
              <a:t>Wir </a:t>
            </a:r>
            <a:r>
              <a:rPr lang="de-DE" b="1" dirty="0" smtClean="0">
                <a:solidFill>
                  <a:schemeClr val="tx1"/>
                </a:solidFill>
              </a:rPr>
              <a:t>produzieren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für alle Branchen des Maschinenbaues komplette </a:t>
            </a:r>
            <a:r>
              <a:rPr lang="de-DE" dirty="0" smtClean="0">
                <a:solidFill>
                  <a:schemeClr val="tx1"/>
                </a:solidFill>
              </a:rPr>
              <a:t>Maschinen.</a:t>
            </a: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Produkte: 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b="1" dirty="0" smtClean="0">
                <a:solidFill>
                  <a:schemeClr val="tx1"/>
                </a:solidFill>
              </a:rPr>
              <a:t>Verpackungsmaschinen</a:t>
            </a:r>
            <a:r>
              <a:rPr lang="de-DE" dirty="0">
                <a:solidFill>
                  <a:schemeClr val="tx1"/>
                </a:solidFill>
              </a:rPr>
              <a:t>, Textilmaschinen, Papiermaschinen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Für weitere </a:t>
            </a:r>
            <a:r>
              <a:rPr lang="de-DE" b="1" dirty="0" smtClean="0">
                <a:solidFill>
                  <a:schemeClr val="tx1"/>
                </a:solidFill>
              </a:rPr>
              <a:t>Informationen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besuchen sie unsere Homepage </a:t>
            </a:r>
            <a:r>
              <a:rPr lang="de-DE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de-DE" dirty="0" smtClean="0">
                <a:solidFill>
                  <a:schemeClr val="tx1"/>
                </a:solidFill>
                <a:hlinkClick r:id="rId2"/>
              </a:rPr>
              <a:t>www.eDeutsch.de</a:t>
            </a:r>
            <a:endParaRPr lang="de-D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</a:rPr>
              <a:t>Wir </a:t>
            </a:r>
            <a:r>
              <a:rPr lang="de-DE" dirty="0">
                <a:solidFill>
                  <a:schemeClr val="tx1"/>
                </a:solidFill>
              </a:rPr>
              <a:t>suchen nach Kooperationspartnern und </a:t>
            </a:r>
            <a:r>
              <a:rPr lang="de-DE" b="1" dirty="0">
                <a:solidFill>
                  <a:schemeClr val="tx1"/>
                </a:solidFill>
              </a:rPr>
              <a:t>Lieferanten</a:t>
            </a:r>
            <a:r>
              <a:rPr lang="de-DE" dirty="0">
                <a:solidFill>
                  <a:schemeClr val="tx1"/>
                </a:solidFill>
              </a:rPr>
              <a:t>. </a:t>
            </a:r>
            <a:endParaRPr lang="de-D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de-DE" dirty="0" smtClean="0">
              <a:solidFill>
                <a:schemeClr val="tx1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093171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2.	</a:t>
            </a:r>
            <a:r>
              <a:rPr lang="sl-SI" dirty="0" smtClean="0"/>
              <a:t>NEPRAVILNI IN DELJIVI GLAGOLI </a:t>
            </a:r>
            <a:r>
              <a:rPr lang="de-DE" dirty="0" smtClean="0"/>
              <a:t>/unregelmäßige und trennbare Verben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205345"/>
            <a:ext cx="10178322" cy="5330537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2422663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Nepr</a:t>
            </a:r>
            <a:r>
              <a:rPr lang="sl-SI" dirty="0" smtClean="0"/>
              <a:t>. Glagoli – </a:t>
            </a:r>
            <a:r>
              <a:rPr lang="sl-SI" dirty="0" err="1" smtClean="0"/>
              <a:t>unregelm</a:t>
            </a:r>
            <a:r>
              <a:rPr lang="de-DE" dirty="0" err="1" smtClean="0"/>
              <a:t>äßige</a:t>
            </a:r>
            <a:r>
              <a:rPr lang="de-DE" dirty="0" smtClean="0"/>
              <a:t> </a:t>
            </a:r>
            <a:r>
              <a:rPr lang="de-DE" dirty="0" err="1" smtClean="0"/>
              <a:t>verbEn</a:t>
            </a:r>
            <a:endParaRPr lang="sl-SI" dirty="0"/>
          </a:p>
        </p:txBody>
      </p:sp>
      <p:graphicFrame>
        <p:nvGraphicFramePr>
          <p:cNvPr id="6" name="Označba mesta vsebine 5"/>
          <p:cNvGraphicFramePr>
            <a:graphicFrameLocks noGrp="1"/>
          </p:cNvGraphicFramePr>
          <p:nvPr>
            <p:ph idx="1"/>
            <p:extLst/>
          </p:nvPr>
        </p:nvGraphicFramePr>
        <p:xfrm>
          <a:off x="1693719" y="1874517"/>
          <a:ext cx="8354289" cy="4587416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1166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4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49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87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18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de-DE" sz="1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i </a:t>
                      </a:r>
                      <a:endParaRPr lang="de-DE" sz="18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essen</a:t>
                      </a:r>
                      <a:endParaRPr lang="sl-SI" sz="18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e </a:t>
                      </a:r>
                      <a:r>
                        <a:rPr lang="de-DE" sz="1800" b="1" dirty="0" err="1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ie</a:t>
                      </a:r>
                      <a:endParaRPr lang="de-DE" sz="18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lesen</a:t>
                      </a:r>
                      <a:endParaRPr lang="sl-SI" sz="18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a ä</a:t>
                      </a:r>
                      <a:endParaRPr lang="de-DE" sz="18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fahren</a:t>
                      </a:r>
                      <a:endParaRPr lang="sl-SI" sz="18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nehmen </a:t>
                      </a:r>
                      <a:endParaRPr lang="sl-SI" sz="1800" b="1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 </a:t>
                      </a:r>
                      <a:endParaRPr lang="sl-SI" sz="1800" b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esse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lese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fahre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nehme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</a:t>
                      </a:r>
                      <a:endParaRPr lang="sl-SI" sz="18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isst</a:t>
                      </a:r>
                      <a:endParaRPr lang="sl-SI" sz="18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liest </a:t>
                      </a:r>
                      <a:endParaRPr lang="sl-SI" sz="18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fährst</a:t>
                      </a:r>
                      <a:endParaRPr lang="sl-SI" sz="18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nimmst </a:t>
                      </a:r>
                      <a:endParaRPr lang="sl-SI" sz="18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er/sie/es</a:t>
                      </a:r>
                      <a:endParaRPr lang="sl-SI" sz="18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isst</a:t>
                      </a:r>
                      <a:r>
                        <a:rPr lang="de-DE" sz="1800" b="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18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liest</a:t>
                      </a:r>
                      <a:endParaRPr lang="sl-SI" sz="18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fährt</a:t>
                      </a:r>
                      <a:endParaRPr lang="sl-SI" sz="18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nimmt</a:t>
                      </a:r>
                      <a:endParaRPr lang="sl-SI" sz="18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5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essen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lesen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fahren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nehmen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5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ihr</a:t>
                      </a:r>
                      <a:endParaRPr lang="sl-SI" sz="1800" b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esst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lest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fahrt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nehmt 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4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sie/Sie</a:t>
                      </a:r>
                      <a:endParaRPr lang="sl-SI" sz="1800" b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essen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lesen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fahren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nehmen 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64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1800" b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treffen, sprechen 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sehen, fernsehen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de-DE" sz="1800" b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laufen, schlafen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1800" b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1347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09649"/>
            <a:ext cx="10178322" cy="978824"/>
          </a:xfrm>
        </p:spPr>
        <p:txBody>
          <a:bodyPr>
            <a:normAutofit/>
          </a:bodyPr>
          <a:lstStyle/>
          <a:p>
            <a:r>
              <a:rPr lang="de-DE" sz="3200" dirty="0" smtClean="0"/>
              <a:t>Übung </a:t>
            </a:r>
            <a:r>
              <a:rPr lang="sl-SI" sz="3200" dirty="0" smtClean="0"/>
              <a:t>– lesen </a:t>
            </a:r>
            <a:r>
              <a:rPr lang="sl-SI" sz="3200" dirty="0" err="1" smtClean="0"/>
              <a:t>und</a:t>
            </a:r>
            <a:r>
              <a:rPr lang="sl-SI" sz="3200" dirty="0" smtClean="0"/>
              <a:t> erg</a:t>
            </a:r>
            <a:r>
              <a:rPr lang="de-DE" sz="3200" dirty="0" err="1" smtClean="0"/>
              <a:t>änzen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288473"/>
            <a:ext cx="10178322" cy="45911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/>
              <a:t>a. 	(lesen) Ich .......... eine Anweisung. </a:t>
            </a:r>
            <a:r>
              <a:rPr lang="de-DE" dirty="0" smtClean="0"/>
              <a:t>.......... </a:t>
            </a:r>
            <a:r>
              <a:rPr lang="de-DE" dirty="0"/>
              <a:t>du auch ein Dokument? Wir ………. ein Dokument</a:t>
            </a:r>
            <a:r>
              <a:rPr lang="de-DE" dirty="0" smtClean="0"/>
              <a:t>. .......... </a:t>
            </a:r>
            <a:r>
              <a:rPr lang="de-DE" dirty="0"/>
              <a:t>Peter auch ein Buch? </a:t>
            </a:r>
            <a:r>
              <a:rPr lang="de-DE" dirty="0" smtClean="0"/>
              <a:t> 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/>
              <a:t>b.	(fahren) Ich .......... ein Auto. .......... du auch ein Auto? Wir ………. Rad. Peter .......... Fahrrad. </a:t>
            </a:r>
            <a:r>
              <a:rPr lang="de-DE" dirty="0" smtClean="0"/>
              <a:t>.......... </a:t>
            </a:r>
            <a:r>
              <a:rPr lang="de-DE" dirty="0"/>
              <a:t>ihr mit dem </a:t>
            </a:r>
            <a:r>
              <a:rPr lang="de-DE" dirty="0" smtClean="0"/>
              <a:t>Zug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 smtClean="0"/>
              <a:t>c.</a:t>
            </a:r>
            <a:r>
              <a:rPr lang="de-DE" dirty="0"/>
              <a:t>	(essen) ………. du Fisch? ………. Mihael Brot mit </a:t>
            </a:r>
            <a:r>
              <a:rPr lang="de-DE" dirty="0" smtClean="0"/>
              <a:t>Butter? Was </a:t>
            </a:r>
            <a:r>
              <a:rPr lang="de-DE" dirty="0"/>
              <a:t>.......... wir heute</a:t>
            </a:r>
            <a:r>
              <a:rPr lang="de-DE" dirty="0" smtClean="0"/>
              <a:t>?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/>
              <a:t>e.	(nehmen) ............... du </a:t>
            </a:r>
            <a:r>
              <a:rPr lang="de-DE" dirty="0" smtClean="0"/>
              <a:t>einen </a:t>
            </a:r>
            <a:r>
              <a:rPr lang="de-DE" dirty="0"/>
              <a:t>Zug? Herr Hofhaus …………… ein </a:t>
            </a:r>
            <a:r>
              <a:rPr lang="de-DE" dirty="0" smtClean="0"/>
              <a:t>Taxi. Eva </a:t>
            </a:r>
            <a:r>
              <a:rPr lang="de-DE" dirty="0"/>
              <a:t>…………… heute die U-Bahn. </a:t>
            </a:r>
            <a:r>
              <a:rPr lang="de-DE" dirty="0" smtClean="0"/>
              <a:t> </a:t>
            </a:r>
            <a:endParaRPr lang="de-DE" dirty="0" smtClean="0"/>
          </a:p>
          <a:p>
            <a:pPr marL="0" indent="0">
              <a:lnSpc>
                <a:spcPct val="150000"/>
              </a:lnSpc>
              <a:buNone/>
            </a:pPr>
            <a:endParaRPr lang="de-DE" dirty="0"/>
          </a:p>
          <a:p>
            <a:pPr marL="0" indent="0">
              <a:lnSpc>
                <a:spcPct val="150000"/>
              </a:lnSpc>
              <a:buNone/>
            </a:pPr>
            <a:endParaRPr lang="de-DE" dirty="0"/>
          </a:p>
          <a:p>
            <a:pPr>
              <a:lnSpc>
                <a:spcPct val="150000"/>
              </a:lnSpc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0551042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77229" y="309649"/>
            <a:ext cx="10178322" cy="978824"/>
          </a:xfrm>
        </p:spPr>
        <p:txBody>
          <a:bodyPr>
            <a:normAutofit/>
          </a:bodyPr>
          <a:lstStyle/>
          <a:p>
            <a:r>
              <a:rPr lang="de-DE" sz="3200" dirty="0" smtClean="0"/>
              <a:t>Übung </a:t>
            </a:r>
            <a:r>
              <a:rPr lang="sl-SI" sz="3200" dirty="0" smtClean="0"/>
              <a:t>– lesen </a:t>
            </a:r>
            <a:r>
              <a:rPr lang="sl-SI" sz="3200" dirty="0" err="1" smtClean="0"/>
              <a:t>und</a:t>
            </a:r>
            <a:r>
              <a:rPr lang="sl-SI" sz="3200" dirty="0" smtClean="0"/>
              <a:t> erg</a:t>
            </a:r>
            <a:r>
              <a:rPr lang="de-DE" sz="3200" dirty="0" err="1" smtClean="0"/>
              <a:t>änzen</a:t>
            </a:r>
            <a:r>
              <a:rPr lang="de-DE" sz="3200" dirty="0" smtClean="0"/>
              <a:t> (Lösung)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288473"/>
            <a:ext cx="10178322" cy="459111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/>
              <a:t>a. 	(lesen) Ich </a:t>
            </a:r>
            <a:r>
              <a:rPr lang="de-DE" dirty="0" smtClean="0"/>
              <a:t>...lese....... </a:t>
            </a:r>
            <a:r>
              <a:rPr lang="de-DE" dirty="0"/>
              <a:t>eine Anweisung. </a:t>
            </a:r>
            <a:r>
              <a:rPr lang="de-DE" dirty="0" smtClean="0"/>
              <a:t>..Liest........ </a:t>
            </a:r>
            <a:r>
              <a:rPr lang="de-DE" dirty="0"/>
              <a:t>du auch ein Dokument? Wir </a:t>
            </a:r>
            <a:r>
              <a:rPr lang="de-DE" dirty="0" smtClean="0"/>
              <a:t>…lesen……. </a:t>
            </a:r>
            <a:r>
              <a:rPr lang="de-DE" dirty="0"/>
              <a:t>ein Dokument</a:t>
            </a:r>
            <a:r>
              <a:rPr lang="de-DE" dirty="0" smtClean="0"/>
              <a:t>. .Liest... </a:t>
            </a:r>
            <a:r>
              <a:rPr lang="de-DE" dirty="0"/>
              <a:t>Peter auch ein Buch? </a:t>
            </a:r>
            <a:r>
              <a:rPr lang="de-DE" dirty="0" smtClean="0"/>
              <a:t> 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/>
              <a:t>b.	(fahren) Ich </a:t>
            </a:r>
            <a:r>
              <a:rPr lang="de-DE" dirty="0" smtClean="0"/>
              <a:t>..fahre........ </a:t>
            </a:r>
            <a:r>
              <a:rPr lang="de-DE" dirty="0"/>
              <a:t>ein Auto. </a:t>
            </a:r>
            <a:r>
              <a:rPr lang="de-DE" dirty="0" smtClean="0"/>
              <a:t>..Fährst... </a:t>
            </a:r>
            <a:r>
              <a:rPr lang="de-DE" dirty="0"/>
              <a:t>du auch ein Auto? Wir </a:t>
            </a:r>
            <a:r>
              <a:rPr lang="de-DE" dirty="0" smtClean="0"/>
              <a:t>……fahren…. </a:t>
            </a:r>
            <a:r>
              <a:rPr lang="de-DE" dirty="0"/>
              <a:t>Rad. Peter </a:t>
            </a:r>
            <a:r>
              <a:rPr lang="de-DE" dirty="0" smtClean="0"/>
              <a:t>..fährt........ </a:t>
            </a:r>
            <a:r>
              <a:rPr lang="de-DE" dirty="0"/>
              <a:t>Fahrrad. </a:t>
            </a:r>
            <a:r>
              <a:rPr lang="de-DE" dirty="0" smtClean="0"/>
              <a:t>..Fahrt........ </a:t>
            </a:r>
            <a:r>
              <a:rPr lang="de-DE" dirty="0"/>
              <a:t>ihr mit dem </a:t>
            </a:r>
            <a:r>
              <a:rPr lang="de-DE" dirty="0" smtClean="0"/>
              <a:t>Zug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 smtClean="0"/>
              <a:t>c.</a:t>
            </a:r>
            <a:r>
              <a:rPr lang="de-DE" dirty="0"/>
              <a:t>	(essen) </a:t>
            </a:r>
            <a:r>
              <a:rPr lang="de-DE" dirty="0" smtClean="0"/>
              <a:t>…Isst……. </a:t>
            </a:r>
            <a:r>
              <a:rPr lang="de-DE" dirty="0"/>
              <a:t>du Fisch? </a:t>
            </a:r>
            <a:r>
              <a:rPr lang="de-DE" dirty="0" smtClean="0"/>
              <a:t>…Isst……. </a:t>
            </a:r>
            <a:r>
              <a:rPr lang="de-DE" dirty="0"/>
              <a:t>Mihael Brot mit </a:t>
            </a:r>
            <a:r>
              <a:rPr lang="de-DE" dirty="0" smtClean="0"/>
              <a:t>Butter? Was ..</a:t>
            </a:r>
            <a:r>
              <a:rPr lang="sl-SI" dirty="0" smtClean="0"/>
              <a:t>e</a:t>
            </a:r>
            <a:r>
              <a:rPr lang="de-DE" dirty="0" err="1" smtClean="0"/>
              <a:t>ssen</a:t>
            </a:r>
            <a:r>
              <a:rPr lang="de-DE" dirty="0" smtClean="0"/>
              <a:t>........ </a:t>
            </a:r>
            <a:r>
              <a:rPr lang="de-DE" dirty="0"/>
              <a:t>wir heute</a:t>
            </a:r>
            <a:r>
              <a:rPr lang="de-DE" dirty="0" smtClean="0"/>
              <a:t>?</a:t>
            </a:r>
            <a:endParaRPr lang="de-DE" dirty="0"/>
          </a:p>
          <a:p>
            <a:pPr>
              <a:lnSpc>
                <a:spcPct val="150000"/>
              </a:lnSpc>
            </a:pPr>
            <a:r>
              <a:rPr lang="de-DE" dirty="0"/>
              <a:t>e.	(nehmen) </a:t>
            </a:r>
            <a:r>
              <a:rPr lang="de-DE" dirty="0" smtClean="0"/>
              <a:t>..Nimmst............. </a:t>
            </a:r>
            <a:r>
              <a:rPr lang="de-DE" dirty="0"/>
              <a:t>du </a:t>
            </a:r>
            <a:r>
              <a:rPr lang="de-DE" dirty="0" smtClean="0"/>
              <a:t>einen </a:t>
            </a:r>
            <a:r>
              <a:rPr lang="de-DE" dirty="0"/>
              <a:t>Zug? Herr Hofhaus </a:t>
            </a:r>
            <a:r>
              <a:rPr lang="de-DE" dirty="0" smtClean="0"/>
              <a:t>…nimmt………… </a:t>
            </a:r>
            <a:r>
              <a:rPr lang="de-DE" dirty="0"/>
              <a:t>ein </a:t>
            </a:r>
            <a:r>
              <a:rPr lang="de-DE" dirty="0" smtClean="0"/>
              <a:t>Taxi. Eva ……nimmt……… </a:t>
            </a:r>
            <a:r>
              <a:rPr lang="de-DE" dirty="0"/>
              <a:t>heute die U-Bahn. </a:t>
            </a:r>
            <a:r>
              <a:rPr lang="de-DE" dirty="0" smtClean="0"/>
              <a:t> </a:t>
            </a:r>
            <a:endParaRPr lang="de-DE" dirty="0"/>
          </a:p>
          <a:p>
            <a:pPr marL="0" indent="0">
              <a:lnSpc>
                <a:spcPct val="150000"/>
              </a:lnSpc>
              <a:buNone/>
            </a:pPr>
            <a:endParaRPr lang="de-DE" dirty="0"/>
          </a:p>
          <a:p>
            <a:pPr>
              <a:lnSpc>
                <a:spcPct val="150000"/>
              </a:lnSpc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9534725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602673"/>
            <a:ext cx="10178322" cy="5276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Übung 2. </a:t>
            </a:r>
            <a:r>
              <a:rPr lang="de-DE" dirty="0"/>
              <a:t>	</a:t>
            </a:r>
            <a:endParaRPr lang="de-DE" dirty="0" smtClean="0"/>
          </a:p>
          <a:p>
            <a:r>
              <a:rPr lang="de-DE" dirty="0" smtClean="0"/>
              <a:t>1. Katarina </a:t>
            </a:r>
            <a:r>
              <a:rPr lang="de-DE" dirty="0"/>
              <a:t>_____ am Wochenende nach Bratislava. (fahren)</a:t>
            </a:r>
          </a:p>
          <a:p>
            <a:r>
              <a:rPr lang="de-DE" dirty="0"/>
              <a:t>2.	Am Sonntag ____ ich einen Strudel. (backen)</a:t>
            </a:r>
          </a:p>
          <a:p>
            <a:r>
              <a:rPr lang="de-DE" dirty="0"/>
              <a:t>3.	Sie _____ mit ihrer Tochter  zusammen. (wohnen)  </a:t>
            </a:r>
          </a:p>
          <a:p>
            <a:r>
              <a:rPr lang="de-DE" dirty="0"/>
              <a:t>4.	</a:t>
            </a:r>
            <a:r>
              <a:rPr lang="de-DE" dirty="0" err="1"/>
              <a:t>Alyse</a:t>
            </a:r>
            <a:r>
              <a:rPr lang="de-DE" dirty="0"/>
              <a:t> und Murat ____ am Dienstag in die Türkei. (fliegen)</a:t>
            </a:r>
          </a:p>
          <a:p>
            <a:r>
              <a:rPr lang="de-DE" dirty="0"/>
              <a:t>5.	Gerhard und ich ____ mit dem Auto eine Testfahrt. (machen)</a:t>
            </a:r>
          </a:p>
          <a:p>
            <a:r>
              <a:rPr lang="de-DE" dirty="0"/>
              <a:t>6.	Daniel ___ seit 10 Jahren bei der Firma. (sein)</a:t>
            </a:r>
          </a:p>
          <a:p>
            <a:r>
              <a:rPr lang="de-DE" dirty="0"/>
              <a:t>7.	Nächste Woche ____ ich meine Eltern. (besuchen)</a:t>
            </a:r>
          </a:p>
          <a:p>
            <a:r>
              <a:rPr lang="de-DE" dirty="0"/>
              <a:t>8.	____ ihr gern Tee</a:t>
            </a:r>
            <a:r>
              <a:rPr lang="de-DE" dirty="0" smtClean="0"/>
              <a:t>? (trinken)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37084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602673"/>
            <a:ext cx="10178322" cy="5276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Übung 2:</a:t>
            </a:r>
            <a:r>
              <a:rPr lang="de-DE" dirty="0"/>
              <a:t>	</a:t>
            </a:r>
            <a:endParaRPr lang="de-DE" dirty="0" smtClean="0"/>
          </a:p>
          <a:p>
            <a:r>
              <a:rPr lang="de-DE" dirty="0" smtClean="0"/>
              <a:t>1. Katarina _fährt____ </a:t>
            </a:r>
            <a:r>
              <a:rPr lang="de-DE" dirty="0"/>
              <a:t>am Wochenende nach Bratislava. (fahren)</a:t>
            </a:r>
          </a:p>
          <a:p>
            <a:r>
              <a:rPr lang="de-DE" dirty="0"/>
              <a:t>2.	Am Sonntag </a:t>
            </a:r>
            <a:r>
              <a:rPr lang="de-DE" dirty="0" smtClean="0"/>
              <a:t>_backe___ </a:t>
            </a:r>
            <a:r>
              <a:rPr lang="de-DE" dirty="0"/>
              <a:t>ich einen Strudel. (backen)</a:t>
            </a:r>
          </a:p>
          <a:p>
            <a:r>
              <a:rPr lang="de-DE" dirty="0"/>
              <a:t>3.	Sie </a:t>
            </a:r>
            <a:r>
              <a:rPr lang="de-DE" dirty="0" smtClean="0"/>
              <a:t>_wohnt____ </a:t>
            </a:r>
            <a:r>
              <a:rPr lang="de-DE" dirty="0"/>
              <a:t>mit ihrer Tochter  zusammen. (wohnen)  </a:t>
            </a:r>
          </a:p>
          <a:p>
            <a:r>
              <a:rPr lang="de-DE" dirty="0"/>
              <a:t>4.	</a:t>
            </a:r>
            <a:r>
              <a:rPr lang="de-DE" dirty="0" err="1"/>
              <a:t>Alyse</a:t>
            </a:r>
            <a:r>
              <a:rPr lang="de-DE" dirty="0"/>
              <a:t> und Murat </a:t>
            </a:r>
            <a:r>
              <a:rPr lang="de-DE" dirty="0" smtClean="0"/>
              <a:t>_fliegen___ </a:t>
            </a:r>
            <a:r>
              <a:rPr lang="de-DE" dirty="0"/>
              <a:t>am Dienstag in die Türkei. (fliegen)</a:t>
            </a:r>
          </a:p>
          <a:p>
            <a:r>
              <a:rPr lang="de-DE" dirty="0"/>
              <a:t>5.	Gerhard und ich </a:t>
            </a:r>
            <a:r>
              <a:rPr lang="de-DE" dirty="0" smtClean="0"/>
              <a:t>_machen___ </a:t>
            </a:r>
            <a:r>
              <a:rPr lang="de-DE" dirty="0"/>
              <a:t>mit dem Auto eine Testfahrt. (machen)</a:t>
            </a:r>
          </a:p>
          <a:p>
            <a:r>
              <a:rPr lang="de-DE" dirty="0"/>
              <a:t>6.	Daniel </a:t>
            </a:r>
            <a:r>
              <a:rPr lang="de-DE" dirty="0" smtClean="0"/>
              <a:t>_ist__ </a:t>
            </a:r>
            <a:r>
              <a:rPr lang="de-DE" dirty="0"/>
              <a:t>seit 10 Jahren bei der Firma. (sein)</a:t>
            </a:r>
          </a:p>
          <a:p>
            <a:r>
              <a:rPr lang="de-DE" dirty="0"/>
              <a:t>7.	Nächste Woche </a:t>
            </a:r>
            <a:r>
              <a:rPr lang="de-DE" dirty="0" smtClean="0"/>
              <a:t>_besuche___ </a:t>
            </a:r>
            <a:r>
              <a:rPr lang="de-DE" dirty="0"/>
              <a:t>ich meine Eltern. (besuchen)</a:t>
            </a:r>
          </a:p>
          <a:p>
            <a:r>
              <a:rPr lang="de-DE" dirty="0"/>
              <a:t>8.	</a:t>
            </a:r>
            <a:r>
              <a:rPr lang="de-DE" dirty="0" smtClean="0"/>
              <a:t>Trinkt____ </a:t>
            </a:r>
            <a:r>
              <a:rPr lang="de-DE" dirty="0"/>
              <a:t>ihr gern Tee</a:t>
            </a:r>
            <a:r>
              <a:rPr lang="de-DE" dirty="0" smtClean="0"/>
              <a:t>? (trinken)</a:t>
            </a:r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132857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229711"/>
            <a:ext cx="10178322" cy="46498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400" dirty="0" smtClean="0"/>
              <a:t>Napišite svoj primer z glagoli: </a:t>
            </a:r>
          </a:p>
          <a:p>
            <a:r>
              <a:rPr lang="de-DE" sz="2400" dirty="0" err="1"/>
              <a:t>s</a:t>
            </a:r>
            <a:r>
              <a:rPr lang="sl-SI" sz="2400" dirty="0" err="1" smtClean="0"/>
              <a:t>prechen</a:t>
            </a:r>
            <a:r>
              <a:rPr lang="de-DE" sz="2400" dirty="0" smtClean="0"/>
              <a:t> (du)</a:t>
            </a:r>
            <a:endParaRPr lang="sl-SI" sz="2400" dirty="0" smtClean="0"/>
          </a:p>
          <a:p>
            <a:r>
              <a:rPr lang="sl-SI" sz="2400" dirty="0" err="1"/>
              <a:t>f</a:t>
            </a:r>
            <a:r>
              <a:rPr lang="sl-SI" sz="2400" dirty="0" err="1" smtClean="0"/>
              <a:t>ahren</a:t>
            </a:r>
            <a:r>
              <a:rPr lang="sl-SI" sz="2400" dirty="0" smtClean="0"/>
              <a:t> </a:t>
            </a:r>
            <a:r>
              <a:rPr lang="de-DE" sz="2400" dirty="0" smtClean="0"/>
              <a:t> (er)</a:t>
            </a:r>
            <a:endParaRPr lang="sl-SI" sz="2400" dirty="0" smtClean="0"/>
          </a:p>
          <a:p>
            <a:r>
              <a:rPr lang="sl-SI" sz="2400" dirty="0"/>
              <a:t>l</a:t>
            </a:r>
            <a:r>
              <a:rPr lang="sl-SI" sz="2400" dirty="0" smtClean="0"/>
              <a:t>esen </a:t>
            </a:r>
            <a:r>
              <a:rPr lang="de-DE" sz="2400" dirty="0" smtClean="0"/>
              <a:t> (ich)</a:t>
            </a:r>
          </a:p>
          <a:p>
            <a:r>
              <a:rPr lang="de-DE" sz="2400" dirty="0"/>
              <a:t>e</a:t>
            </a:r>
            <a:r>
              <a:rPr lang="de-DE" sz="2400" dirty="0" smtClean="0"/>
              <a:t>ssen (sie-</a:t>
            </a:r>
            <a:r>
              <a:rPr lang="de-DE" sz="2400" dirty="0" err="1" smtClean="0"/>
              <a:t>ona</a:t>
            </a:r>
            <a:r>
              <a:rPr lang="de-DE" sz="2400" dirty="0" smtClean="0"/>
              <a:t>)</a:t>
            </a:r>
          </a:p>
          <a:p>
            <a:endParaRPr lang="de-DE" sz="2400" dirty="0"/>
          </a:p>
          <a:p>
            <a:r>
              <a:rPr lang="de-DE" sz="2400" dirty="0" err="1" smtClean="0"/>
              <a:t>Dodatne</a:t>
            </a:r>
            <a:r>
              <a:rPr lang="de-DE" sz="2400" dirty="0" smtClean="0"/>
              <a:t> </a:t>
            </a:r>
            <a:r>
              <a:rPr lang="de-DE" sz="2400" dirty="0" err="1" smtClean="0"/>
              <a:t>vaje</a:t>
            </a:r>
            <a:r>
              <a:rPr lang="de-DE" sz="2400" dirty="0" smtClean="0"/>
              <a:t>: </a:t>
            </a:r>
            <a:r>
              <a:rPr lang="de-DE" sz="2400" dirty="0" err="1" smtClean="0"/>
              <a:t>str.</a:t>
            </a:r>
            <a:r>
              <a:rPr lang="de-DE" sz="2400" dirty="0" smtClean="0"/>
              <a:t> 8 v </a:t>
            </a:r>
            <a:r>
              <a:rPr lang="de-DE" sz="2400" dirty="0" err="1" smtClean="0"/>
              <a:t>skripti</a:t>
            </a:r>
            <a:r>
              <a:rPr lang="de-DE" sz="2400" dirty="0" smtClean="0"/>
              <a:t>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8157590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32235" y="382385"/>
            <a:ext cx="10178322" cy="1492132"/>
          </a:xfrm>
        </p:spPr>
        <p:txBody>
          <a:bodyPr/>
          <a:lstStyle/>
          <a:p>
            <a:r>
              <a:rPr lang="de-DE" dirty="0" err="1" smtClean="0"/>
              <a:t>Deljivi</a:t>
            </a:r>
            <a:r>
              <a:rPr lang="de-DE" dirty="0" smtClean="0"/>
              <a:t> </a:t>
            </a:r>
            <a:r>
              <a:rPr lang="de-DE" dirty="0" err="1" smtClean="0"/>
              <a:t>glagoli</a:t>
            </a:r>
            <a:r>
              <a:rPr lang="de-DE" dirty="0" smtClean="0"/>
              <a:t>/</a:t>
            </a:r>
            <a:r>
              <a:rPr lang="sl-SI" dirty="0" smtClean="0"/>
              <a:t> </a:t>
            </a:r>
            <a:r>
              <a:rPr lang="de-DE" dirty="0" smtClean="0"/>
              <a:t>die trennbaren </a:t>
            </a:r>
            <a:r>
              <a:rPr lang="de-DE" dirty="0" err="1" smtClean="0"/>
              <a:t>verben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Nekateri</a:t>
            </a:r>
            <a:r>
              <a:rPr lang="de-DE" dirty="0" smtClean="0"/>
              <a:t> </a:t>
            </a:r>
            <a:r>
              <a:rPr lang="de-DE" dirty="0" err="1" smtClean="0"/>
              <a:t>glagoli</a:t>
            </a:r>
            <a:r>
              <a:rPr lang="de-DE" dirty="0" smtClean="0"/>
              <a:t> se </a:t>
            </a:r>
            <a:r>
              <a:rPr lang="de-DE" dirty="0" err="1" smtClean="0"/>
              <a:t>delijo-osnova</a:t>
            </a:r>
            <a:r>
              <a:rPr lang="de-DE" dirty="0" smtClean="0"/>
              <a:t> in </a:t>
            </a:r>
            <a:r>
              <a:rPr lang="de-DE" dirty="0" err="1" smtClean="0"/>
              <a:t>predpona</a:t>
            </a:r>
            <a:r>
              <a:rPr lang="de-DE" dirty="0" smtClean="0"/>
              <a:t> </a:t>
            </a:r>
            <a:r>
              <a:rPr lang="de-DE" dirty="0" err="1" smtClean="0"/>
              <a:t>glagola</a:t>
            </a:r>
            <a:r>
              <a:rPr lang="de-DE" dirty="0" smtClean="0"/>
              <a:t>:</a:t>
            </a:r>
            <a:endParaRPr lang="de-DE" dirty="0" smtClean="0"/>
          </a:p>
          <a:p>
            <a:r>
              <a:rPr lang="sl-SI" dirty="0">
                <a:solidFill>
                  <a:srgbClr val="FF0000"/>
                </a:solidFill>
              </a:rPr>
              <a:t>s</a:t>
            </a:r>
            <a:r>
              <a:rPr lang="de-DE" dirty="0" err="1" smtClean="0">
                <a:solidFill>
                  <a:srgbClr val="FF0000"/>
                </a:solidFill>
              </a:rPr>
              <a:t>tatt</a:t>
            </a:r>
            <a:r>
              <a:rPr lang="de-DE" dirty="0" err="1" smtClean="0">
                <a:solidFill>
                  <a:schemeClr val="tx1"/>
                </a:solidFill>
              </a:rPr>
              <a:t>finden</a:t>
            </a:r>
            <a:r>
              <a:rPr lang="sl-SI" dirty="0" smtClean="0">
                <a:solidFill>
                  <a:schemeClr val="tx1"/>
                </a:solidFill>
              </a:rPr>
              <a:t> (odvijati se)</a:t>
            </a:r>
            <a:r>
              <a:rPr lang="de-DE" dirty="0" smtClean="0">
                <a:solidFill>
                  <a:schemeClr val="tx1"/>
                </a:solidFill>
              </a:rPr>
              <a:t>:</a:t>
            </a:r>
            <a:r>
              <a:rPr lang="de-DE" dirty="0" smtClean="0"/>
              <a:t> </a:t>
            </a:r>
            <a:r>
              <a:rPr lang="de-DE" dirty="0" smtClean="0"/>
              <a:t>Unser Meeting </a:t>
            </a:r>
            <a:r>
              <a:rPr lang="de-DE" dirty="0" smtClean="0">
                <a:solidFill>
                  <a:srgbClr val="FF0000"/>
                </a:solidFill>
              </a:rPr>
              <a:t>findet</a:t>
            </a:r>
            <a:r>
              <a:rPr lang="de-DE" dirty="0" smtClean="0"/>
              <a:t> um 7 Uhr </a:t>
            </a:r>
            <a:r>
              <a:rPr lang="de-DE" dirty="0" smtClean="0">
                <a:solidFill>
                  <a:srgbClr val="FF0000"/>
                </a:solidFill>
              </a:rPr>
              <a:t>statt</a:t>
            </a:r>
            <a:r>
              <a:rPr lang="de-DE" dirty="0" smtClean="0"/>
              <a:t>.</a:t>
            </a:r>
          </a:p>
          <a:p>
            <a:r>
              <a:rPr lang="sl-SI" dirty="0">
                <a:solidFill>
                  <a:srgbClr val="FF0000"/>
                </a:solidFill>
              </a:rPr>
              <a:t>e</a:t>
            </a:r>
            <a:r>
              <a:rPr lang="de-DE" dirty="0" err="1" smtClean="0">
                <a:solidFill>
                  <a:srgbClr val="FF0000"/>
                </a:solidFill>
              </a:rPr>
              <a:t>in</a:t>
            </a:r>
            <a:r>
              <a:rPr lang="de-DE" dirty="0" err="1" smtClean="0">
                <a:solidFill>
                  <a:schemeClr val="tx1"/>
                </a:solidFill>
              </a:rPr>
              <a:t>laden</a:t>
            </a:r>
            <a:r>
              <a:rPr lang="sl-SI" dirty="0" smtClean="0">
                <a:solidFill>
                  <a:schemeClr val="tx1"/>
                </a:solidFill>
              </a:rPr>
              <a:t> (povabiti)</a:t>
            </a:r>
            <a:r>
              <a:rPr lang="de-DE" dirty="0" smtClean="0"/>
              <a:t>: </a:t>
            </a:r>
            <a:r>
              <a:rPr lang="de-DE" dirty="0" smtClean="0"/>
              <a:t>Wir </a:t>
            </a:r>
            <a:r>
              <a:rPr lang="de-DE" dirty="0" smtClean="0">
                <a:solidFill>
                  <a:srgbClr val="FF0000"/>
                </a:solidFill>
              </a:rPr>
              <a:t>laden </a:t>
            </a:r>
            <a:r>
              <a:rPr lang="de-DE" dirty="0" smtClean="0"/>
              <a:t>jedes Jahr unsere Partner zu einem Treffen </a:t>
            </a:r>
            <a:r>
              <a:rPr lang="de-DE" dirty="0" smtClean="0">
                <a:solidFill>
                  <a:srgbClr val="FF0000"/>
                </a:solidFill>
              </a:rPr>
              <a:t>ein</a:t>
            </a:r>
            <a:r>
              <a:rPr lang="de-DE" dirty="0" smtClean="0"/>
              <a:t>. </a:t>
            </a:r>
          </a:p>
          <a:p>
            <a:pPr marL="0" indent="0">
              <a:buNone/>
            </a:pPr>
            <a:endParaRPr lang="de-DE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FF0000"/>
                </a:solidFill>
              </a:rPr>
              <a:t>Še nekaj primerov: </a:t>
            </a:r>
            <a:r>
              <a:rPr lang="de-DE" dirty="0" smtClean="0">
                <a:solidFill>
                  <a:srgbClr val="FF0000"/>
                </a:solidFill>
              </a:rPr>
              <a:t>auf</a:t>
            </a:r>
            <a:r>
              <a:rPr lang="de-DE" dirty="0" smtClean="0"/>
              <a:t>räumen (</a:t>
            </a:r>
            <a:r>
              <a:rPr lang="de-DE" dirty="0" err="1" smtClean="0"/>
              <a:t>pospravljati</a:t>
            </a:r>
            <a:r>
              <a:rPr lang="de-DE" dirty="0" smtClean="0"/>
              <a:t>), </a:t>
            </a:r>
            <a:r>
              <a:rPr lang="de-DE" dirty="0" smtClean="0">
                <a:solidFill>
                  <a:srgbClr val="FF0000"/>
                </a:solidFill>
              </a:rPr>
              <a:t>ab</a:t>
            </a:r>
            <a:r>
              <a:rPr lang="de-DE" dirty="0" smtClean="0"/>
              <a:t>fahren (</a:t>
            </a:r>
            <a:r>
              <a:rPr lang="de-DE" dirty="0" err="1" smtClean="0"/>
              <a:t>odpeljati</a:t>
            </a:r>
            <a:r>
              <a:rPr lang="de-DE" dirty="0" smtClean="0"/>
              <a:t>), </a:t>
            </a:r>
            <a:r>
              <a:rPr lang="de-DE" dirty="0" smtClean="0">
                <a:solidFill>
                  <a:srgbClr val="FF0000"/>
                </a:solidFill>
              </a:rPr>
              <a:t>an</a:t>
            </a:r>
            <a:r>
              <a:rPr lang="de-DE" dirty="0" smtClean="0"/>
              <a:t>kommen (</a:t>
            </a:r>
            <a:r>
              <a:rPr lang="de-DE" dirty="0" err="1" smtClean="0"/>
              <a:t>prispeti</a:t>
            </a:r>
            <a:r>
              <a:rPr lang="de-DE" dirty="0" smtClean="0"/>
              <a:t>), </a:t>
            </a:r>
            <a:r>
              <a:rPr lang="de-DE" dirty="0" smtClean="0">
                <a:solidFill>
                  <a:srgbClr val="FF0000"/>
                </a:solidFill>
              </a:rPr>
              <a:t>mit</a:t>
            </a:r>
            <a:r>
              <a:rPr lang="de-DE" dirty="0" smtClean="0"/>
              <a:t>fahren (</a:t>
            </a:r>
            <a:r>
              <a:rPr lang="de-DE" dirty="0" err="1" smtClean="0"/>
              <a:t>peljati</a:t>
            </a:r>
            <a:r>
              <a:rPr lang="de-DE" dirty="0" smtClean="0"/>
              <a:t> se </a:t>
            </a:r>
            <a:r>
              <a:rPr lang="de-DE" dirty="0" err="1" smtClean="0"/>
              <a:t>zraven</a:t>
            </a:r>
            <a:r>
              <a:rPr lang="de-DE" dirty="0" smtClean="0"/>
              <a:t>), </a:t>
            </a:r>
            <a:r>
              <a:rPr lang="de-DE" dirty="0" smtClean="0">
                <a:solidFill>
                  <a:srgbClr val="FF0000"/>
                </a:solidFill>
              </a:rPr>
              <a:t>fern</a:t>
            </a:r>
            <a:r>
              <a:rPr lang="de-DE" dirty="0" smtClean="0"/>
              <a:t>sehen (</a:t>
            </a:r>
            <a:r>
              <a:rPr lang="de-DE" dirty="0" err="1" smtClean="0"/>
              <a:t>gledati</a:t>
            </a:r>
            <a:r>
              <a:rPr lang="de-DE" dirty="0" smtClean="0"/>
              <a:t> </a:t>
            </a:r>
            <a:r>
              <a:rPr lang="de-DE" dirty="0" err="1" smtClean="0"/>
              <a:t>televizijo</a:t>
            </a:r>
            <a:r>
              <a:rPr lang="de-DE" dirty="0" smtClean="0"/>
              <a:t>) </a:t>
            </a:r>
            <a:r>
              <a:rPr lang="de-DE" dirty="0" err="1" smtClean="0"/>
              <a:t>itd</a:t>
            </a:r>
            <a:r>
              <a:rPr lang="de-DE" dirty="0" smtClean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384442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Spreganje</a:t>
            </a:r>
            <a:r>
              <a:rPr lang="de-DE" dirty="0" smtClean="0"/>
              <a:t> /</a:t>
            </a:r>
            <a:r>
              <a:rPr lang="de-DE" dirty="0" err="1" smtClean="0"/>
              <a:t>konjugation</a:t>
            </a:r>
            <a:endParaRPr lang="sl-SI" dirty="0"/>
          </a:p>
        </p:txBody>
      </p:sp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0823342"/>
              </p:ext>
            </p:extLst>
          </p:nvPr>
        </p:nvGraphicFramePr>
        <p:xfrm>
          <a:off x="2782037" y="2105247"/>
          <a:ext cx="7467748" cy="256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3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4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6486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endParaRPr lang="sl-SI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mitfahren</a:t>
                      </a:r>
                      <a:endParaRPr lang="sl-SI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</a:t>
                      </a:r>
                      <a:endParaRPr lang="sl-SI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fahre mit </a:t>
                      </a:r>
                      <a:endParaRPr lang="sl-SI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</a:t>
                      </a:r>
                      <a:endParaRPr lang="sl-SI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fährst</a:t>
                      </a:r>
                      <a:r>
                        <a:rPr lang="de-D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mit </a:t>
                      </a:r>
                      <a:endParaRPr lang="sl-SI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er/sie/es</a:t>
                      </a:r>
                      <a:endParaRPr lang="sl-SI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fährt mit</a:t>
                      </a:r>
                      <a:endParaRPr lang="sl-SI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</a:t>
                      </a:r>
                      <a:endParaRPr lang="sl-SI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fahren mit </a:t>
                      </a:r>
                      <a:endParaRPr lang="sl-SI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ihr </a:t>
                      </a:r>
                      <a:endParaRPr lang="sl-SI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fahrt mit </a:t>
                      </a:r>
                      <a:endParaRPr lang="sl-SI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6486">
                <a:tc>
                  <a:txBody>
                    <a:bodyPr/>
                    <a:lstStyle/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de-D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sie/Sie</a:t>
                      </a:r>
                      <a:endParaRPr lang="sl-SI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fahren mit</a:t>
                      </a:r>
                      <a:endParaRPr lang="sl-SI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16404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Uvod</a:t>
            </a:r>
            <a:r>
              <a:rPr lang="de-DE" dirty="0" smtClean="0"/>
              <a:t>/</a:t>
            </a:r>
            <a:r>
              <a:rPr lang="de-DE" dirty="0" err="1" smtClean="0"/>
              <a:t>einführung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Katerim</a:t>
            </a:r>
            <a:r>
              <a:rPr lang="de-DE" dirty="0" smtClean="0"/>
              <a:t> </a:t>
            </a:r>
            <a:r>
              <a:rPr lang="de-DE" dirty="0" err="1" smtClean="0"/>
              <a:t>temam</a:t>
            </a:r>
            <a:r>
              <a:rPr lang="de-DE" dirty="0" smtClean="0"/>
              <a:t> se </a:t>
            </a:r>
            <a:r>
              <a:rPr lang="de-DE" dirty="0" err="1" smtClean="0"/>
              <a:t>bomo</a:t>
            </a:r>
            <a:r>
              <a:rPr lang="de-DE" dirty="0" smtClean="0"/>
              <a:t> </a:t>
            </a:r>
            <a:r>
              <a:rPr lang="de-DE" dirty="0" err="1" smtClean="0"/>
              <a:t>posvetili</a:t>
            </a:r>
            <a:r>
              <a:rPr lang="de-DE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 err="1" smtClean="0"/>
              <a:t>Ponovitev</a:t>
            </a: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r>
              <a:rPr lang="de-DE" dirty="0" err="1" smtClean="0"/>
              <a:t>Nepravilni</a:t>
            </a:r>
            <a:r>
              <a:rPr lang="de-DE" dirty="0" smtClean="0"/>
              <a:t> in </a:t>
            </a:r>
            <a:r>
              <a:rPr lang="de-DE" dirty="0" err="1" smtClean="0"/>
              <a:t>deljivi</a:t>
            </a:r>
            <a:r>
              <a:rPr lang="de-DE" dirty="0" smtClean="0"/>
              <a:t> </a:t>
            </a:r>
            <a:r>
              <a:rPr lang="de-DE" dirty="0" err="1" smtClean="0"/>
              <a:t>glagoli</a:t>
            </a: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r>
              <a:rPr lang="de-DE" dirty="0" err="1" smtClean="0"/>
              <a:t>Ura</a:t>
            </a:r>
            <a:r>
              <a:rPr lang="de-DE" dirty="0" smtClean="0"/>
              <a:t> in </a:t>
            </a:r>
            <a:r>
              <a:rPr lang="de-DE" dirty="0" err="1" smtClean="0"/>
              <a:t>predlogi</a:t>
            </a: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r>
              <a:rPr lang="de-DE" dirty="0" err="1" smtClean="0"/>
              <a:t>Pisni</a:t>
            </a:r>
            <a:r>
              <a:rPr lang="de-DE" dirty="0" smtClean="0"/>
              <a:t> </a:t>
            </a:r>
            <a:r>
              <a:rPr lang="de-DE" dirty="0" err="1" smtClean="0"/>
              <a:t>termini</a:t>
            </a:r>
            <a:endParaRPr lang="de-DE" dirty="0" smtClean="0"/>
          </a:p>
          <a:p>
            <a:pPr marL="457200" indent="-457200">
              <a:buFont typeface="+mj-lt"/>
              <a:buAutoNum type="arabicPeriod"/>
            </a:pPr>
            <a:r>
              <a:rPr lang="de-DE" dirty="0" err="1" smtClean="0"/>
              <a:t>Ponovitev</a:t>
            </a:r>
            <a:endParaRPr lang="de-DE" dirty="0" smtClean="0"/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666728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524001"/>
            <a:ext cx="10178322" cy="435559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sl-SI" dirty="0" err="1" smtClean="0"/>
              <a:t>Wo</a:t>
            </a:r>
            <a:r>
              <a:rPr lang="sl-SI" dirty="0" smtClean="0"/>
              <a:t> ______ </a:t>
            </a:r>
            <a:r>
              <a:rPr lang="sl-SI" dirty="0" err="1" smtClean="0"/>
              <a:t>das</a:t>
            </a:r>
            <a:r>
              <a:rPr lang="sl-SI" dirty="0" smtClean="0"/>
              <a:t> Meeting ______ (</a:t>
            </a:r>
            <a:r>
              <a:rPr lang="sl-SI" dirty="0" err="1" smtClean="0"/>
              <a:t>stattfinden</a:t>
            </a:r>
            <a:r>
              <a:rPr lang="sl-SI" dirty="0" smtClean="0"/>
              <a:t>)?</a:t>
            </a:r>
          </a:p>
          <a:p>
            <a:pPr>
              <a:lnSpc>
                <a:spcPct val="200000"/>
              </a:lnSpc>
            </a:pPr>
            <a:r>
              <a:rPr lang="sl-SI" dirty="0" err="1" smtClean="0"/>
              <a:t>Heute</a:t>
            </a:r>
            <a:r>
              <a:rPr lang="sl-SI" dirty="0" smtClean="0"/>
              <a:t> ______ </a:t>
            </a:r>
            <a:r>
              <a:rPr lang="sl-SI" dirty="0" err="1" smtClean="0"/>
              <a:t>wir</a:t>
            </a:r>
            <a:r>
              <a:rPr lang="sl-SI" dirty="0" smtClean="0"/>
              <a:t> </a:t>
            </a:r>
            <a:r>
              <a:rPr lang="sl-SI" dirty="0" err="1" smtClean="0"/>
              <a:t>schon</a:t>
            </a:r>
            <a:r>
              <a:rPr lang="sl-SI" dirty="0" smtClean="0"/>
              <a:t> um 7.00 mit der </a:t>
            </a:r>
            <a:r>
              <a:rPr lang="sl-SI" dirty="0" err="1" smtClean="0"/>
              <a:t>Arbeit</a:t>
            </a:r>
            <a:r>
              <a:rPr lang="sl-SI" dirty="0" smtClean="0"/>
              <a:t> _____(</a:t>
            </a:r>
            <a:r>
              <a:rPr lang="sl-SI" dirty="0" err="1" smtClean="0"/>
              <a:t>anfangen</a:t>
            </a:r>
            <a:r>
              <a:rPr lang="sl-SI" dirty="0" smtClean="0"/>
              <a:t>).</a:t>
            </a:r>
          </a:p>
          <a:p>
            <a:pPr>
              <a:lnSpc>
                <a:spcPct val="200000"/>
              </a:lnSpc>
            </a:pPr>
            <a:r>
              <a:rPr lang="sl-SI" dirty="0" err="1" smtClean="0"/>
              <a:t>Mein</a:t>
            </a:r>
            <a:r>
              <a:rPr lang="sl-SI" dirty="0" smtClean="0"/>
              <a:t> B</a:t>
            </a:r>
            <a:r>
              <a:rPr lang="de-DE" dirty="0" err="1" smtClean="0"/>
              <a:t>üro</a:t>
            </a:r>
            <a:r>
              <a:rPr lang="de-DE" dirty="0" smtClean="0"/>
              <a:t> ist ein Chaos. Ich __________ es _____ (aufräumen). </a:t>
            </a:r>
          </a:p>
          <a:p>
            <a:pPr>
              <a:lnSpc>
                <a:spcPct val="200000"/>
              </a:lnSpc>
            </a:pPr>
            <a:r>
              <a:rPr lang="de-DE" dirty="0" smtClean="0"/>
              <a:t>Mein Mann __________ jeden Abend 1 Stunde _____ (fernsehen).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572141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524001"/>
            <a:ext cx="10178322" cy="435559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sl-SI" dirty="0" err="1" smtClean="0"/>
              <a:t>Wo</a:t>
            </a:r>
            <a:r>
              <a:rPr lang="sl-SI" dirty="0" smtClean="0"/>
              <a:t> </a:t>
            </a:r>
            <a:r>
              <a:rPr lang="de-DE" b="1" dirty="0" smtClean="0"/>
              <a:t>findet </a:t>
            </a:r>
            <a:r>
              <a:rPr lang="sl-SI" dirty="0" smtClean="0"/>
              <a:t> </a:t>
            </a:r>
            <a:r>
              <a:rPr lang="sl-SI" dirty="0" err="1" smtClean="0"/>
              <a:t>das</a:t>
            </a:r>
            <a:r>
              <a:rPr lang="sl-SI" dirty="0" smtClean="0"/>
              <a:t> Meeting </a:t>
            </a:r>
            <a:r>
              <a:rPr lang="de-DE" b="1" dirty="0" smtClean="0"/>
              <a:t>statt </a:t>
            </a:r>
            <a:r>
              <a:rPr lang="sl-SI" dirty="0" smtClean="0"/>
              <a:t> (</a:t>
            </a:r>
            <a:r>
              <a:rPr lang="sl-SI" dirty="0" err="1" smtClean="0"/>
              <a:t>stattfinden</a:t>
            </a:r>
            <a:r>
              <a:rPr lang="sl-SI" dirty="0" smtClean="0"/>
              <a:t>)?</a:t>
            </a:r>
          </a:p>
          <a:p>
            <a:pPr>
              <a:lnSpc>
                <a:spcPct val="200000"/>
              </a:lnSpc>
            </a:pPr>
            <a:r>
              <a:rPr lang="sl-SI" dirty="0" err="1" smtClean="0"/>
              <a:t>Heute</a:t>
            </a:r>
            <a:r>
              <a:rPr lang="sl-SI" dirty="0" smtClean="0"/>
              <a:t> </a:t>
            </a:r>
            <a:r>
              <a:rPr lang="de-DE" b="1" dirty="0" smtClean="0"/>
              <a:t>fangen </a:t>
            </a:r>
            <a:r>
              <a:rPr lang="sl-SI" dirty="0" err="1" smtClean="0"/>
              <a:t>wir</a:t>
            </a:r>
            <a:r>
              <a:rPr lang="sl-SI" dirty="0" smtClean="0"/>
              <a:t> </a:t>
            </a:r>
            <a:r>
              <a:rPr lang="sl-SI" dirty="0" err="1" smtClean="0"/>
              <a:t>schon</a:t>
            </a:r>
            <a:r>
              <a:rPr lang="sl-SI" dirty="0" smtClean="0"/>
              <a:t> um 7.00 mit der </a:t>
            </a:r>
            <a:r>
              <a:rPr lang="sl-SI" dirty="0" err="1" smtClean="0"/>
              <a:t>Arbeit</a:t>
            </a:r>
            <a:r>
              <a:rPr lang="de-DE" dirty="0"/>
              <a:t> </a:t>
            </a:r>
            <a:r>
              <a:rPr lang="de-DE" b="1" dirty="0" smtClean="0"/>
              <a:t>an</a:t>
            </a:r>
            <a:r>
              <a:rPr lang="de-DE" dirty="0" smtClean="0"/>
              <a:t> </a:t>
            </a:r>
            <a:r>
              <a:rPr lang="sl-SI" dirty="0" smtClean="0"/>
              <a:t>(</a:t>
            </a:r>
            <a:r>
              <a:rPr lang="sl-SI" dirty="0" err="1" smtClean="0"/>
              <a:t>anfangen</a:t>
            </a:r>
            <a:r>
              <a:rPr lang="sl-SI" dirty="0" smtClean="0"/>
              <a:t>).</a:t>
            </a:r>
          </a:p>
          <a:p>
            <a:pPr>
              <a:lnSpc>
                <a:spcPct val="200000"/>
              </a:lnSpc>
            </a:pPr>
            <a:r>
              <a:rPr lang="sl-SI" dirty="0" err="1" smtClean="0"/>
              <a:t>Mein</a:t>
            </a:r>
            <a:r>
              <a:rPr lang="sl-SI" dirty="0" smtClean="0"/>
              <a:t> B</a:t>
            </a:r>
            <a:r>
              <a:rPr lang="de-DE" dirty="0" err="1" smtClean="0"/>
              <a:t>üro</a:t>
            </a:r>
            <a:r>
              <a:rPr lang="de-DE" dirty="0" smtClean="0"/>
              <a:t> ist ein Chaos. Ich </a:t>
            </a:r>
            <a:r>
              <a:rPr lang="de-DE" b="1" dirty="0" smtClean="0"/>
              <a:t>räume </a:t>
            </a:r>
            <a:r>
              <a:rPr lang="de-DE" dirty="0" smtClean="0"/>
              <a:t>es</a:t>
            </a:r>
            <a:r>
              <a:rPr lang="de-DE" b="1" dirty="0" smtClean="0"/>
              <a:t> auf </a:t>
            </a:r>
            <a:r>
              <a:rPr lang="de-DE" dirty="0" smtClean="0"/>
              <a:t> (aufräumen). </a:t>
            </a:r>
          </a:p>
          <a:p>
            <a:pPr>
              <a:lnSpc>
                <a:spcPct val="200000"/>
              </a:lnSpc>
            </a:pPr>
            <a:r>
              <a:rPr lang="de-DE" dirty="0" smtClean="0"/>
              <a:t>Mein Mann </a:t>
            </a:r>
            <a:r>
              <a:rPr lang="de-DE" b="1" dirty="0" smtClean="0"/>
              <a:t>sieht </a:t>
            </a:r>
            <a:r>
              <a:rPr lang="de-DE" dirty="0" smtClean="0"/>
              <a:t>jeden Abend 1 Stunde </a:t>
            </a:r>
            <a:r>
              <a:rPr lang="de-DE" b="1" dirty="0" smtClean="0"/>
              <a:t>fern </a:t>
            </a:r>
            <a:r>
              <a:rPr lang="de-DE" dirty="0" smtClean="0"/>
              <a:t> (fernsehen).</a:t>
            </a:r>
            <a:endParaRPr lang="sl-SI" dirty="0" smtClean="0"/>
          </a:p>
          <a:p>
            <a:pPr>
              <a:lnSpc>
                <a:spcPct val="200000"/>
              </a:lnSpc>
            </a:pPr>
            <a:endParaRPr lang="sl-SI" dirty="0"/>
          </a:p>
          <a:p>
            <a:pPr>
              <a:lnSpc>
                <a:spcPct val="200000"/>
              </a:lnSpc>
            </a:pPr>
            <a:r>
              <a:rPr lang="sl-SI" dirty="0" smtClean="0"/>
              <a:t>Napišite en stavek za vsak primer glagola: </a:t>
            </a:r>
            <a:r>
              <a:rPr lang="sl-SI" b="1" dirty="0" err="1" smtClean="0"/>
              <a:t>anfangen</a:t>
            </a:r>
            <a:r>
              <a:rPr lang="sl-SI" b="1" dirty="0" smtClean="0"/>
              <a:t>, </a:t>
            </a:r>
            <a:r>
              <a:rPr lang="sl-SI" b="1" dirty="0" err="1" smtClean="0"/>
              <a:t>aufr</a:t>
            </a:r>
            <a:r>
              <a:rPr lang="de-DE" b="1" dirty="0" err="1" smtClean="0"/>
              <a:t>äumen</a:t>
            </a:r>
            <a:r>
              <a:rPr lang="de-DE" b="1" dirty="0" smtClean="0"/>
              <a:t>, fernsehen</a:t>
            </a:r>
            <a:r>
              <a:rPr lang="de-DE" dirty="0" smtClean="0"/>
              <a:t>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13052125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Ura, dnevi/ </a:t>
            </a:r>
            <a:r>
              <a:rPr lang="sl-SI" dirty="0" err="1" smtClean="0"/>
              <a:t>Uhrzeit</a:t>
            </a:r>
            <a:r>
              <a:rPr lang="sl-SI" dirty="0" smtClean="0"/>
              <a:t>, </a:t>
            </a:r>
            <a:r>
              <a:rPr lang="sl-SI" dirty="0" err="1" smtClean="0"/>
              <a:t>wochentage</a:t>
            </a:r>
            <a:r>
              <a:rPr lang="sl-SI" dirty="0" smtClean="0"/>
              <a:t> 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5424" y="2337956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4" name="Pravokotnik 3"/>
          <p:cNvSpPr/>
          <p:nvPr/>
        </p:nvSpPr>
        <p:spPr>
          <a:xfrm>
            <a:off x="1661032" y="1128451"/>
            <a:ext cx="935961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l-SI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sl-SI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de-DE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Entschuldigung</a:t>
            </a:r>
            <a:r>
              <a:rPr lang="de-DE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wie spät ist es?</a:t>
            </a:r>
          </a:p>
          <a:p>
            <a:pPr algn="ctr"/>
            <a:r>
              <a:rPr lang="de-DE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Entschuldigung, </a:t>
            </a:r>
            <a:r>
              <a:rPr lang="sl-SI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de-DE" sz="24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</a:t>
            </a:r>
            <a:r>
              <a:rPr lang="de-DE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viel Uhr ist es?</a:t>
            </a:r>
          </a:p>
          <a:p>
            <a:pPr algn="ctr"/>
            <a:r>
              <a:rPr lang="de-DE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ist </a:t>
            </a:r>
            <a:r>
              <a:rPr lang="de-DE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...</a:t>
            </a:r>
            <a:endParaRPr lang="sl-SI" dirty="0"/>
          </a:p>
          <a:p>
            <a:pPr algn="just"/>
            <a:r>
              <a:rPr lang="sl-SI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ach </a:t>
            </a:r>
            <a:r>
              <a:rPr lang="de-DE" dirty="0">
                <a:solidFill>
                  <a:schemeClr val="tx2">
                    <a:lumMod val="50000"/>
                    <a:lumOff val="50000"/>
                  </a:schemeClr>
                </a:solidFill>
              </a:rPr>
              <a:t>= </a:t>
            </a:r>
            <a:r>
              <a:rPr lang="de-DE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čez</a:t>
            </a:r>
            <a:r>
              <a:rPr lang="de-DE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</a:p>
          <a:p>
            <a:pPr algn="just"/>
            <a:r>
              <a:rPr lang="sl-SI" dirty="0">
                <a:solidFill>
                  <a:schemeClr val="tx2">
                    <a:lumMod val="50000"/>
                    <a:lumOff val="50000"/>
                  </a:schemeClr>
                </a:solidFill>
              </a:rPr>
              <a:t>v</a:t>
            </a:r>
            <a:r>
              <a:rPr lang="de-DE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or</a:t>
            </a:r>
            <a:r>
              <a:rPr lang="sl-SI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=</a:t>
            </a:r>
            <a:r>
              <a:rPr lang="sl-SI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do</a:t>
            </a:r>
            <a:endParaRPr lang="de-DE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sl-SI" dirty="0">
                <a:solidFill>
                  <a:schemeClr val="tx2">
                    <a:lumMod val="50000"/>
                    <a:lumOff val="50000"/>
                  </a:schemeClr>
                </a:solidFill>
              </a:rPr>
              <a:t>h</a:t>
            </a:r>
            <a:r>
              <a:rPr lang="de-DE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alb</a:t>
            </a:r>
            <a:r>
              <a:rPr lang="sl-SI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=</a:t>
            </a:r>
            <a:r>
              <a:rPr lang="sl-SI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de-DE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pol</a:t>
            </a:r>
            <a:endParaRPr lang="de-DE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algn="just"/>
            <a:r>
              <a:rPr lang="de-DE" dirty="0">
                <a:solidFill>
                  <a:schemeClr val="tx2">
                    <a:lumMod val="50000"/>
                    <a:lumOff val="50000"/>
                  </a:schemeClr>
                </a:solidFill>
              </a:rPr>
              <a:t>Viertel= </a:t>
            </a:r>
            <a:r>
              <a:rPr lang="de-DE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četrt</a:t>
            </a:r>
            <a:r>
              <a:rPr lang="de-DE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</a:p>
          <a:p>
            <a:endParaRPr lang="sl-SI" dirty="0" smtClean="0"/>
          </a:p>
          <a:p>
            <a:r>
              <a:rPr lang="de-DE" sz="2000" dirty="0" smtClean="0"/>
              <a:t>7.00</a:t>
            </a:r>
            <a:r>
              <a:rPr lang="de-DE" sz="2000" dirty="0"/>
              <a:t>= Es ist sieben. </a:t>
            </a:r>
          </a:p>
          <a:p>
            <a:r>
              <a:rPr lang="de-DE" sz="2000" dirty="0"/>
              <a:t>12.30= Es ist zwölf Uhr dreißig</a:t>
            </a:r>
            <a:r>
              <a:rPr lang="de-DE" sz="2000" dirty="0" smtClean="0"/>
              <a:t>.</a:t>
            </a:r>
            <a:r>
              <a:rPr lang="sl-SI" sz="2000" dirty="0" smtClean="0"/>
              <a:t> </a:t>
            </a:r>
            <a:r>
              <a:rPr lang="de-DE" sz="2000" dirty="0" smtClean="0"/>
              <a:t>/ </a:t>
            </a:r>
            <a:r>
              <a:rPr lang="de-DE" sz="2000" dirty="0"/>
              <a:t>Es ist halb eins. </a:t>
            </a:r>
          </a:p>
          <a:p>
            <a:r>
              <a:rPr lang="de-DE" sz="2000" dirty="0"/>
              <a:t>13.45= Es ist dreizehn Uhr fünfundvierzig. / Es ist Viertel vor zwei. </a:t>
            </a:r>
          </a:p>
          <a:p>
            <a:r>
              <a:rPr lang="de-DE" sz="2000" dirty="0"/>
              <a:t>20.15= Es ist zwanzig Uhr fünfzehn. / Viertel nach acht. </a:t>
            </a:r>
          </a:p>
        </p:txBody>
      </p:sp>
    </p:spTree>
    <p:extLst>
      <p:ext uri="{BB962C8B-B14F-4D97-AF65-F5344CB8AC3E}">
        <p14:creationId xmlns:p14="http://schemas.microsoft.com/office/powerpoint/2010/main" val="38730285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Predlogi </a:t>
            </a:r>
            <a:r>
              <a:rPr lang="de-DE" dirty="0" smtClean="0"/>
              <a:t>/Präpositionen</a:t>
            </a:r>
            <a:endParaRPr lang="sl-SI" dirty="0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8199770"/>
              </p:ext>
            </p:extLst>
          </p:nvPr>
        </p:nvGraphicFramePr>
        <p:xfrm>
          <a:off x="2057401" y="1681842"/>
          <a:ext cx="8490856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4245428">
                  <a:extLst>
                    <a:ext uri="{9D8B030D-6E8A-4147-A177-3AD203B41FA5}">
                      <a16:colId xmlns:a16="http://schemas.microsoft.com/office/drawing/2014/main" val="2396095245"/>
                    </a:ext>
                  </a:extLst>
                </a:gridCol>
                <a:gridCol w="4245428">
                  <a:extLst>
                    <a:ext uri="{9D8B030D-6E8A-4147-A177-3AD203B41FA5}">
                      <a16:colId xmlns:a16="http://schemas.microsoft.com/office/drawing/2014/main" val="457702876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876800" algn="l"/>
                        </a:tabLst>
                      </a:pPr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Wann kommen Sie zum Besuch?</a:t>
                      </a:r>
                      <a:endParaRPr lang="sl-SI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876800" algn="l"/>
                        </a:tabLst>
                      </a:pPr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Ich komme </a:t>
                      </a: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 </a:t>
                      </a:r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Uhr.</a:t>
                      </a:r>
                      <a:endParaRPr lang="sl-SI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96424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876800" algn="l"/>
                        </a:tabLst>
                      </a:pPr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Bis wann dauert das Meeting?</a:t>
                      </a:r>
                      <a:endParaRPr lang="sl-SI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876800" algn="l"/>
                        </a:tabLst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Bis </a:t>
                      </a:r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Uhr.</a:t>
                      </a:r>
                      <a:endParaRPr lang="sl-SI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80202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876800" algn="l"/>
                        </a:tabLst>
                      </a:pPr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Wie lange dauert das Meeting?</a:t>
                      </a:r>
                      <a:endParaRPr lang="sl-SI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876800" algn="l"/>
                        </a:tabLst>
                      </a:pP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Von</a:t>
                      </a:r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10.00 </a:t>
                      </a: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bis </a:t>
                      </a:r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11.30 Uhr. </a:t>
                      </a:r>
                      <a:endParaRPr lang="sl-SI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F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40283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876800" algn="l"/>
                        </a:tabLst>
                      </a:pPr>
                      <a:r>
                        <a:rPr lang="de-DE" sz="2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Wie lange bleiben Sie in Deutschland?</a:t>
                      </a:r>
                      <a:endParaRPr lang="sl-SI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tabLst>
                          <a:tab pos="4876800" algn="l"/>
                        </a:tabLst>
                      </a:pPr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Ich bleibe </a:t>
                      </a: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von </a:t>
                      </a:r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Montag </a:t>
                      </a:r>
                      <a:r>
                        <a:rPr lang="de-DE" sz="20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bis </a:t>
                      </a:r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Freitag.</a:t>
                      </a:r>
                      <a:endParaRPr lang="sl-SI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F4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0556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7623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redme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296816"/>
              </p:ext>
            </p:extLst>
          </p:nvPr>
        </p:nvGraphicFramePr>
        <p:xfrm>
          <a:off x="1990960" y="1447614"/>
          <a:ext cx="8229599" cy="4259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kument" r:id="rId3" imgW="5763233" imgH="2418474" progId="Word.Document.12">
                  <p:embed/>
                </p:oleObj>
              </mc:Choice>
              <mc:Fallback>
                <p:oleObj name="Dokument" r:id="rId3" imgW="5763233" imgH="241847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90960" y="1447614"/>
                        <a:ext cx="8229599" cy="4259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56136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537855"/>
            <a:ext cx="10178322" cy="43417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1</a:t>
            </a:r>
            <a:r>
              <a:rPr lang="de-DE" sz="2400" dirty="0" smtClean="0"/>
              <a:t>.</a:t>
            </a:r>
            <a:r>
              <a:rPr lang="de-DE" sz="2400" dirty="0"/>
              <a:t> </a:t>
            </a:r>
            <a:r>
              <a:rPr lang="de-DE" sz="2400" dirty="0" smtClean="0"/>
              <a:t>Wie </a:t>
            </a:r>
            <a:r>
              <a:rPr lang="de-DE" sz="2400" dirty="0"/>
              <a:t>spät ist es?</a:t>
            </a:r>
          </a:p>
          <a:p>
            <a:r>
              <a:rPr lang="de-DE" sz="2400" dirty="0" smtClean="0"/>
              <a:t>13:0</a:t>
            </a:r>
            <a:r>
              <a:rPr lang="sl-SI" sz="2400" dirty="0" smtClean="0"/>
              <a:t>0</a:t>
            </a:r>
            <a:endParaRPr lang="de-DE" sz="2400" dirty="0"/>
          </a:p>
          <a:p>
            <a:r>
              <a:rPr lang="de-DE" sz="2400" dirty="0"/>
              <a:t>04:45 </a:t>
            </a:r>
          </a:p>
          <a:p>
            <a:r>
              <a:rPr lang="de-DE" sz="2400" dirty="0"/>
              <a:t>20:15 </a:t>
            </a:r>
          </a:p>
          <a:p>
            <a:r>
              <a:rPr lang="de-DE" sz="2400" dirty="0"/>
              <a:t>23:35 </a:t>
            </a:r>
          </a:p>
          <a:p>
            <a:r>
              <a:rPr lang="de-DE" sz="2400" dirty="0"/>
              <a:t>19:02 </a:t>
            </a:r>
          </a:p>
          <a:p>
            <a:r>
              <a:rPr lang="de-DE" sz="2400" dirty="0" smtClean="0"/>
              <a:t>21:58</a:t>
            </a:r>
            <a:endParaRPr lang="de-DE" sz="2400" dirty="0"/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892979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ÜBUNG-LÖSUNG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1.</a:t>
            </a:r>
            <a:r>
              <a:rPr lang="de-DE" dirty="0"/>
              <a:t> </a:t>
            </a:r>
            <a:r>
              <a:rPr lang="de-DE" sz="2400" dirty="0" smtClean="0"/>
              <a:t>Wie </a:t>
            </a:r>
            <a:r>
              <a:rPr lang="de-DE" sz="2400" dirty="0"/>
              <a:t>spät ist es?</a:t>
            </a:r>
          </a:p>
          <a:p>
            <a:r>
              <a:rPr lang="de-DE" sz="2400" dirty="0" smtClean="0"/>
              <a:t>13:0</a:t>
            </a:r>
            <a:r>
              <a:rPr lang="sl-SI" sz="2400" dirty="0" smtClean="0"/>
              <a:t>0 Es </a:t>
            </a:r>
            <a:r>
              <a:rPr lang="sl-SI" sz="2400" dirty="0" err="1" smtClean="0"/>
              <a:t>ist</a:t>
            </a:r>
            <a:r>
              <a:rPr lang="sl-SI" sz="2400" dirty="0" smtClean="0"/>
              <a:t> </a:t>
            </a:r>
            <a:r>
              <a:rPr lang="sl-SI" sz="2400" dirty="0" err="1" smtClean="0"/>
              <a:t>dreizehn</a:t>
            </a:r>
            <a:r>
              <a:rPr lang="sl-SI" sz="2400" dirty="0" smtClean="0"/>
              <a:t> </a:t>
            </a:r>
            <a:r>
              <a:rPr lang="sl-SI" sz="2400" dirty="0" err="1" smtClean="0"/>
              <a:t>Uhr</a:t>
            </a:r>
            <a:r>
              <a:rPr lang="sl-SI" sz="2400" dirty="0" smtClean="0"/>
              <a:t>./ Es </a:t>
            </a:r>
            <a:r>
              <a:rPr lang="sl-SI" sz="2400" dirty="0" err="1" smtClean="0"/>
              <a:t>ist</a:t>
            </a:r>
            <a:r>
              <a:rPr lang="sl-SI" sz="2400" dirty="0" smtClean="0"/>
              <a:t> </a:t>
            </a:r>
            <a:r>
              <a:rPr lang="sl-SI" sz="2400" dirty="0" err="1" smtClean="0"/>
              <a:t>eins</a:t>
            </a:r>
            <a:r>
              <a:rPr lang="sl-SI" sz="2400" dirty="0" smtClean="0"/>
              <a:t>.</a:t>
            </a:r>
            <a:endParaRPr lang="de-DE" sz="2400" dirty="0"/>
          </a:p>
          <a:p>
            <a:r>
              <a:rPr lang="de-DE" sz="2400" dirty="0"/>
              <a:t>04:45 </a:t>
            </a:r>
            <a:r>
              <a:rPr lang="sl-SI" sz="2400" dirty="0" smtClean="0"/>
              <a:t>Es </a:t>
            </a:r>
            <a:r>
              <a:rPr lang="sl-SI" sz="2400" dirty="0" err="1" smtClean="0"/>
              <a:t>ist</a:t>
            </a:r>
            <a:r>
              <a:rPr lang="sl-SI" sz="2400" dirty="0" smtClean="0"/>
              <a:t> </a:t>
            </a:r>
            <a:r>
              <a:rPr lang="sl-SI" sz="2400" dirty="0" err="1" smtClean="0"/>
              <a:t>vier</a:t>
            </a:r>
            <a:r>
              <a:rPr lang="sl-SI" sz="2400" dirty="0" smtClean="0"/>
              <a:t> </a:t>
            </a:r>
            <a:r>
              <a:rPr lang="sl-SI" sz="2400" dirty="0" err="1" smtClean="0"/>
              <a:t>Uhr</a:t>
            </a:r>
            <a:r>
              <a:rPr lang="sl-SI" sz="2400" dirty="0" smtClean="0"/>
              <a:t> </a:t>
            </a:r>
            <a:r>
              <a:rPr lang="de-DE" sz="2400" dirty="0" smtClean="0"/>
              <a:t>fünfundvierzig. / Es ist Viertel vor fünf.</a:t>
            </a:r>
            <a:endParaRPr lang="de-DE" sz="2400" dirty="0"/>
          </a:p>
          <a:p>
            <a:r>
              <a:rPr lang="de-DE" sz="2400" dirty="0"/>
              <a:t>20:15 </a:t>
            </a:r>
            <a:r>
              <a:rPr lang="de-DE" sz="2400" dirty="0" smtClean="0"/>
              <a:t>Es ist fünfzehn nach zwanzig. / Es ist Viertel nach acht.</a:t>
            </a:r>
            <a:endParaRPr lang="de-DE" sz="2400" dirty="0"/>
          </a:p>
          <a:p>
            <a:r>
              <a:rPr lang="de-DE" sz="2400" dirty="0"/>
              <a:t>23:35 </a:t>
            </a:r>
            <a:r>
              <a:rPr lang="de-DE" sz="2400" dirty="0" smtClean="0"/>
              <a:t>Es ist fünfunddreißig nach dreiundzwanzig./Es ist fünf nach halb Mitternacht.</a:t>
            </a:r>
            <a:endParaRPr lang="de-DE" sz="2400" dirty="0"/>
          </a:p>
          <a:p>
            <a:r>
              <a:rPr lang="de-DE" sz="2400" dirty="0"/>
              <a:t>19:02 </a:t>
            </a:r>
            <a:r>
              <a:rPr lang="de-DE" sz="2400" dirty="0" smtClean="0"/>
              <a:t>Es ist neunzehn Uhr zwei Minuten. /Es ist kurz nach sieben. </a:t>
            </a:r>
            <a:endParaRPr lang="de-DE" sz="2400" dirty="0"/>
          </a:p>
          <a:p>
            <a:r>
              <a:rPr lang="de-DE" sz="2400" dirty="0" smtClean="0"/>
              <a:t>21:58 Es ist einundzwanzig Uhr achtundfünfzig. / Es ist kurz vor zehn.</a:t>
            </a:r>
            <a:endParaRPr lang="de-DE" sz="2400" dirty="0"/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5670181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080655"/>
            <a:ext cx="10178322" cy="4798937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de-DE" sz="2400" dirty="0" smtClean="0"/>
              <a:t>Was fehlt? </a:t>
            </a:r>
          </a:p>
          <a:p>
            <a:pPr marL="457200" indent="-457200">
              <a:buAutoNum type="arabicPeriod" startAt="2"/>
            </a:pPr>
            <a:endParaRPr lang="de-DE" sz="2400" dirty="0"/>
          </a:p>
          <a:p>
            <a:r>
              <a:rPr lang="de-DE" sz="2400" dirty="0"/>
              <a:t>_____ </a:t>
            </a:r>
            <a:r>
              <a:rPr lang="de-DE" sz="2400" dirty="0" smtClean="0"/>
              <a:t>Morgen</a:t>
            </a:r>
          </a:p>
          <a:p>
            <a:r>
              <a:rPr lang="de-DE" sz="2400" dirty="0" smtClean="0"/>
              <a:t>_____ Wochenende</a:t>
            </a:r>
          </a:p>
          <a:p>
            <a:r>
              <a:rPr lang="de-DE" sz="2400" dirty="0" smtClean="0"/>
              <a:t> </a:t>
            </a:r>
            <a:r>
              <a:rPr lang="de-DE" sz="2400" dirty="0"/>
              <a:t>_____ </a:t>
            </a:r>
            <a:r>
              <a:rPr lang="de-DE" sz="2400" dirty="0" smtClean="0"/>
              <a:t>12.00</a:t>
            </a:r>
          </a:p>
          <a:p>
            <a:r>
              <a:rPr lang="de-DE" sz="2400" dirty="0" smtClean="0"/>
              <a:t> </a:t>
            </a:r>
            <a:r>
              <a:rPr lang="de-DE" sz="2400" dirty="0"/>
              <a:t>_____ </a:t>
            </a:r>
            <a:r>
              <a:rPr lang="de-DE" sz="2400" dirty="0" smtClean="0"/>
              <a:t>Montag</a:t>
            </a:r>
          </a:p>
          <a:p>
            <a:r>
              <a:rPr lang="de-DE" sz="2400" dirty="0" smtClean="0"/>
              <a:t> </a:t>
            </a:r>
            <a:r>
              <a:rPr lang="de-DE" sz="2400" dirty="0"/>
              <a:t>_____ 10.00 _____ </a:t>
            </a:r>
            <a:r>
              <a:rPr lang="de-DE" sz="2400" dirty="0" smtClean="0"/>
              <a:t>12.30</a:t>
            </a:r>
          </a:p>
          <a:p>
            <a:r>
              <a:rPr lang="de-DE" sz="2400" dirty="0" smtClean="0"/>
              <a:t> </a:t>
            </a:r>
            <a:r>
              <a:rPr lang="de-DE" sz="2400" dirty="0"/>
              <a:t>______ </a:t>
            </a:r>
            <a:r>
              <a:rPr lang="de-DE" sz="2400" dirty="0" smtClean="0"/>
              <a:t>Sommer</a:t>
            </a:r>
            <a:endParaRPr lang="de-DE" sz="2400" dirty="0"/>
          </a:p>
          <a:p>
            <a:r>
              <a:rPr lang="de-DE" sz="2400" dirty="0" smtClean="0"/>
              <a:t> ______ </a:t>
            </a:r>
            <a:r>
              <a:rPr lang="de-DE" sz="2400" dirty="0"/>
              <a:t>Mitternacht </a:t>
            </a:r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738278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080655"/>
            <a:ext cx="10178322" cy="4798937"/>
          </a:xfrm>
        </p:spPr>
        <p:txBody>
          <a:bodyPr/>
          <a:lstStyle/>
          <a:p>
            <a:pPr marL="457200" indent="-457200">
              <a:buAutoNum type="arabicPeriod" startAt="2"/>
            </a:pPr>
            <a:r>
              <a:rPr lang="de-DE" sz="2400" dirty="0" smtClean="0"/>
              <a:t>Was fehlt?</a:t>
            </a:r>
          </a:p>
          <a:p>
            <a:pPr marL="457200" indent="-457200">
              <a:buAutoNum type="arabicPeriod" startAt="2"/>
            </a:pPr>
            <a:endParaRPr lang="de-DE" sz="2400" dirty="0"/>
          </a:p>
          <a:p>
            <a:r>
              <a:rPr lang="de-DE" sz="2400" dirty="0" smtClean="0"/>
              <a:t>_</a:t>
            </a:r>
            <a:r>
              <a:rPr lang="de-DE" sz="2400" u="sng" dirty="0" smtClean="0"/>
              <a:t>am</a:t>
            </a:r>
            <a:r>
              <a:rPr lang="de-DE" sz="2400" dirty="0" smtClean="0"/>
              <a:t>____ Morgen</a:t>
            </a:r>
          </a:p>
          <a:p>
            <a:r>
              <a:rPr lang="de-DE" sz="2400" dirty="0" smtClean="0"/>
              <a:t>__</a:t>
            </a:r>
            <a:r>
              <a:rPr lang="de-DE" sz="2400" u="sng" dirty="0" smtClean="0"/>
              <a:t>am</a:t>
            </a:r>
            <a:r>
              <a:rPr lang="de-DE" sz="2400" dirty="0" smtClean="0"/>
              <a:t>_ Wochenende</a:t>
            </a:r>
          </a:p>
          <a:p>
            <a:r>
              <a:rPr lang="de-DE" sz="2400" dirty="0" smtClean="0"/>
              <a:t> </a:t>
            </a:r>
            <a:r>
              <a:rPr lang="de-DE" sz="2400" u="sng" dirty="0" smtClean="0"/>
              <a:t>_um</a:t>
            </a:r>
            <a:r>
              <a:rPr lang="de-DE" sz="2400" dirty="0" smtClean="0"/>
              <a:t>____ 12.00</a:t>
            </a:r>
          </a:p>
          <a:p>
            <a:r>
              <a:rPr lang="de-DE" sz="2400" dirty="0" smtClean="0"/>
              <a:t> _am____ Montag</a:t>
            </a:r>
          </a:p>
          <a:p>
            <a:r>
              <a:rPr lang="de-DE" sz="2400" dirty="0" smtClean="0"/>
              <a:t> __</a:t>
            </a:r>
            <a:r>
              <a:rPr lang="de-DE" sz="2400" u="sng" dirty="0" smtClean="0"/>
              <a:t>von</a:t>
            </a:r>
            <a:r>
              <a:rPr lang="de-DE" sz="2400" dirty="0" smtClean="0"/>
              <a:t>___ </a:t>
            </a:r>
            <a:r>
              <a:rPr lang="de-DE" sz="2400" dirty="0"/>
              <a:t>10.00 </a:t>
            </a:r>
            <a:r>
              <a:rPr lang="de-DE" sz="2400" dirty="0" smtClean="0"/>
              <a:t>__bis___ 12.30</a:t>
            </a:r>
          </a:p>
          <a:p>
            <a:r>
              <a:rPr lang="de-DE" sz="2400" dirty="0" smtClean="0"/>
              <a:t> __</a:t>
            </a:r>
            <a:r>
              <a:rPr lang="de-DE" sz="2400" u="sng" dirty="0" smtClean="0"/>
              <a:t>im____ </a:t>
            </a:r>
            <a:r>
              <a:rPr lang="de-DE" sz="2400" dirty="0" smtClean="0"/>
              <a:t>Sommer</a:t>
            </a:r>
            <a:endParaRPr lang="de-DE" sz="2400" dirty="0"/>
          </a:p>
          <a:p>
            <a:r>
              <a:rPr lang="de-DE" sz="2400" dirty="0" smtClean="0"/>
              <a:t> __</a:t>
            </a:r>
            <a:r>
              <a:rPr lang="de-DE" sz="2400" u="sng" dirty="0" smtClean="0"/>
              <a:t>um____ </a:t>
            </a:r>
            <a:r>
              <a:rPr lang="de-DE" sz="2400" dirty="0"/>
              <a:t>Mitternacht </a:t>
            </a:r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109989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Kdaj se srečamo?/</a:t>
            </a:r>
            <a:r>
              <a:rPr lang="sl-SI" dirty="0" err="1" smtClean="0"/>
              <a:t>Wann</a:t>
            </a:r>
            <a:r>
              <a:rPr lang="sl-SI" dirty="0" smtClean="0"/>
              <a:t> </a:t>
            </a:r>
            <a:r>
              <a:rPr lang="sl-SI" dirty="0" err="1" smtClean="0"/>
              <a:t>treffen</a:t>
            </a:r>
            <a:r>
              <a:rPr lang="sl-SI" dirty="0" smtClean="0"/>
              <a:t> </a:t>
            </a:r>
            <a:r>
              <a:rPr lang="sl-SI" dirty="0" smtClean="0"/>
              <a:t>WIR </a:t>
            </a:r>
            <a:r>
              <a:rPr lang="sl-SI" dirty="0" err="1" smtClean="0"/>
              <a:t>uns</a:t>
            </a:r>
            <a:r>
              <a:rPr lang="sl-SI" dirty="0"/>
              <a:t>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/>
              <a:t>v</a:t>
            </a:r>
            <a:r>
              <a:rPr lang="sl-SI" sz="2400" dirty="0" smtClean="0"/>
              <a:t> petek ob 18.00</a:t>
            </a:r>
          </a:p>
          <a:p>
            <a:r>
              <a:rPr lang="sl-SI" sz="2400" dirty="0"/>
              <a:t> </a:t>
            </a:r>
            <a:r>
              <a:rPr lang="sl-SI" sz="2400" dirty="0" smtClean="0"/>
              <a:t>jutri ob 10.00</a:t>
            </a:r>
          </a:p>
          <a:p>
            <a:r>
              <a:rPr lang="sl-SI" sz="2400" dirty="0"/>
              <a:t>n</a:t>
            </a:r>
            <a:r>
              <a:rPr lang="sl-SI" sz="2400" dirty="0" smtClean="0"/>
              <a:t>aslednji mesec</a:t>
            </a:r>
          </a:p>
          <a:p>
            <a:r>
              <a:rPr lang="sl-SI" sz="2400" dirty="0" smtClean="0"/>
              <a:t>v soboto zvečer</a:t>
            </a:r>
          </a:p>
          <a:p>
            <a:r>
              <a:rPr lang="sl-SI" sz="2400" dirty="0" smtClean="0"/>
              <a:t>med vikendom</a:t>
            </a:r>
          </a:p>
          <a:p>
            <a:r>
              <a:rPr lang="sl-SI" sz="2400" dirty="0"/>
              <a:t>j</a:t>
            </a:r>
            <a:r>
              <a:rPr lang="sl-SI" sz="2400" dirty="0" smtClean="0"/>
              <a:t>eseni 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269106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1436" y="467445"/>
            <a:ext cx="10178322" cy="1492132"/>
          </a:xfrm>
        </p:spPr>
        <p:txBody>
          <a:bodyPr/>
          <a:lstStyle/>
          <a:p>
            <a:r>
              <a:rPr lang="de-DE" dirty="0" smtClean="0"/>
              <a:t>1. </a:t>
            </a:r>
            <a:r>
              <a:rPr lang="de-DE" sz="4400" dirty="0" err="1" smtClean="0"/>
              <a:t>ponovitev</a:t>
            </a:r>
            <a:r>
              <a:rPr lang="de-DE" sz="4400" dirty="0" smtClean="0"/>
              <a:t>/ </a:t>
            </a:r>
            <a:r>
              <a:rPr lang="de-DE" sz="4400" dirty="0" err="1" smtClean="0"/>
              <a:t>wiederholung</a:t>
            </a:r>
            <a:r>
              <a:rPr lang="sl-SI" sz="4400" dirty="0" smtClean="0"/>
              <a:t> </a:t>
            </a:r>
            <a:endParaRPr lang="sl-SI" sz="44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506683"/>
            <a:ext cx="10178322" cy="437291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50000"/>
              </a:lnSpc>
              <a:buAutoNum type="arabicPeriod"/>
            </a:pPr>
            <a:r>
              <a:rPr lang="sl-SI" sz="2400" dirty="0" err="1" smtClean="0"/>
              <a:t>Wir</a:t>
            </a:r>
            <a:r>
              <a:rPr lang="sl-SI" sz="2400" dirty="0" smtClean="0"/>
              <a:t> </a:t>
            </a:r>
            <a:r>
              <a:rPr lang="sl-SI" sz="2400" dirty="0" err="1" smtClean="0"/>
              <a:t>kennen</a:t>
            </a:r>
            <a:r>
              <a:rPr lang="sl-SI" sz="2400" dirty="0" smtClean="0"/>
              <a:t> d</a:t>
            </a:r>
            <a:r>
              <a:rPr lang="de-DE" sz="2400" dirty="0" err="1" smtClean="0"/>
              <a:t>ie</a:t>
            </a:r>
            <a:r>
              <a:rPr lang="sl-SI" sz="2400" dirty="0" smtClean="0"/>
              <a:t> </a:t>
            </a:r>
            <a:r>
              <a:rPr lang="sl-SI" sz="2400" dirty="0" err="1" smtClean="0"/>
              <a:t>bestimmten</a:t>
            </a:r>
            <a:r>
              <a:rPr lang="sl-SI" sz="2400" dirty="0" smtClean="0"/>
              <a:t> Artikel: _____, _____, _____. </a:t>
            </a:r>
            <a:r>
              <a:rPr lang="sl-SI" sz="2400" dirty="0" err="1" smtClean="0"/>
              <a:t>Schreiben</a:t>
            </a:r>
            <a:r>
              <a:rPr lang="sl-SI" sz="2400" dirty="0" smtClean="0"/>
              <a:t> </a:t>
            </a:r>
            <a:r>
              <a:rPr lang="sl-SI" sz="2400" dirty="0" err="1" smtClean="0"/>
              <a:t>Sie</a:t>
            </a:r>
            <a:r>
              <a:rPr lang="sl-SI" sz="2400" dirty="0" smtClean="0"/>
              <a:t> </a:t>
            </a:r>
            <a:r>
              <a:rPr lang="sl-SI" sz="2400" dirty="0" err="1" smtClean="0"/>
              <a:t>ein</a:t>
            </a:r>
            <a:r>
              <a:rPr lang="sl-SI" sz="2400" dirty="0" smtClean="0"/>
              <a:t> </a:t>
            </a:r>
            <a:r>
              <a:rPr lang="sl-SI" sz="2400" dirty="0" err="1" smtClean="0"/>
              <a:t>Wort</a:t>
            </a:r>
            <a:r>
              <a:rPr lang="sl-SI" sz="2400" dirty="0" smtClean="0"/>
              <a:t> f</a:t>
            </a:r>
            <a:r>
              <a:rPr lang="de-DE" sz="2400" dirty="0" err="1" smtClean="0"/>
              <a:t>ür</a:t>
            </a:r>
            <a:r>
              <a:rPr lang="de-DE" sz="2400" dirty="0" smtClean="0"/>
              <a:t> jeden. </a:t>
            </a:r>
            <a:endParaRPr lang="de-DE" sz="2400" dirty="0"/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de-DE" sz="2400" dirty="0" smtClean="0"/>
              <a:t> Wie ist der unbestimmte Artikel: das Unternehmen, die Frau, der Koffer. </a:t>
            </a:r>
          </a:p>
        </p:txBody>
      </p:sp>
    </p:spTree>
    <p:extLst>
      <p:ext uri="{BB962C8B-B14F-4D97-AF65-F5344CB8AC3E}">
        <p14:creationId xmlns:p14="http://schemas.microsoft.com/office/powerpoint/2010/main" val="11529500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Kdaj se srečamo?/</a:t>
            </a:r>
            <a:r>
              <a:rPr lang="sl-SI" dirty="0" err="1" smtClean="0"/>
              <a:t>Wann</a:t>
            </a:r>
            <a:r>
              <a:rPr lang="sl-SI" dirty="0" smtClean="0"/>
              <a:t> </a:t>
            </a:r>
            <a:r>
              <a:rPr lang="sl-SI" dirty="0" err="1" smtClean="0"/>
              <a:t>treffen</a:t>
            </a:r>
            <a:r>
              <a:rPr lang="sl-SI" dirty="0" smtClean="0"/>
              <a:t> </a:t>
            </a:r>
            <a:r>
              <a:rPr lang="sl-SI" dirty="0" smtClean="0"/>
              <a:t>WIR </a:t>
            </a:r>
            <a:r>
              <a:rPr lang="sl-SI" dirty="0" err="1" smtClean="0"/>
              <a:t>uns</a:t>
            </a:r>
            <a:r>
              <a:rPr lang="sl-SI" dirty="0"/>
              <a:t>?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dirty="0"/>
              <a:t>v</a:t>
            </a:r>
            <a:r>
              <a:rPr lang="sl-SI" sz="2400" dirty="0" smtClean="0"/>
              <a:t> petek ob </a:t>
            </a:r>
            <a:r>
              <a:rPr lang="sl-SI" sz="2400" dirty="0" smtClean="0"/>
              <a:t>18.00 – </a:t>
            </a:r>
            <a:r>
              <a:rPr lang="sl-SI" sz="2400" b="1" dirty="0" err="1" smtClean="0"/>
              <a:t>am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Freitag</a:t>
            </a:r>
            <a:r>
              <a:rPr lang="sl-SI" sz="2400" b="1" dirty="0" smtClean="0"/>
              <a:t> um </a:t>
            </a:r>
            <a:r>
              <a:rPr lang="sl-SI" sz="2400" b="1" dirty="0" err="1" smtClean="0"/>
              <a:t>achtzehn</a:t>
            </a:r>
            <a:r>
              <a:rPr lang="sl-SI" sz="2400" b="1" dirty="0"/>
              <a:t> </a:t>
            </a:r>
            <a:r>
              <a:rPr lang="sl-SI" sz="2400" b="1" dirty="0" err="1" smtClean="0"/>
              <a:t>Uhr</a:t>
            </a:r>
            <a:endParaRPr lang="sl-SI" sz="2400" b="1" dirty="0" smtClean="0"/>
          </a:p>
          <a:p>
            <a:r>
              <a:rPr lang="sl-SI" sz="2400" dirty="0"/>
              <a:t> </a:t>
            </a:r>
            <a:r>
              <a:rPr lang="sl-SI" sz="2400" dirty="0" smtClean="0"/>
              <a:t>jutri ob </a:t>
            </a:r>
            <a:r>
              <a:rPr lang="sl-SI" sz="2400" dirty="0" smtClean="0"/>
              <a:t>10.00 – </a:t>
            </a:r>
            <a:r>
              <a:rPr lang="sl-SI" sz="2400" b="1" dirty="0" err="1" smtClean="0"/>
              <a:t>morgen</a:t>
            </a:r>
            <a:r>
              <a:rPr lang="sl-SI" sz="2400" b="1" dirty="0" smtClean="0"/>
              <a:t> um </a:t>
            </a:r>
            <a:r>
              <a:rPr lang="sl-SI" sz="2400" b="1" dirty="0" err="1" smtClean="0"/>
              <a:t>zehn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Uhr</a:t>
            </a:r>
            <a:r>
              <a:rPr lang="sl-SI" sz="2400" b="1" dirty="0" smtClean="0"/>
              <a:t> </a:t>
            </a:r>
            <a:endParaRPr lang="sl-SI" sz="2400" b="1" dirty="0" smtClean="0"/>
          </a:p>
          <a:p>
            <a:r>
              <a:rPr lang="de-DE" sz="2400" dirty="0" err="1" smtClean="0"/>
              <a:t>Januarja</a:t>
            </a:r>
            <a:r>
              <a:rPr lang="de-DE" sz="2400" dirty="0" smtClean="0"/>
              <a:t> </a:t>
            </a:r>
            <a:r>
              <a:rPr lang="sl-SI" sz="2400" dirty="0" smtClean="0"/>
              <a:t>– </a:t>
            </a:r>
            <a:r>
              <a:rPr lang="de-DE" sz="2400" b="1" dirty="0" smtClean="0"/>
              <a:t>im Januar</a:t>
            </a:r>
            <a:endParaRPr lang="sl-SI" sz="2400" b="1" dirty="0" smtClean="0"/>
          </a:p>
          <a:p>
            <a:r>
              <a:rPr lang="sl-SI" sz="2400" dirty="0" smtClean="0"/>
              <a:t>v soboto </a:t>
            </a:r>
            <a:r>
              <a:rPr lang="sl-SI" sz="2400" dirty="0" smtClean="0"/>
              <a:t>zvečer</a:t>
            </a:r>
            <a:r>
              <a:rPr lang="de-DE" sz="2400" dirty="0" smtClean="0"/>
              <a:t> – </a:t>
            </a:r>
            <a:r>
              <a:rPr lang="de-DE" sz="2400" b="1" dirty="0" smtClean="0"/>
              <a:t>am Samstagabend</a:t>
            </a:r>
            <a:endParaRPr lang="sl-SI" sz="2400" b="1" dirty="0" smtClean="0"/>
          </a:p>
          <a:p>
            <a:r>
              <a:rPr lang="sl-SI" sz="2400" dirty="0" smtClean="0"/>
              <a:t>med </a:t>
            </a:r>
            <a:r>
              <a:rPr lang="sl-SI" sz="2400" dirty="0" smtClean="0"/>
              <a:t>vikendom</a:t>
            </a:r>
            <a:r>
              <a:rPr lang="de-DE" sz="2400" dirty="0" smtClean="0"/>
              <a:t> – </a:t>
            </a:r>
            <a:r>
              <a:rPr lang="de-DE" sz="2400" b="1" dirty="0" smtClean="0"/>
              <a:t>am Wochenende</a:t>
            </a:r>
            <a:endParaRPr lang="sl-SI" sz="2400" b="1" dirty="0" smtClean="0"/>
          </a:p>
          <a:p>
            <a:r>
              <a:rPr lang="sl-SI" sz="2400" dirty="0"/>
              <a:t>j</a:t>
            </a:r>
            <a:r>
              <a:rPr lang="sl-SI" sz="2400" dirty="0" smtClean="0"/>
              <a:t>eseni  </a:t>
            </a:r>
            <a:r>
              <a:rPr lang="de-DE" sz="2400" dirty="0" smtClean="0"/>
              <a:t>- </a:t>
            </a:r>
            <a:r>
              <a:rPr lang="de-DE" sz="2400" b="1" dirty="0" smtClean="0"/>
              <a:t>im Herbst </a:t>
            </a:r>
            <a:endParaRPr lang="sl-SI" sz="2400" b="1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203433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4. termini/termine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233377"/>
            <a:ext cx="10178322" cy="4646215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sl-SI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sl-SI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sl-SI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/>
          <a:srcRect b="68978"/>
          <a:stretch/>
        </p:blipFill>
        <p:spPr>
          <a:xfrm>
            <a:off x="1376248" y="1236170"/>
            <a:ext cx="9409395" cy="1496639"/>
          </a:xfrm>
          <a:prstGeom prst="rect">
            <a:avLst/>
          </a:prstGeom>
        </p:spPr>
      </p:pic>
      <p:sp>
        <p:nvSpPr>
          <p:cNvPr id="5" name="Pravokotnik 4"/>
          <p:cNvSpPr/>
          <p:nvPr/>
        </p:nvSpPr>
        <p:spPr>
          <a:xfrm>
            <a:off x="1963822" y="2680725"/>
            <a:ext cx="6096000" cy="36933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Betreff: 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Export, Marketing, Kundenservice – Besprechung</a:t>
            </a: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Anrede: 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Sehr geehrte Damen und Herren,</a:t>
            </a: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Text: 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Ich möchte Sie zu einer Besprechung am 6.3.2018, von 9.30 bis 12.00 Uhr, einladen. Die Besprechung findet im Konferenzraum im Erdgeschoss statt. 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Bitte, bestätigen Sie Ihre Teilnahme. 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Gruß: 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Mit freundlichen Grüßen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Unterschrift: 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Maria Mahler</a:t>
            </a: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1785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besedila 5"/>
          <p:cNvSpPr>
            <a:spLocks noGrp="1"/>
          </p:cNvSpPr>
          <p:nvPr>
            <p:ph type="body" idx="1"/>
          </p:nvPr>
        </p:nvSpPr>
        <p:spPr>
          <a:xfrm>
            <a:off x="900467" y="4655127"/>
            <a:ext cx="5554367" cy="1537502"/>
          </a:xfrm>
        </p:spPr>
        <p:txBody>
          <a:bodyPr/>
          <a:lstStyle/>
          <a:p>
            <a:r>
              <a:rPr lang="sl-SI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de-DE" sz="1200" cap="none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örter</a:t>
            </a:r>
            <a:r>
              <a:rPr lang="de-DE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sl-SI" sz="1200" cap="none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die Besprechung =</a:t>
            </a:r>
            <a:r>
              <a:rPr lang="sl-SI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razgovor, konferenca</a:t>
            </a:r>
            <a:endParaRPr lang="de-DE" sz="1200" cap="none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l-SI" sz="1200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1200" cap="none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tattfinden</a:t>
            </a:r>
            <a:r>
              <a:rPr lang="sl-SI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l-SI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odvijati se</a:t>
            </a:r>
            <a:endParaRPr lang="de-DE" sz="1200" cap="none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im </a:t>
            </a:r>
            <a:r>
              <a:rPr lang="de-DE" sz="1200" cap="none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Erdgescho</a:t>
            </a:r>
            <a:r>
              <a:rPr lang="sl-SI" sz="1200" cap="none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sl-SI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l-SI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pritličju</a:t>
            </a:r>
            <a:endParaRPr lang="de-DE" sz="1200" cap="none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die Teilnahme = </a:t>
            </a:r>
            <a:r>
              <a:rPr lang="de-DE" sz="1200" cap="none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udele</a:t>
            </a:r>
            <a:r>
              <a:rPr lang="sl-SI" sz="1200" cap="none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žba</a:t>
            </a:r>
            <a:endParaRPr lang="sl-SI" sz="1200" cap="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značba mesta vsebine 7"/>
          <p:cNvSpPr>
            <a:spLocks noGrp="1"/>
          </p:cNvSpPr>
          <p:nvPr>
            <p:ph sz="quarter" idx="4"/>
          </p:nvPr>
        </p:nvSpPr>
        <p:spPr>
          <a:xfrm>
            <a:off x="6397380" y="902420"/>
            <a:ext cx="4800600" cy="3892631"/>
          </a:xfrm>
        </p:spPr>
        <p:txBody>
          <a:bodyPr>
            <a:normAutofit/>
          </a:bodyPr>
          <a:lstStyle/>
          <a:p>
            <a:r>
              <a:rPr lang="de-DE" dirty="0"/>
              <a:t>2.	</a:t>
            </a:r>
            <a:r>
              <a:rPr lang="de-DE" b="1" dirty="0">
                <a:solidFill>
                  <a:schemeClr val="tx1"/>
                </a:solidFill>
              </a:rPr>
              <a:t>Suchen Sie die Informationen und antworten Sie.</a:t>
            </a:r>
          </a:p>
          <a:p>
            <a:r>
              <a:rPr lang="de-DE" dirty="0">
                <a:solidFill>
                  <a:schemeClr val="tx1"/>
                </a:solidFill>
              </a:rPr>
              <a:t>a An welchem Tag ist die Besprechung?</a:t>
            </a:r>
          </a:p>
          <a:p>
            <a:r>
              <a:rPr lang="de-DE" dirty="0">
                <a:solidFill>
                  <a:schemeClr val="tx1"/>
                </a:solidFill>
              </a:rPr>
              <a:t>b Wann beginnt die Besprechung? Wann endet sie?</a:t>
            </a:r>
          </a:p>
          <a:p>
            <a:r>
              <a:rPr lang="de-DE" dirty="0">
                <a:solidFill>
                  <a:schemeClr val="tx1"/>
                </a:solidFill>
              </a:rPr>
              <a:t>c Wo ist die Besprechung?</a:t>
            </a:r>
          </a:p>
          <a:p>
            <a:r>
              <a:rPr lang="de-DE" dirty="0">
                <a:solidFill>
                  <a:schemeClr val="tx1"/>
                </a:solidFill>
              </a:rPr>
              <a:t>d Für welche Abteilungen ist die Besprechung</a:t>
            </a:r>
            <a:r>
              <a:rPr lang="de-DE" dirty="0" smtClean="0">
                <a:solidFill>
                  <a:schemeClr val="tx1"/>
                </a:solidFill>
              </a:rPr>
              <a:t>?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Aus welchen Teilen ist die E-Mail?</a:t>
            </a:r>
            <a:endParaRPr lang="de-DE" dirty="0">
              <a:solidFill>
                <a:schemeClr val="tx1"/>
              </a:solidFill>
            </a:endParaRPr>
          </a:p>
          <a:p>
            <a:endParaRPr lang="de-DE" dirty="0"/>
          </a:p>
          <a:p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900467" y="558011"/>
            <a:ext cx="5554367" cy="39703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Betreff: 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Export, Marketing, Kundenservice – Besprechung</a:t>
            </a: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Anrede: 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Sehr geehrte Damen und Herren,</a:t>
            </a: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Text: 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Ich möchte Sie zu einer Besprechung am 6.3.2018, von 9.30 bis 12.00 Uhr, einladen. Die Besprechung findet im Konferenzraum im Erdgeschoss statt. 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Bitte, bestätigen Sie Ihre Teilnahme. 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Gruß: 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Mit freundlichen Grüßen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Unterschrift: </a:t>
            </a:r>
            <a:r>
              <a:rPr lang="de-DE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Maria Mahler</a:t>
            </a:r>
            <a:r>
              <a:rPr lang="de-DE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sl-SI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3250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besedila 5"/>
          <p:cNvSpPr>
            <a:spLocks noGrp="1"/>
          </p:cNvSpPr>
          <p:nvPr>
            <p:ph type="body" idx="1"/>
          </p:nvPr>
        </p:nvSpPr>
        <p:spPr>
          <a:xfrm>
            <a:off x="900467" y="4655127"/>
            <a:ext cx="5554367" cy="1537502"/>
          </a:xfrm>
        </p:spPr>
        <p:txBody>
          <a:bodyPr/>
          <a:lstStyle/>
          <a:p>
            <a:r>
              <a:rPr lang="sl-SI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de-DE" sz="1200" cap="none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örter</a:t>
            </a:r>
            <a:r>
              <a:rPr lang="de-DE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sl-SI" sz="1200" cap="none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die Besprechung =</a:t>
            </a:r>
            <a:r>
              <a:rPr lang="sl-SI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razgovor, konferenca</a:t>
            </a:r>
            <a:endParaRPr lang="de-DE" sz="1200" cap="none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l-SI" sz="1200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1200" cap="none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tattfinden</a:t>
            </a:r>
            <a:r>
              <a:rPr lang="sl-SI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l-SI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odvijati se</a:t>
            </a:r>
            <a:endParaRPr lang="de-DE" sz="1200" cap="none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im </a:t>
            </a:r>
            <a:r>
              <a:rPr lang="de-DE" sz="1200" cap="none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Erdgescho</a:t>
            </a:r>
            <a:r>
              <a:rPr lang="sl-SI" sz="1200" cap="none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sl-SI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l-SI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pritličju</a:t>
            </a:r>
            <a:endParaRPr lang="de-DE" sz="1200" cap="none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200" cap="none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die Teilnahme = </a:t>
            </a:r>
            <a:r>
              <a:rPr lang="de-DE" sz="1200" cap="none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udele</a:t>
            </a:r>
            <a:r>
              <a:rPr lang="sl-SI" sz="1200" cap="none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žba</a:t>
            </a:r>
            <a:endParaRPr lang="sl-SI" sz="1200" cap="none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značba mesta vsebine 7"/>
          <p:cNvSpPr>
            <a:spLocks noGrp="1"/>
          </p:cNvSpPr>
          <p:nvPr>
            <p:ph sz="quarter" idx="4"/>
          </p:nvPr>
        </p:nvSpPr>
        <p:spPr>
          <a:xfrm>
            <a:off x="6397380" y="902420"/>
            <a:ext cx="4800600" cy="3892631"/>
          </a:xfrm>
        </p:spPr>
        <p:txBody>
          <a:bodyPr>
            <a:normAutofit fontScale="92500" lnSpcReduction="20000"/>
          </a:bodyPr>
          <a:lstStyle/>
          <a:p>
            <a:r>
              <a:rPr lang="de-DE" dirty="0"/>
              <a:t>2.	</a:t>
            </a:r>
            <a:r>
              <a:rPr lang="de-DE" b="1" dirty="0">
                <a:solidFill>
                  <a:schemeClr val="tx1"/>
                </a:solidFill>
              </a:rPr>
              <a:t>Suchen Sie die Informationen und antworten Sie.</a:t>
            </a:r>
          </a:p>
          <a:p>
            <a:r>
              <a:rPr lang="de-DE" dirty="0">
                <a:solidFill>
                  <a:schemeClr val="tx1"/>
                </a:solidFill>
              </a:rPr>
              <a:t>a An welchem Tag ist die Besprechung</a:t>
            </a:r>
            <a:r>
              <a:rPr lang="de-DE" dirty="0" smtClean="0">
                <a:solidFill>
                  <a:schemeClr val="tx1"/>
                </a:solidFill>
              </a:rPr>
              <a:t>? </a:t>
            </a:r>
            <a:r>
              <a:rPr lang="de-DE" i="1" dirty="0" smtClean="0">
                <a:solidFill>
                  <a:schemeClr val="tx1"/>
                </a:solidFill>
              </a:rPr>
              <a:t>6.3.201</a:t>
            </a:r>
            <a:r>
              <a:rPr lang="sl-SI" i="1" dirty="0" smtClean="0">
                <a:solidFill>
                  <a:schemeClr val="tx1"/>
                </a:solidFill>
              </a:rPr>
              <a:t>8</a:t>
            </a:r>
            <a:endParaRPr lang="de-DE" i="1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b Wann beginnt die Besprechung? Wann endet sie</a:t>
            </a:r>
            <a:r>
              <a:rPr lang="de-DE" dirty="0" smtClean="0">
                <a:solidFill>
                  <a:schemeClr val="tx1"/>
                </a:solidFill>
              </a:rPr>
              <a:t>? </a:t>
            </a:r>
            <a:r>
              <a:rPr lang="de-DE" i="1" dirty="0" smtClean="0">
                <a:solidFill>
                  <a:schemeClr val="tx1"/>
                </a:solidFill>
              </a:rPr>
              <a:t>Um 9.30 – 12.00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c Wo ist die Besprechung</a:t>
            </a:r>
            <a:r>
              <a:rPr lang="de-DE" dirty="0" smtClean="0">
                <a:solidFill>
                  <a:schemeClr val="tx1"/>
                </a:solidFill>
              </a:rPr>
              <a:t>? Im Erdgeschoss. </a:t>
            </a: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d Für welche Abteilungen ist die Besprechung</a:t>
            </a:r>
            <a:r>
              <a:rPr lang="de-DE" dirty="0" smtClean="0">
                <a:solidFill>
                  <a:schemeClr val="tx1"/>
                </a:solidFill>
              </a:rPr>
              <a:t>? </a:t>
            </a:r>
            <a:r>
              <a:rPr lang="de-DE" i="1" dirty="0" smtClean="0">
                <a:solidFill>
                  <a:schemeClr val="tx1"/>
                </a:solidFill>
              </a:rPr>
              <a:t>Export, Marketing, Kundenservice. </a:t>
            </a:r>
          </a:p>
          <a:p>
            <a:r>
              <a:rPr lang="de-DE" dirty="0" smtClean="0">
                <a:solidFill>
                  <a:schemeClr val="tx1"/>
                </a:solidFill>
              </a:rPr>
              <a:t>Aus welchen Teilen ist die E-Mail? </a:t>
            </a:r>
            <a:r>
              <a:rPr lang="de-DE" i="1" dirty="0" smtClean="0">
                <a:solidFill>
                  <a:schemeClr val="tx1"/>
                </a:solidFill>
              </a:rPr>
              <a:t>Betreff, Anrede, Text, Gruß, Unterschrift. </a:t>
            </a:r>
            <a:endParaRPr lang="de-DE" i="1" dirty="0">
              <a:solidFill>
                <a:schemeClr val="tx1"/>
              </a:solidFill>
            </a:endParaRPr>
          </a:p>
          <a:p>
            <a:endParaRPr lang="de-DE" dirty="0"/>
          </a:p>
          <a:p>
            <a:endParaRPr lang="sl-SI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16" y="403104"/>
            <a:ext cx="5675868" cy="409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39956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197033"/>
          </a:xfrm>
        </p:spPr>
        <p:txBody>
          <a:bodyPr>
            <a:normAutofit fontScale="90000"/>
          </a:bodyPr>
          <a:lstStyle/>
          <a:p>
            <a:r>
              <a:rPr lang="de-DE" sz="2200" dirty="0"/>
              <a:t>Drei Kollegen haben schon per E-Mail auf die Einladung geantwortet. Lesen Sie die E-Mails und ergänzen Sie die Namen</a:t>
            </a:r>
            <a:r>
              <a:rPr lang="de-DE" dirty="0"/>
              <a:t>.</a:t>
            </a:r>
            <a:br>
              <a:rPr lang="de-DE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579419"/>
            <a:ext cx="10178322" cy="43001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>
                <a:solidFill>
                  <a:srgbClr val="0070C0"/>
                </a:solidFill>
              </a:rPr>
              <a:t>Wer </a:t>
            </a:r>
            <a:r>
              <a:rPr lang="de-DE" dirty="0">
                <a:solidFill>
                  <a:srgbClr val="0070C0"/>
                </a:solidFill>
              </a:rPr>
              <a:t>...</a:t>
            </a:r>
          </a:p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</a:rPr>
              <a:t>a bestätigt den Termin / sagt zu?</a:t>
            </a:r>
          </a:p>
          <a:p>
            <a:r>
              <a:rPr lang="de-DE" dirty="0"/>
              <a:t>-	einen Termin bestätigen </a:t>
            </a:r>
            <a:r>
              <a:rPr lang="de-DE" dirty="0" smtClean="0"/>
              <a:t>/ </a:t>
            </a:r>
            <a:r>
              <a:rPr lang="de-DE" dirty="0"/>
              <a:t>die Terminbestätigung </a:t>
            </a:r>
          </a:p>
          <a:p>
            <a:r>
              <a:rPr lang="de-DE" dirty="0"/>
              <a:t>-	einen Termin zusagen </a:t>
            </a:r>
            <a:r>
              <a:rPr lang="de-DE" dirty="0" smtClean="0"/>
              <a:t>/ </a:t>
            </a:r>
            <a:r>
              <a:rPr lang="de-DE" dirty="0"/>
              <a:t>die Terminzusage </a:t>
            </a:r>
          </a:p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</a:rPr>
              <a:t>b sagt den Termin ab?</a:t>
            </a:r>
          </a:p>
          <a:p>
            <a:r>
              <a:rPr lang="de-DE" dirty="0"/>
              <a:t>-	einen Termin absagen </a:t>
            </a:r>
            <a:r>
              <a:rPr lang="de-DE" dirty="0" smtClean="0"/>
              <a:t>/ </a:t>
            </a:r>
            <a:r>
              <a:rPr lang="de-DE" dirty="0"/>
              <a:t>die Terminabsage</a:t>
            </a:r>
          </a:p>
          <a:p>
            <a:pPr marL="0" indent="0">
              <a:buNone/>
            </a:pPr>
            <a:r>
              <a:rPr lang="de-DE" dirty="0">
                <a:solidFill>
                  <a:srgbClr val="0070C0"/>
                </a:solidFill>
              </a:rPr>
              <a:t>c möchte den Termin verschieben?</a:t>
            </a:r>
          </a:p>
          <a:p>
            <a:r>
              <a:rPr lang="de-DE" dirty="0"/>
              <a:t>-	einen Termin verschieben </a:t>
            </a:r>
            <a:r>
              <a:rPr lang="de-DE" dirty="0" smtClean="0"/>
              <a:t>/ </a:t>
            </a:r>
            <a:r>
              <a:rPr lang="de-DE" dirty="0"/>
              <a:t>die Terminverschiebung </a:t>
            </a:r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70669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54133"/>
          </a:xfrm>
        </p:spPr>
        <p:txBody>
          <a:bodyPr>
            <a:normAutofit/>
          </a:bodyPr>
          <a:lstStyle/>
          <a:p>
            <a:r>
              <a:rPr lang="de-DE" sz="3200" dirty="0" smtClean="0"/>
              <a:t>Bestätigung?, Absage?, Verschiebung</a:t>
            </a:r>
            <a:r>
              <a:rPr lang="de-DE" sz="3200" dirty="0" smtClean="0"/>
              <a:t>?`</a:t>
            </a:r>
            <a:endParaRPr lang="sl-SI" sz="3200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63882" y="1392382"/>
            <a:ext cx="8291945" cy="3408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46836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err="1"/>
              <a:t>Bestätigung</a:t>
            </a:r>
            <a:r>
              <a:rPr lang="sl-SI" sz="3200" dirty="0" smtClean="0"/>
              <a:t>?</a:t>
            </a:r>
            <a:r>
              <a:rPr lang="de-DE" sz="3200" dirty="0" smtClean="0"/>
              <a:t>`</a:t>
            </a:r>
            <a:r>
              <a:rPr lang="sl-SI" sz="3200" dirty="0" smtClean="0"/>
              <a:t>, </a:t>
            </a:r>
            <a:r>
              <a:rPr lang="sl-SI" sz="3200" dirty="0" err="1"/>
              <a:t>Absage</a:t>
            </a:r>
            <a:r>
              <a:rPr lang="sl-SI" sz="3200" dirty="0"/>
              <a:t>?, </a:t>
            </a:r>
            <a:r>
              <a:rPr lang="sl-SI" sz="3200" dirty="0" err="1"/>
              <a:t>Verschiebung</a:t>
            </a:r>
            <a:r>
              <a:rPr lang="sl-SI" sz="3200" dirty="0"/>
              <a:t>?</a:t>
            </a: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4827" y="1542008"/>
            <a:ext cx="7356765" cy="294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6229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err="1"/>
              <a:t>Bestätigung</a:t>
            </a:r>
            <a:r>
              <a:rPr lang="sl-SI" sz="3200" dirty="0"/>
              <a:t>?, </a:t>
            </a:r>
            <a:r>
              <a:rPr lang="sl-SI" sz="3200" dirty="0" err="1"/>
              <a:t>Absage</a:t>
            </a:r>
            <a:r>
              <a:rPr lang="sl-SI" sz="3200" dirty="0" smtClean="0"/>
              <a:t>?</a:t>
            </a:r>
            <a:r>
              <a:rPr lang="de-DE" sz="3200" dirty="0" smtClean="0"/>
              <a:t>`</a:t>
            </a:r>
            <a:r>
              <a:rPr lang="sl-SI" sz="3200" dirty="0" smtClean="0"/>
              <a:t>, </a:t>
            </a:r>
            <a:r>
              <a:rPr lang="sl-SI" sz="3200" dirty="0" err="1"/>
              <a:t>Verschiebung</a:t>
            </a:r>
            <a:r>
              <a:rPr lang="sl-SI" sz="3200" dirty="0"/>
              <a:t>?</a:t>
            </a: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8964" y="1757815"/>
            <a:ext cx="8867237" cy="272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14370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BESEDIŠČE- TERMINI/</a:t>
            </a:r>
            <a:r>
              <a:rPr lang="de-DE" dirty="0" smtClean="0"/>
              <a:t> </a:t>
            </a:r>
            <a:r>
              <a:rPr lang="de-DE" dirty="0"/>
              <a:t>REDEMITTEL  - </a:t>
            </a:r>
            <a:r>
              <a:rPr lang="de-DE" dirty="0" smtClean="0"/>
              <a:t>TERMIN</a:t>
            </a:r>
            <a:r>
              <a:rPr lang="sl-SI" dirty="0"/>
              <a:t>E</a:t>
            </a:r>
            <a:r>
              <a:rPr lang="de-DE" dirty="0"/>
              <a:t/>
            </a:r>
            <a:br>
              <a:rPr lang="de-DE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>
                <a:solidFill>
                  <a:srgbClr val="0070C0"/>
                </a:solidFill>
              </a:rPr>
              <a:t>Die </a:t>
            </a:r>
            <a:r>
              <a:rPr lang="de-DE" sz="2400" dirty="0">
                <a:solidFill>
                  <a:srgbClr val="0070C0"/>
                </a:solidFill>
              </a:rPr>
              <a:t>Anrede</a:t>
            </a:r>
          </a:p>
          <a:p>
            <a:r>
              <a:rPr lang="de-DE" sz="2400" dirty="0"/>
              <a:t>Liebe Frau …, / Lieber Herr …,</a:t>
            </a:r>
          </a:p>
          <a:p>
            <a:r>
              <a:rPr lang="de-DE" sz="2400" dirty="0"/>
              <a:t>Sehr geehrte Frau …, / Sehr geehrter Herr …,</a:t>
            </a:r>
          </a:p>
          <a:p>
            <a:r>
              <a:rPr lang="de-DE" sz="2400" dirty="0"/>
              <a:t>Sehr geehrte Damen und Herren, </a:t>
            </a:r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75017777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758536"/>
            <a:ext cx="10178322" cy="5121057"/>
          </a:xfrm>
        </p:spPr>
        <p:txBody>
          <a:bodyPr/>
          <a:lstStyle/>
          <a:p>
            <a:pPr marL="0" indent="0" algn="just">
              <a:buNone/>
            </a:pPr>
            <a:r>
              <a:rPr lang="de-DE" sz="2400" b="1" dirty="0">
                <a:solidFill>
                  <a:srgbClr val="0070C0"/>
                </a:solidFill>
              </a:rPr>
              <a:t>Einen Termin vorschlagen</a:t>
            </a:r>
          </a:p>
          <a:p>
            <a:pPr algn="just"/>
            <a:r>
              <a:rPr lang="de-DE" sz="2400" dirty="0" smtClean="0"/>
              <a:t>Unser </a:t>
            </a:r>
            <a:r>
              <a:rPr lang="de-DE" sz="2400" dirty="0"/>
              <a:t>Terminvorschlag für das Treffen wäre Montag, der 10.3.</a:t>
            </a:r>
          </a:p>
          <a:p>
            <a:pPr algn="just"/>
            <a:r>
              <a:rPr lang="de-DE" sz="2400" dirty="0"/>
              <a:t>Was halten Sie von einem Treffen am 22. August in Maribor?</a:t>
            </a:r>
          </a:p>
          <a:p>
            <a:pPr algn="just"/>
            <a:r>
              <a:rPr lang="de-DE" sz="2400" dirty="0"/>
              <a:t>Dürfen wir Sie am 22. August in Ihrer Firma besuchen?</a:t>
            </a:r>
          </a:p>
          <a:p>
            <a:pPr algn="just"/>
            <a:r>
              <a:rPr lang="de-DE" sz="2400" dirty="0"/>
              <a:t>Wenn Ihnen dieser Termin passt, besucht Sie unser Herr Novak am Freitag, den 10.02. gegen 11.00 Uhr.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8482" y="4001633"/>
            <a:ext cx="6338455" cy="153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7732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673768"/>
            <a:ext cx="10178322" cy="520582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50000"/>
              </a:lnSpc>
              <a:buAutoNum type="arabicPeriod"/>
            </a:pPr>
            <a:r>
              <a:rPr lang="sl-SI" sz="2400" dirty="0" err="1" smtClean="0"/>
              <a:t>Wir</a:t>
            </a:r>
            <a:r>
              <a:rPr lang="sl-SI" sz="2400" dirty="0" smtClean="0"/>
              <a:t> </a:t>
            </a:r>
            <a:r>
              <a:rPr lang="sl-SI" sz="2400" dirty="0" err="1" smtClean="0"/>
              <a:t>kennen</a:t>
            </a:r>
            <a:r>
              <a:rPr lang="sl-SI" sz="2400" dirty="0" smtClean="0"/>
              <a:t> den </a:t>
            </a:r>
            <a:r>
              <a:rPr lang="sl-SI" sz="2400" dirty="0" err="1" smtClean="0"/>
              <a:t>bestimmten</a:t>
            </a:r>
            <a:r>
              <a:rPr lang="sl-SI" sz="2400" dirty="0" smtClean="0"/>
              <a:t> Artikel: </a:t>
            </a:r>
            <a:r>
              <a:rPr lang="sl-SI" sz="2400" b="1" dirty="0" smtClean="0"/>
              <a:t>der, </a:t>
            </a:r>
            <a:r>
              <a:rPr lang="sl-SI" sz="2400" b="1" dirty="0" err="1" smtClean="0"/>
              <a:t>das</a:t>
            </a:r>
            <a:r>
              <a:rPr lang="sl-SI" sz="2400" b="1" dirty="0" smtClean="0"/>
              <a:t>, die. </a:t>
            </a:r>
            <a:r>
              <a:rPr lang="sl-SI" sz="2400" dirty="0" err="1" smtClean="0"/>
              <a:t>Schreiben</a:t>
            </a:r>
            <a:r>
              <a:rPr lang="sl-SI" sz="2400" dirty="0" smtClean="0"/>
              <a:t> </a:t>
            </a:r>
            <a:r>
              <a:rPr lang="sl-SI" sz="2400" dirty="0" err="1" smtClean="0"/>
              <a:t>Sie</a:t>
            </a:r>
            <a:r>
              <a:rPr lang="sl-SI" sz="2400" dirty="0" smtClean="0"/>
              <a:t> </a:t>
            </a:r>
            <a:r>
              <a:rPr lang="sl-SI" sz="2400" dirty="0" err="1" smtClean="0"/>
              <a:t>ein</a:t>
            </a:r>
            <a:r>
              <a:rPr lang="sl-SI" sz="2400" dirty="0" smtClean="0"/>
              <a:t> </a:t>
            </a:r>
            <a:r>
              <a:rPr lang="sl-SI" sz="2400" dirty="0" err="1" smtClean="0"/>
              <a:t>Wort</a:t>
            </a:r>
            <a:r>
              <a:rPr lang="sl-SI" sz="2400" dirty="0" smtClean="0"/>
              <a:t> f</a:t>
            </a:r>
            <a:r>
              <a:rPr lang="de-DE" sz="2400" dirty="0" err="1" smtClean="0"/>
              <a:t>ür</a:t>
            </a:r>
            <a:r>
              <a:rPr lang="de-DE" sz="2400" dirty="0" smtClean="0"/>
              <a:t> jeden</a:t>
            </a:r>
            <a:r>
              <a:rPr lang="sl-SI" sz="2400" dirty="0" smtClean="0"/>
              <a:t>: </a:t>
            </a:r>
            <a:r>
              <a:rPr lang="sl-SI" sz="2400" b="1" dirty="0" smtClean="0"/>
              <a:t>der </a:t>
            </a:r>
            <a:r>
              <a:rPr lang="sl-SI" sz="2400" b="1" dirty="0" err="1" smtClean="0"/>
              <a:t>Wagen</a:t>
            </a:r>
            <a:r>
              <a:rPr lang="sl-SI" sz="2400" b="1" dirty="0" smtClean="0"/>
              <a:t>, </a:t>
            </a:r>
            <a:r>
              <a:rPr lang="sl-SI" sz="2400" b="1" dirty="0" err="1" smtClean="0"/>
              <a:t>das</a:t>
            </a:r>
            <a:r>
              <a:rPr lang="sl-SI" sz="2400" b="1" dirty="0" smtClean="0"/>
              <a:t> </a:t>
            </a:r>
            <a:r>
              <a:rPr lang="sl-SI" sz="2400" b="1" dirty="0" err="1" smtClean="0"/>
              <a:t>Unternehmen</a:t>
            </a:r>
            <a:r>
              <a:rPr lang="sl-SI" sz="2400" b="1" dirty="0" smtClean="0"/>
              <a:t>, die </a:t>
            </a:r>
            <a:r>
              <a:rPr lang="sl-SI" sz="2400" b="1" dirty="0" err="1" smtClean="0"/>
              <a:t>Frau</a:t>
            </a:r>
            <a:r>
              <a:rPr lang="sl-SI" sz="2400" dirty="0" smtClean="0"/>
              <a:t>.</a:t>
            </a:r>
            <a:r>
              <a:rPr lang="de-DE" sz="2400" dirty="0" smtClean="0"/>
              <a:t> </a:t>
            </a:r>
            <a:endParaRPr lang="de-DE" sz="2400" dirty="0"/>
          </a:p>
          <a:p>
            <a:pPr marL="457200" indent="-457200">
              <a:lnSpc>
                <a:spcPct val="250000"/>
              </a:lnSpc>
              <a:buAutoNum type="arabicPeriod"/>
            </a:pPr>
            <a:r>
              <a:rPr lang="de-DE" sz="2400" dirty="0" smtClean="0"/>
              <a:t> Wie ist der unbestimmte Artikel: </a:t>
            </a:r>
            <a:r>
              <a:rPr lang="de-DE" sz="2400" b="1" dirty="0" smtClean="0"/>
              <a:t>das</a:t>
            </a:r>
            <a:r>
              <a:rPr lang="sl-SI" sz="2400" b="1" dirty="0" smtClean="0"/>
              <a:t>/</a:t>
            </a:r>
            <a:r>
              <a:rPr lang="sl-SI" sz="2400" b="1" dirty="0" err="1" smtClean="0"/>
              <a:t>ein</a:t>
            </a:r>
            <a:r>
              <a:rPr lang="de-DE" sz="2400" b="1" dirty="0" smtClean="0"/>
              <a:t> Unternehmen, die</a:t>
            </a:r>
            <a:r>
              <a:rPr lang="sl-SI" sz="2400" b="1" dirty="0" smtClean="0"/>
              <a:t>/</a:t>
            </a:r>
            <a:r>
              <a:rPr lang="sl-SI" sz="2400" b="1" dirty="0" err="1" smtClean="0"/>
              <a:t>eine</a:t>
            </a:r>
            <a:r>
              <a:rPr lang="de-DE" sz="2400" b="1" dirty="0" smtClean="0"/>
              <a:t> Frau, der</a:t>
            </a:r>
            <a:r>
              <a:rPr lang="sl-SI" sz="2400" b="1" dirty="0" smtClean="0"/>
              <a:t>/</a:t>
            </a:r>
            <a:r>
              <a:rPr lang="sl-SI" sz="2400" b="1" dirty="0" err="1" smtClean="0"/>
              <a:t>ein</a:t>
            </a:r>
            <a:r>
              <a:rPr lang="de-DE" sz="2400" b="1" dirty="0" smtClean="0"/>
              <a:t> Koffer. </a:t>
            </a:r>
          </a:p>
        </p:txBody>
      </p:sp>
    </p:spTree>
    <p:extLst>
      <p:ext uri="{BB962C8B-B14F-4D97-AF65-F5344CB8AC3E}">
        <p14:creationId xmlns:p14="http://schemas.microsoft.com/office/powerpoint/2010/main" val="29326184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779319"/>
            <a:ext cx="10178322" cy="51002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sz="2400" b="1" dirty="0">
                <a:solidFill>
                  <a:srgbClr val="0070C0"/>
                </a:solidFill>
              </a:rPr>
              <a:t>Einen Termin bestätigen / zusagen</a:t>
            </a:r>
          </a:p>
          <a:p>
            <a:r>
              <a:rPr lang="de-DE" sz="2400" dirty="0"/>
              <a:t>Vielen Dank für ... / Haben Sie Dank für ... .</a:t>
            </a:r>
          </a:p>
          <a:p>
            <a:r>
              <a:rPr lang="de-DE" sz="2400" dirty="0"/>
              <a:t>Gerne komme ich am … zu … .</a:t>
            </a:r>
          </a:p>
          <a:p>
            <a:endParaRPr lang="de-DE" sz="2400" dirty="0"/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r>
              <a:rPr lang="de-DE" sz="2400" b="1" dirty="0">
                <a:solidFill>
                  <a:srgbClr val="0070C0"/>
                </a:solidFill>
              </a:rPr>
              <a:t>Einen Termin absagen und Gründe angeben</a:t>
            </a:r>
          </a:p>
          <a:p>
            <a:r>
              <a:rPr lang="de-DE" sz="2400" dirty="0"/>
              <a:t>Ihre Einladung zu ... habe ich bekommen.</a:t>
            </a:r>
          </a:p>
          <a:p>
            <a:r>
              <a:rPr lang="de-DE" sz="2400" dirty="0"/>
              <a:t>Ich kann aber leider nicht kommen, </a:t>
            </a:r>
            <a:r>
              <a:rPr lang="de-DE" sz="2400" dirty="0">
                <a:solidFill>
                  <a:srgbClr val="0070C0"/>
                </a:solidFill>
              </a:rPr>
              <a:t>weil</a:t>
            </a:r>
            <a:r>
              <a:rPr lang="de-DE" sz="2400" dirty="0"/>
              <a:t> ... ich auf einer Dienstreise </a:t>
            </a:r>
            <a:r>
              <a:rPr lang="de-DE" sz="2400" dirty="0">
                <a:solidFill>
                  <a:srgbClr val="0070C0"/>
                </a:solidFill>
              </a:rPr>
              <a:t>bin.</a:t>
            </a:r>
            <a:r>
              <a:rPr lang="de-DE" sz="2400" dirty="0"/>
              <a:t> / ich krank </a:t>
            </a:r>
            <a:r>
              <a:rPr lang="de-DE" sz="2400" dirty="0">
                <a:solidFill>
                  <a:srgbClr val="0070C0"/>
                </a:solidFill>
              </a:rPr>
              <a:t>bin</a:t>
            </a:r>
            <a:r>
              <a:rPr lang="de-DE" sz="2400" dirty="0" smtClean="0">
                <a:solidFill>
                  <a:srgbClr val="0070C0"/>
                </a:solidFill>
              </a:rPr>
              <a:t>.</a:t>
            </a:r>
            <a:endParaRPr lang="de-DE" sz="2400" dirty="0">
              <a:solidFill>
                <a:srgbClr val="0070C0"/>
              </a:solidFill>
            </a:endParaRPr>
          </a:p>
          <a:p>
            <a:r>
              <a:rPr lang="de-DE" sz="2400" dirty="0"/>
              <a:t>Leider muss ich den Termin am … aber absagen, </a:t>
            </a:r>
            <a:r>
              <a:rPr lang="de-DE" sz="2400" dirty="0">
                <a:solidFill>
                  <a:srgbClr val="0070C0"/>
                </a:solidFill>
              </a:rPr>
              <a:t>denn</a:t>
            </a:r>
            <a:r>
              <a:rPr lang="de-DE" sz="2400" dirty="0"/>
              <a:t> ...ich </a:t>
            </a:r>
            <a:r>
              <a:rPr lang="de-DE" sz="2400" dirty="0">
                <a:solidFill>
                  <a:srgbClr val="0070C0"/>
                </a:solidFill>
              </a:rPr>
              <a:t>muss </a:t>
            </a:r>
            <a:r>
              <a:rPr lang="de-DE" sz="2400" dirty="0"/>
              <a:t>an einer Konferenz teilnehmen.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054715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904009"/>
            <a:ext cx="10178322" cy="4975583"/>
          </a:xfrm>
        </p:spPr>
        <p:txBody>
          <a:bodyPr/>
          <a:lstStyle/>
          <a:p>
            <a:pPr marL="0" indent="0">
              <a:buNone/>
            </a:pPr>
            <a:r>
              <a:rPr lang="de-DE" sz="2400" b="1" dirty="0">
                <a:solidFill>
                  <a:srgbClr val="0070C0"/>
                </a:solidFill>
              </a:rPr>
              <a:t>Einen Termin verschieben und Gründe </a:t>
            </a:r>
            <a:r>
              <a:rPr lang="de-DE" sz="2400" b="1" dirty="0" smtClean="0">
                <a:solidFill>
                  <a:srgbClr val="0070C0"/>
                </a:solidFill>
              </a:rPr>
              <a:t>angeben</a:t>
            </a:r>
          </a:p>
          <a:p>
            <a:pPr marL="0" indent="0">
              <a:buNone/>
            </a:pPr>
            <a:endParaRPr lang="de-DE" sz="2400" b="1" dirty="0">
              <a:solidFill>
                <a:srgbClr val="0070C0"/>
              </a:solidFill>
            </a:endParaRPr>
          </a:p>
          <a:p>
            <a:r>
              <a:rPr lang="de-DE" sz="2400" dirty="0"/>
              <a:t>Vielen Dank für die Einladung zu ... </a:t>
            </a:r>
            <a:r>
              <a:rPr lang="de-DE" sz="2400" dirty="0" smtClean="0"/>
              <a:t>/zur Sitzung/ zur Firmenfeier.</a:t>
            </a:r>
            <a:endParaRPr lang="de-DE" sz="2400" dirty="0"/>
          </a:p>
          <a:p>
            <a:r>
              <a:rPr lang="de-DE" sz="2400" dirty="0"/>
              <a:t>Leider passt mir der Termin nicht. / Leider geht der </a:t>
            </a:r>
            <a:r>
              <a:rPr lang="de-DE" sz="2400" dirty="0" smtClean="0"/>
              <a:t>Termin bei </a:t>
            </a:r>
            <a:r>
              <a:rPr lang="de-DE" sz="2400" dirty="0"/>
              <a:t>mir nicht, </a:t>
            </a:r>
            <a:r>
              <a:rPr lang="de-DE" sz="2400" dirty="0">
                <a:solidFill>
                  <a:srgbClr val="0070C0"/>
                </a:solidFill>
              </a:rPr>
              <a:t>weil</a:t>
            </a:r>
            <a:r>
              <a:rPr lang="de-DE" sz="2400" dirty="0"/>
              <a:t> ... </a:t>
            </a:r>
            <a:r>
              <a:rPr lang="de-DE" sz="2400" dirty="0" smtClean="0"/>
              <a:t>/ich </a:t>
            </a:r>
            <a:r>
              <a:rPr lang="de-DE" sz="2400" dirty="0"/>
              <a:t>da schon ein Treffen </a:t>
            </a:r>
            <a:r>
              <a:rPr lang="de-DE" sz="2400" dirty="0" smtClean="0">
                <a:solidFill>
                  <a:srgbClr val="0070C0"/>
                </a:solidFill>
              </a:rPr>
              <a:t>habe</a:t>
            </a:r>
            <a:r>
              <a:rPr lang="de-DE" sz="2400" dirty="0" smtClean="0"/>
              <a:t>.</a:t>
            </a:r>
            <a:endParaRPr lang="de-DE" sz="2400" dirty="0"/>
          </a:p>
          <a:p>
            <a:r>
              <a:rPr lang="de-DE" sz="2400" dirty="0" smtClean="0"/>
              <a:t>Können </a:t>
            </a:r>
            <a:r>
              <a:rPr lang="de-DE" sz="2400" dirty="0"/>
              <a:t>wir den Termin eventuell / vielleicht auf einen anderen Tag / auf nächste Woche verschieben?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438739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768927"/>
            <a:ext cx="10178322" cy="51106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smtClean="0">
                <a:solidFill>
                  <a:srgbClr val="0070C0"/>
                </a:solidFill>
              </a:rPr>
              <a:t>Der </a:t>
            </a:r>
            <a:r>
              <a:rPr lang="de-DE" b="1" dirty="0" smtClean="0">
                <a:solidFill>
                  <a:srgbClr val="0070C0"/>
                </a:solidFill>
              </a:rPr>
              <a:t>Schluss</a:t>
            </a:r>
            <a:endParaRPr lang="de-DE" b="1" dirty="0">
              <a:solidFill>
                <a:srgbClr val="0070C0"/>
              </a:solidFill>
            </a:endParaRPr>
          </a:p>
          <a:p>
            <a:r>
              <a:rPr lang="de-DE" dirty="0"/>
              <a:t>Ich wäre Ihnen sehr dankbar, wenn Sie </a:t>
            </a:r>
            <a:r>
              <a:rPr lang="de-DE" dirty="0" smtClean="0"/>
              <a:t>…/den Termin/die Einladung/ </a:t>
            </a:r>
            <a:r>
              <a:rPr lang="de-DE" dirty="0"/>
              <a:t>bestätigen / beantworten </a:t>
            </a:r>
            <a:r>
              <a:rPr lang="de-DE" dirty="0" smtClean="0"/>
              <a:t>können</a:t>
            </a:r>
            <a:r>
              <a:rPr lang="de-DE" dirty="0"/>
              <a:t>.</a:t>
            </a:r>
          </a:p>
          <a:p>
            <a:r>
              <a:rPr lang="de-DE" dirty="0"/>
              <a:t>Über eine baldige Antwort würde ich mich sehr freuen! In der Zwischenzeit verbleibe ich mit freundlichen </a:t>
            </a:r>
            <a:r>
              <a:rPr lang="de-DE" dirty="0" smtClean="0"/>
              <a:t>Grüßen.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>
                <a:solidFill>
                  <a:srgbClr val="0070C0"/>
                </a:solidFill>
              </a:rPr>
              <a:t>Die Grußformel</a:t>
            </a:r>
          </a:p>
          <a:p>
            <a:r>
              <a:rPr lang="de-DE" dirty="0"/>
              <a:t>Viele Grüße</a:t>
            </a:r>
          </a:p>
          <a:p>
            <a:r>
              <a:rPr lang="de-DE" dirty="0"/>
              <a:t>Herzliche Grüße</a:t>
            </a:r>
          </a:p>
          <a:p>
            <a:r>
              <a:rPr lang="de-DE" dirty="0"/>
              <a:t>Mit freundlichen Grüßen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19252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0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20388"/>
          </a:xfrm>
        </p:spPr>
        <p:txBody>
          <a:bodyPr>
            <a:normAutofit/>
          </a:bodyPr>
          <a:lstStyle/>
          <a:p>
            <a:r>
              <a:rPr lang="de-DE" sz="3200" dirty="0" smtClean="0"/>
              <a:t>Was ist </a:t>
            </a:r>
            <a:r>
              <a:rPr lang="de-DE" sz="3200" dirty="0" err="1" smtClean="0"/>
              <a:t>vereinbarung</a:t>
            </a:r>
            <a:r>
              <a:rPr lang="de-DE" sz="3200" dirty="0" smtClean="0"/>
              <a:t>? (V), Verschiebung (</a:t>
            </a:r>
            <a:r>
              <a:rPr lang="de-DE" sz="3200" dirty="0" err="1" smtClean="0"/>
              <a:t>VeR</a:t>
            </a:r>
            <a:r>
              <a:rPr lang="de-DE" sz="3200" dirty="0" smtClean="0"/>
              <a:t>), absage (A)? </a:t>
            </a:r>
            <a:endParaRPr lang="sl-SI" sz="3200" dirty="0"/>
          </a:p>
        </p:txBody>
      </p:sp>
      <p:sp>
        <p:nvSpPr>
          <p:cNvPr id="12" name="Označba mesta vsebine 11"/>
          <p:cNvSpPr>
            <a:spLocks noGrp="1"/>
          </p:cNvSpPr>
          <p:nvPr>
            <p:ph idx="1"/>
          </p:nvPr>
        </p:nvSpPr>
        <p:spPr>
          <a:xfrm>
            <a:off x="1251678" y="1485901"/>
            <a:ext cx="10178322" cy="439369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Können wir einen Termin vereinbaren?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Ich möchte gern einen Termin mit Ihnen / für nächste Woche / am Montag vereinbaren.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Welches Datum / Welcher Tag passt Ihnen am besten?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Geht es am Mittwoch, dem 7. Juli</a:t>
            </a:r>
            <a:r>
              <a:rPr lang="de-DE" sz="2400" dirty="0" smtClean="0"/>
              <a:t>?</a:t>
            </a:r>
            <a:endParaRPr lang="de-DE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 smtClean="0"/>
              <a:t>Donnerstag </a:t>
            </a:r>
            <a:r>
              <a:rPr lang="de-DE" sz="2400" dirty="0"/>
              <a:t>/ Der 8. Juli / 15 Uhr passt mir gut / schlecht / leider nicht.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Da habe ich schon einen anderen Termin / bin ich nicht im Haus / im Büro.</a:t>
            </a:r>
          </a:p>
          <a:p>
            <a:pPr marL="0" indent="0">
              <a:lnSpc>
                <a:spcPct val="150000"/>
              </a:lnSpc>
              <a:buNone/>
            </a:pPr>
            <a:endParaRPr lang="de-DE" sz="2400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605862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0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20388"/>
          </a:xfrm>
        </p:spPr>
        <p:txBody>
          <a:bodyPr>
            <a:normAutofit/>
          </a:bodyPr>
          <a:lstStyle/>
          <a:p>
            <a:r>
              <a:rPr lang="de-DE" sz="3200" dirty="0" smtClean="0"/>
              <a:t>Was ist </a:t>
            </a:r>
            <a:r>
              <a:rPr lang="de-DE" sz="3200" dirty="0" err="1" smtClean="0"/>
              <a:t>vereinbarung</a:t>
            </a:r>
            <a:r>
              <a:rPr lang="de-DE" sz="3200" dirty="0" smtClean="0"/>
              <a:t>? (V), Verschiebung (</a:t>
            </a:r>
            <a:r>
              <a:rPr lang="de-DE" sz="3200" dirty="0" err="1" smtClean="0"/>
              <a:t>VeR</a:t>
            </a:r>
            <a:r>
              <a:rPr lang="de-DE" sz="3200" dirty="0" smtClean="0"/>
              <a:t>), absage (A)? </a:t>
            </a:r>
            <a:endParaRPr lang="sl-SI" sz="3200" dirty="0"/>
          </a:p>
        </p:txBody>
      </p:sp>
      <p:sp>
        <p:nvSpPr>
          <p:cNvPr id="12" name="Označba mesta vsebine 11"/>
          <p:cNvSpPr>
            <a:spLocks noGrp="1"/>
          </p:cNvSpPr>
          <p:nvPr>
            <p:ph idx="1"/>
          </p:nvPr>
        </p:nvSpPr>
        <p:spPr>
          <a:xfrm>
            <a:off x="1251678" y="1276350"/>
            <a:ext cx="10178322" cy="4603243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Können wir einen Termin vereinbaren</a:t>
            </a:r>
            <a:r>
              <a:rPr lang="de-DE" sz="2400" dirty="0" smtClean="0"/>
              <a:t>? V</a:t>
            </a:r>
            <a:endParaRPr lang="de-DE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Ich möchte gern einen Termin mit Ihnen / für nächste Woche / am Montag vereinbaren</a:t>
            </a:r>
            <a:r>
              <a:rPr lang="de-DE" sz="2400" dirty="0" smtClean="0"/>
              <a:t>. V</a:t>
            </a:r>
            <a:endParaRPr lang="de-DE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Welches Datum / Welcher Tag passt Ihnen am besten</a:t>
            </a:r>
            <a:r>
              <a:rPr lang="de-DE" sz="2400" dirty="0" smtClean="0"/>
              <a:t>? V</a:t>
            </a:r>
            <a:endParaRPr lang="de-DE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Geht es am Mittwoch, dem 7. Juli</a:t>
            </a:r>
            <a:r>
              <a:rPr lang="de-DE" sz="2400" dirty="0" smtClean="0"/>
              <a:t>? V</a:t>
            </a:r>
            <a:endParaRPr lang="de-DE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 smtClean="0"/>
              <a:t>Donnerstag </a:t>
            </a:r>
            <a:r>
              <a:rPr lang="de-DE" sz="2400" dirty="0"/>
              <a:t>/ Der 8. Juli / 15 Uhr passt mir gut / schlecht / leider nicht</a:t>
            </a:r>
            <a:r>
              <a:rPr lang="de-DE" sz="2400" dirty="0" smtClean="0"/>
              <a:t>. V</a:t>
            </a:r>
            <a:endParaRPr lang="de-DE" sz="24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sz="2400" dirty="0"/>
              <a:t>Da habe ich schon einen anderen Termin / bin ich nicht im Haus / im Büro</a:t>
            </a:r>
            <a:r>
              <a:rPr lang="de-DE" sz="2400" dirty="0" smtClean="0"/>
              <a:t>. </a:t>
            </a:r>
            <a:r>
              <a:rPr lang="de-DE" sz="2400" dirty="0"/>
              <a:t>A</a:t>
            </a:r>
          </a:p>
          <a:p>
            <a:pPr marL="0" indent="0">
              <a:lnSpc>
                <a:spcPct val="150000"/>
              </a:lnSpc>
              <a:buNone/>
            </a:pPr>
            <a:endParaRPr lang="de-DE" sz="2400" dirty="0"/>
          </a:p>
          <a:p>
            <a:pPr>
              <a:lnSpc>
                <a:spcPct val="150000"/>
              </a:lnSpc>
            </a:pP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40484283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dirty="0"/>
              <a:t>Übung: Ergänzen Sie die fehlenden Wörter.</a:t>
            </a:r>
            <a:r>
              <a:rPr lang="de-DE" dirty="0"/>
              <a:t> </a:t>
            </a:r>
            <a:br>
              <a:rPr lang="de-DE" dirty="0"/>
            </a:b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005075"/>
          </a:xfrm>
        </p:spPr>
        <p:txBody>
          <a:bodyPr>
            <a:normAutofit/>
          </a:bodyPr>
          <a:lstStyle/>
          <a:p>
            <a:r>
              <a:rPr lang="de-DE" dirty="0" smtClean="0"/>
              <a:t>	</a:t>
            </a:r>
            <a:r>
              <a:rPr lang="de-DE" b="1" dirty="0" smtClean="0"/>
              <a:t>verschieben </a:t>
            </a:r>
            <a:r>
              <a:rPr lang="de-DE" b="1" dirty="0"/>
              <a:t>–– geht – wäre – vereinbaren – </a:t>
            </a:r>
            <a:r>
              <a:rPr lang="de-DE" b="1" dirty="0" smtClean="0"/>
              <a:t>passt</a:t>
            </a:r>
          </a:p>
          <a:p>
            <a:pPr marL="0" indent="0">
              <a:buNone/>
            </a:pPr>
            <a:endParaRPr lang="de-DE" b="1" dirty="0"/>
          </a:p>
          <a:p>
            <a:r>
              <a:rPr lang="de-DE" dirty="0"/>
              <a:t>a)	Können wir einen Termin ______________?</a:t>
            </a:r>
          </a:p>
          <a:p>
            <a:r>
              <a:rPr lang="de-DE" dirty="0"/>
              <a:t>b)	 Können wir den Termin auf Montag  ______________? </a:t>
            </a:r>
            <a:endParaRPr lang="de-DE" dirty="0" smtClean="0"/>
          </a:p>
          <a:p>
            <a:r>
              <a:rPr lang="de-DE" dirty="0" smtClean="0"/>
              <a:t>c</a:t>
            </a:r>
            <a:r>
              <a:rPr lang="de-DE" dirty="0"/>
              <a:t>)	Welches Datum ______________ Ihnen am besten?</a:t>
            </a:r>
          </a:p>
          <a:p>
            <a:r>
              <a:rPr lang="de-DE" dirty="0"/>
              <a:t>d)	______________ es </a:t>
            </a:r>
            <a:r>
              <a:rPr lang="de-DE" dirty="0" smtClean="0"/>
              <a:t>am 2. Februar?</a:t>
            </a:r>
            <a:endParaRPr lang="de-DE" dirty="0"/>
          </a:p>
          <a:p>
            <a:r>
              <a:rPr lang="de-DE" dirty="0"/>
              <a:t>e)	______________ Ihnen auch Donnerstag recht?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321924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228600"/>
            <a:ext cx="10178322" cy="5650993"/>
          </a:xfrm>
        </p:spPr>
        <p:txBody>
          <a:bodyPr>
            <a:normAutofit/>
          </a:bodyPr>
          <a:lstStyle/>
          <a:p>
            <a:r>
              <a:rPr lang="de-DE" dirty="0"/>
              <a:t>Übung: Ergänzen Sie die fehlenden Wörter.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	––––– </a:t>
            </a:r>
            <a:endParaRPr lang="de-DE" dirty="0"/>
          </a:p>
          <a:p>
            <a:r>
              <a:rPr lang="de-DE" dirty="0"/>
              <a:t>a)	Können wir einen Termin </a:t>
            </a:r>
            <a:r>
              <a:rPr lang="de-DE" b="1" dirty="0" smtClean="0"/>
              <a:t>vereinbaren</a:t>
            </a:r>
            <a:r>
              <a:rPr lang="de-DE" dirty="0" smtClean="0"/>
              <a:t>?</a:t>
            </a:r>
            <a:endParaRPr lang="de-DE" dirty="0"/>
          </a:p>
          <a:p>
            <a:r>
              <a:rPr lang="de-DE" dirty="0"/>
              <a:t>b)	 Können wir den Termin auf Montag </a:t>
            </a:r>
            <a:r>
              <a:rPr lang="de-DE" b="1" dirty="0" smtClean="0"/>
              <a:t>verschieben</a:t>
            </a:r>
            <a:r>
              <a:rPr lang="de-DE" dirty="0" smtClean="0"/>
              <a:t>? </a:t>
            </a:r>
          </a:p>
          <a:p>
            <a:r>
              <a:rPr lang="de-DE" dirty="0" smtClean="0"/>
              <a:t>c</a:t>
            </a:r>
            <a:r>
              <a:rPr lang="de-DE" dirty="0"/>
              <a:t>)	Welches Datum </a:t>
            </a:r>
            <a:r>
              <a:rPr lang="de-DE" b="1" dirty="0" smtClean="0"/>
              <a:t>passt</a:t>
            </a:r>
            <a:r>
              <a:rPr lang="de-DE" dirty="0" smtClean="0"/>
              <a:t> Ihnen </a:t>
            </a:r>
            <a:r>
              <a:rPr lang="de-DE" dirty="0"/>
              <a:t>am besten?</a:t>
            </a:r>
          </a:p>
          <a:p>
            <a:r>
              <a:rPr lang="de-DE" dirty="0"/>
              <a:t>d)	</a:t>
            </a:r>
            <a:r>
              <a:rPr lang="de-DE" b="1" dirty="0" smtClean="0"/>
              <a:t>Geht </a:t>
            </a:r>
            <a:r>
              <a:rPr lang="de-DE" dirty="0" smtClean="0"/>
              <a:t>es am 2. Februar?</a:t>
            </a:r>
            <a:endParaRPr lang="de-DE" dirty="0"/>
          </a:p>
          <a:p>
            <a:r>
              <a:rPr lang="de-DE" dirty="0"/>
              <a:t>e)	</a:t>
            </a:r>
            <a:r>
              <a:rPr lang="de-DE" b="1" dirty="0" smtClean="0"/>
              <a:t>Wäre</a:t>
            </a:r>
            <a:r>
              <a:rPr lang="de-DE" dirty="0" smtClean="0"/>
              <a:t> Ihnen </a:t>
            </a:r>
            <a:r>
              <a:rPr lang="de-DE" dirty="0"/>
              <a:t>auch Donnerstag recht?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66883425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übung</a:t>
            </a:r>
            <a:r>
              <a:rPr lang="de-DE" dirty="0" smtClean="0"/>
              <a:t>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330037"/>
            <a:ext cx="10178322" cy="45495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dirty="0"/>
              <a:t>Sehr </a:t>
            </a:r>
            <a:r>
              <a:rPr lang="de-DE" dirty="0" err="1" smtClean="0"/>
              <a:t>geehr</a:t>
            </a:r>
            <a:r>
              <a:rPr lang="de-DE" dirty="0" smtClean="0"/>
              <a:t>______ Frau Kunst,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dirty="0" smtClean="0"/>
              <a:t>Sehr </a:t>
            </a:r>
            <a:r>
              <a:rPr lang="de-DE" dirty="0" err="1" smtClean="0"/>
              <a:t>geehr</a:t>
            </a:r>
            <a:r>
              <a:rPr lang="de-DE" dirty="0" smtClean="0"/>
              <a:t>____  Herr Heinz,</a:t>
            </a:r>
            <a:endParaRPr lang="de-DE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dirty="0"/>
              <a:t>Unser </a:t>
            </a:r>
            <a:r>
              <a:rPr lang="de-DE" dirty="0" err="1" smtClean="0"/>
              <a:t>Terminvors</a:t>
            </a:r>
            <a:r>
              <a:rPr lang="de-DE" dirty="0" smtClean="0"/>
              <a:t>___________ </a:t>
            </a:r>
            <a:r>
              <a:rPr lang="de-DE" dirty="0"/>
              <a:t>für das Treffen wäre Montag, der 10.3</a:t>
            </a:r>
            <a:r>
              <a:rPr lang="de-DE" dirty="0" smtClean="0"/>
              <a:t>.</a:t>
            </a:r>
            <a:endParaRPr lang="de-DE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dirty="0"/>
              <a:t>Dürfen wir Sie </a:t>
            </a:r>
            <a:r>
              <a:rPr lang="de-DE" dirty="0" smtClean="0"/>
              <a:t>_____ </a:t>
            </a:r>
            <a:r>
              <a:rPr lang="de-DE" dirty="0"/>
              <a:t>22. August in Ihrer Firma </a:t>
            </a:r>
            <a:r>
              <a:rPr lang="de-DE" dirty="0" err="1" smtClean="0"/>
              <a:t>bes</a:t>
            </a:r>
            <a:r>
              <a:rPr lang="de-DE" dirty="0" smtClean="0"/>
              <a:t>_________?</a:t>
            </a:r>
            <a:endParaRPr lang="de-DE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dirty="0"/>
              <a:t>Wenn </a:t>
            </a:r>
            <a:r>
              <a:rPr lang="de-DE" dirty="0" smtClean="0"/>
              <a:t>Ihn_____ </a:t>
            </a:r>
            <a:r>
              <a:rPr lang="de-DE" dirty="0"/>
              <a:t>dieser </a:t>
            </a:r>
            <a:r>
              <a:rPr lang="de-DE" dirty="0" smtClean="0"/>
              <a:t>Termin passt</a:t>
            </a:r>
            <a:r>
              <a:rPr lang="de-DE" dirty="0"/>
              <a:t>, besucht Sie unser Herr Novak </a:t>
            </a:r>
            <a:r>
              <a:rPr lang="de-DE" dirty="0" smtClean="0"/>
              <a:t>____ </a:t>
            </a:r>
            <a:r>
              <a:rPr lang="de-DE" dirty="0"/>
              <a:t>Freitag, den 10.02. gegen 11.00 </a:t>
            </a:r>
            <a:r>
              <a:rPr lang="de-DE" dirty="0" smtClean="0"/>
              <a:t>Uhr.</a:t>
            </a:r>
            <a:endParaRPr lang="de-DE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dirty="0"/>
              <a:t>Vielen </a:t>
            </a:r>
            <a:r>
              <a:rPr lang="de-DE" dirty="0" smtClean="0"/>
              <a:t>D______ für Ihre Einladung. 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725279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übung</a:t>
            </a:r>
            <a:r>
              <a:rPr lang="de-DE" dirty="0" smtClean="0"/>
              <a:t>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330037"/>
            <a:ext cx="10178322" cy="454955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de-DE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dirty="0"/>
              <a:t>Sehr </a:t>
            </a:r>
            <a:r>
              <a:rPr lang="de-DE" dirty="0" smtClean="0">
                <a:solidFill>
                  <a:schemeClr val="tx1"/>
                </a:solidFill>
              </a:rPr>
              <a:t>geehrte</a:t>
            </a:r>
            <a:r>
              <a:rPr lang="de-DE" dirty="0" smtClean="0"/>
              <a:t> Frau Kunst,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dirty="0" smtClean="0"/>
              <a:t>Sehr </a:t>
            </a:r>
            <a:r>
              <a:rPr lang="de-DE" dirty="0" smtClean="0">
                <a:solidFill>
                  <a:schemeClr val="tx1"/>
                </a:solidFill>
              </a:rPr>
              <a:t>geehrter </a:t>
            </a:r>
            <a:r>
              <a:rPr lang="de-DE" dirty="0" smtClean="0"/>
              <a:t>Herr Heinz,</a:t>
            </a:r>
            <a:endParaRPr lang="de-DE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dirty="0"/>
              <a:t>Unser </a:t>
            </a:r>
            <a:r>
              <a:rPr lang="de-DE" dirty="0" smtClean="0">
                <a:solidFill>
                  <a:schemeClr val="tx1"/>
                </a:solidFill>
              </a:rPr>
              <a:t>Terminvorschlag</a:t>
            </a:r>
            <a:r>
              <a:rPr lang="de-DE" dirty="0" smtClean="0"/>
              <a:t> </a:t>
            </a:r>
            <a:r>
              <a:rPr lang="de-DE" dirty="0"/>
              <a:t>für das Treffen wäre Montag, der 10.3</a:t>
            </a:r>
            <a:r>
              <a:rPr lang="de-DE" dirty="0" smtClean="0"/>
              <a:t>.</a:t>
            </a:r>
            <a:endParaRPr lang="de-DE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dirty="0"/>
              <a:t>Dürfen wir </a:t>
            </a:r>
            <a:r>
              <a:rPr lang="de-DE" dirty="0" smtClean="0"/>
              <a:t>Sie </a:t>
            </a:r>
            <a:r>
              <a:rPr lang="de-DE" dirty="0" smtClean="0">
                <a:solidFill>
                  <a:schemeClr val="tx1"/>
                </a:solidFill>
              </a:rPr>
              <a:t>am </a:t>
            </a:r>
            <a:r>
              <a:rPr lang="de-DE" dirty="0"/>
              <a:t>22. August in Ihrer Firma </a:t>
            </a:r>
            <a:r>
              <a:rPr lang="de-DE" dirty="0" smtClean="0">
                <a:solidFill>
                  <a:schemeClr val="tx1"/>
                </a:solidFill>
              </a:rPr>
              <a:t>besuchen?</a:t>
            </a:r>
            <a:endParaRPr lang="de-DE" dirty="0">
              <a:solidFill>
                <a:schemeClr val="tx1"/>
              </a:solidFill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dirty="0"/>
              <a:t>Wenn </a:t>
            </a:r>
            <a:r>
              <a:rPr lang="de-DE" dirty="0" smtClean="0">
                <a:solidFill>
                  <a:schemeClr val="tx1"/>
                </a:solidFill>
              </a:rPr>
              <a:t>Ihnen </a:t>
            </a:r>
            <a:r>
              <a:rPr lang="de-DE" dirty="0"/>
              <a:t>dieser </a:t>
            </a:r>
            <a:r>
              <a:rPr lang="de-DE" dirty="0" smtClean="0"/>
              <a:t>Termin passt</a:t>
            </a:r>
            <a:r>
              <a:rPr lang="de-DE" dirty="0"/>
              <a:t>, besucht Sie unser Herr Novak </a:t>
            </a:r>
            <a:r>
              <a:rPr lang="de-DE" dirty="0" smtClean="0">
                <a:solidFill>
                  <a:schemeClr val="tx1"/>
                </a:solidFill>
              </a:rPr>
              <a:t>am </a:t>
            </a:r>
            <a:r>
              <a:rPr lang="de-DE" dirty="0"/>
              <a:t>Freitag, den 10.02. gegen 11.00 </a:t>
            </a:r>
            <a:r>
              <a:rPr lang="de-DE" dirty="0" smtClean="0"/>
              <a:t>Uhr.</a:t>
            </a:r>
            <a:endParaRPr lang="de-DE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de-DE" dirty="0"/>
              <a:t>Vielen </a:t>
            </a:r>
            <a:r>
              <a:rPr lang="de-DE" dirty="0" smtClean="0">
                <a:solidFill>
                  <a:schemeClr val="tx1"/>
                </a:solidFill>
              </a:rPr>
              <a:t>Dank </a:t>
            </a:r>
            <a:r>
              <a:rPr lang="de-DE" dirty="0" smtClean="0"/>
              <a:t>für Ihre Einladung. 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111890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997527"/>
            <a:ext cx="10178322" cy="4882066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de-DE" dirty="0" smtClean="0"/>
              <a:t>7. Leider </a:t>
            </a:r>
            <a:r>
              <a:rPr lang="de-DE" dirty="0"/>
              <a:t>muss ich den Termin </a:t>
            </a:r>
            <a:r>
              <a:rPr lang="de-DE" dirty="0" smtClean="0"/>
              <a:t>am Montag ab_________, denn ich </a:t>
            </a:r>
            <a:r>
              <a:rPr lang="de-DE" dirty="0"/>
              <a:t>muss an einer </a:t>
            </a:r>
            <a:r>
              <a:rPr lang="de-DE" dirty="0" smtClean="0"/>
              <a:t>Konferenz </a:t>
            </a:r>
            <a:r>
              <a:rPr lang="de-DE" dirty="0"/>
              <a:t>teilnehmen</a:t>
            </a:r>
            <a:r>
              <a:rPr lang="de-DE" dirty="0" smtClean="0"/>
              <a:t>.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dirty="0" smtClean="0"/>
              <a:t>8. Le_______ </a:t>
            </a:r>
            <a:r>
              <a:rPr lang="de-DE" dirty="0"/>
              <a:t>passt mir der Termin nicht</a:t>
            </a:r>
            <a:r>
              <a:rPr lang="de-DE" dirty="0" smtClean="0"/>
              <a:t>.</a:t>
            </a:r>
            <a:endParaRPr lang="de-DE" dirty="0"/>
          </a:p>
          <a:p>
            <a:pPr marL="0" indent="0">
              <a:lnSpc>
                <a:spcPct val="200000"/>
              </a:lnSpc>
              <a:buNone/>
            </a:pPr>
            <a:r>
              <a:rPr lang="de-DE" dirty="0" smtClean="0"/>
              <a:t>9. Können </a:t>
            </a:r>
            <a:r>
              <a:rPr lang="de-DE" dirty="0"/>
              <a:t>wir den Termin </a:t>
            </a:r>
            <a:r>
              <a:rPr lang="de-DE" dirty="0" smtClean="0"/>
              <a:t>eventuell auf </a:t>
            </a:r>
            <a:r>
              <a:rPr lang="de-DE" dirty="0"/>
              <a:t>einen anderen </a:t>
            </a:r>
            <a:r>
              <a:rPr lang="de-DE" dirty="0" smtClean="0"/>
              <a:t>Tag </a:t>
            </a:r>
            <a:r>
              <a:rPr lang="de-DE" dirty="0" err="1" smtClean="0"/>
              <a:t>ver</a:t>
            </a:r>
            <a:r>
              <a:rPr lang="de-DE" dirty="0" smtClean="0"/>
              <a:t>__________?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dirty="0" smtClean="0"/>
              <a:t>10. Ich </a:t>
            </a:r>
            <a:r>
              <a:rPr lang="de-DE" dirty="0"/>
              <a:t>wäre Ihnen sehr dankbar, wenn </a:t>
            </a:r>
            <a:r>
              <a:rPr lang="de-DE" dirty="0" smtClean="0"/>
              <a:t>Sie diesen Termin </a:t>
            </a:r>
            <a:r>
              <a:rPr lang="de-DE" dirty="0" err="1" smtClean="0"/>
              <a:t>be</a:t>
            </a:r>
            <a:r>
              <a:rPr lang="de-DE" dirty="0" smtClean="0"/>
              <a:t>__________ können.</a:t>
            </a:r>
            <a:endParaRPr lang="de-DE" dirty="0"/>
          </a:p>
          <a:p>
            <a:pPr marL="0" indent="0">
              <a:lnSpc>
                <a:spcPct val="200000"/>
              </a:lnSpc>
              <a:buNone/>
            </a:pPr>
            <a:r>
              <a:rPr lang="de-DE" dirty="0" smtClean="0"/>
              <a:t>11. Mit f____________ </a:t>
            </a:r>
            <a:r>
              <a:rPr lang="de-DE" dirty="0"/>
              <a:t>Grüßen</a:t>
            </a:r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2569844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566041"/>
            <a:ext cx="10178322" cy="4313551"/>
          </a:xfrm>
        </p:spPr>
        <p:txBody>
          <a:bodyPr/>
          <a:lstStyle/>
          <a:p>
            <a:pPr marL="457200" indent="-457200">
              <a:lnSpc>
                <a:spcPct val="250000"/>
              </a:lnSpc>
              <a:buAutoNum type="arabicPeriod" startAt="3"/>
            </a:pPr>
            <a:r>
              <a:rPr lang="de-DE" sz="2400" dirty="0" smtClean="0"/>
              <a:t>Wie  </a:t>
            </a:r>
            <a:r>
              <a:rPr lang="de-DE" sz="2400" dirty="0"/>
              <a:t>heißen diese Zahlen auf Deutsch?  87, 908, 33, 13, 20. 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de-DE" sz="2400" dirty="0" smtClean="0"/>
              <a:t>4. Was </a:t>
            </a:r>
            <a:r>
              <a:rPr lang="de-DE" sz="2400" dirty="0"/>
              <a:t>ist falsch? - </a:t>
            </a:r>
            <a:r>
              <a:rPr lang="sl-SI" sz="2400" dirty="0"/>
              <a:t> </a:t>
            </a:r>
            <a:r>
              <a:rPr lang="sl-SI" sz="2400" dirty="0" err="1"/>
              <a:t>Gute</a:t>
            </a:r>
            <a:r>
              <a:rPr lang="sl-SI" sz="2400" dirty="0"/>
              <a:t> Ta</a:t>
            </a:r>
            <a:r>
              <a:rPr lang="de-DE" sz="2400" dirty="0"/>
              <a:t>g</a:t>
            </a:r>
            <a:r>
              <a:rPr lang="sl-SI" sz="2400" dirty="0"/>
              <a:t>, </a:t>
            </a:r>
            <a:r>
              <a:rPr lang="sl-SI" sz="2400" dirty="0" err="1"/>
              <a:t>Guten</a:t>
            </a:r>
            <a:r>
              <a:rPr lang="sl-SI" sz="2400" dirty="0"/>
              <a:t> </a:t>
            </a:r>
            <a:r>
              <a:rPr lang="de-DE" sz="2400" dirty="0"/>
              <a:t>a</a:t>
            </a:r>
            <a:r>
              <a:rPr lang="sl-SI" sz="2400" dirty="0" err="1"/>
              <a:t>ben</a:t>
            </a:r>
            <a:r>
              <a:rPr lang="de-DE" sz="2400" dirty="0"/>
              <a:t>t</a:t>
            </a:r>
            <a:r>
              <a:rPr lang="sl-SI" sz="2400" dirty="0"/>
              <a:t>, </a:t>
            </a:r>
            <a:r>
              <a:rPr lang="de-DE" sz="2400" dirty="0"/>
              <a:t>Auf wiedersehen.</a:t>
            </a:r>
            <a:endParaRPr lang="sl-SI" sz="2400" dirty="0"/>
          </a:p>
          <a:p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83448575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997527"/>
            <a:ext cx="10178322" cy="4882066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de-DE" dirty="0" smtClean="0"/>
              <a:t>7. Leider </a:t>
            </a:r>
            <a:r>
              <a:rPr lang="de-DE" dirty="0"/>
              <a:t>muss ich den Termin </a:t>
            </a:r>
            <a:r>
              <a:rPr lang="de-DE" dirty="0" smtClean="0"/>
              <a:t>am Montag </a:t>
            </a:r>
            <a:r>
              <a:rPr lang="de-DE" dirty="0" smtClean="0">
                <a:solidFill>
                  <a:schemeClr val="tx1"/>
                </a:solidFill>
              </a:rPr>
              <a:t>absagen, </a:t>
            </a:r>
            <a:r>
              <a:rPr lang="de-DE" dirty="0" smtClean="0"/>
              <a:t>denn ich </a:t>
            </a:r>
            <a:r>
              <a:rPr lang="de-DE" dirty="0"/>
              <a:t>muss an einer </a:t>
            </a:r>
            <a:r>
              <a:rPr lang="de-DE" dirty="0" smtClean="0"/>
              <a:t>Konferenz </a:t>
            </a:r>
            <a:r>
              <a:rPr lang="de-DE" dirty="0"/>
              <a:t>teilnehmen</a:t>
            </a:r>
            <a:r>
              <a:rPr lang="de-DE" dirty="0" smtClean="0"/>
              <a:t>. 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dirty="0" smtClean="0"/>
              <a:t>8. </a:t>
            </a:r>
            <a:r>
              <a:rPr lang="de-DE" dirty="0" smtClean="0">
                <a:solidFill>
                  <a:schemeClr val="tx1"/>
                </a:solidFill>
              </a:rPr>
              <a:t>Leider </a:t>
            </a:r>
            <a:r>
              <a:rPr lang="de-DE" dirty="0"/>
              <a:t>passt mir der Termin nicht</a:t>
            </a:r>
            <a:r>
              <a:rPr lang="de-DE" dirty="0" smtClean="0"/>
              <a:t>.</a:t>
            </a:r>
            <a:endParaRPr lang="de-DE" dirty="0"/>
          </a:p>
          <a:p>
            <a:pPr marL="0" indent="0">
              <a:lnSpc>
                <a:spcPct val="200000"/>
              </a:lnSpc>
              <a:buNone/>
            </a:pPr>
            <a:r>
              <a:rPr lang="de-DE" dirty="0" smtClean="0"/>
              <a:t>9. Können </a:t>
            </a:r>
            <a:r>
              <a:rPr lang="de-DE" dirty="0"/>
              <a:t>wir den Termin </a:t>
            </a:r>
            <a:r>
              <a:rPr lang="de-DE" dirty="0" smtClean="0"/>
              <a:t>eventuell auf </a:t>
            </a:r>
            <a:r>
              <a:rPr lang="de-DE" dirty="0"/>
              <a:t>einen anderen </a:t>
            </a:r>
            <a:r>
              <a:rPr lang="de-DE" dirty="0" smtClean="0"/>
              <a:t>Tag </a:t>
            </a:r>
            <a:r>
              <a:rPr lang="de-DE" dirty="0" smtClean="0">
                <a:solidFill>
                  <a:schemeClr val="tx1"/>
                </a:solidFill>
              </a:rPr>
              <a:t>verschieben?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dirty="0" smtClean="0"/>
              <a:t>10. Ich </a:t>
            </a:r>
            <a:r>
              <a:rPr lang="de-DE" dirty="0"/>
              <a:t>wäre Ihnen sehr dankbar, wenn </a:t>
            </a:r>
            <a:r>
              <a:rPr lang="de-DE" dirty="0" smtClean="0"/>
              <a:t>Sie diesen Termin </a:t>
            </a:r>
            <a:r>
              <a:rPr lang="de-DE" dirty="0" smtClean="0">
                <a:solidFill>
                  <a:schemeClr val="tx1"/>
                </a:solidFill>
              </a:rPr>
              <a:t>bestätigen </a:t>
            </a:r>
            <a:r>
              <a:rPr lang="de-DE" dirty="0" smtClean="0"/>
              <a:t>können.</a:t>
            </a:r>
            <a:endParaRPr lang="de-DE" dirty="0"/>
          </a:p>
          <a:p>
            <a:pPr marL="0" indent="0">
              <a:lnSpc>
                <a:spcPct val="200000"/>
              </a:lnSpc>
              <a:buNone/>
            </a:pPr>
            <a:r>
              <a:rPr lang="de-DE" dirty="0" smtClean="0"/>
              <a:t>11. Mit </a:t>
            </a:r>
            <a:r>
              <a:rPr lang="de-DE" dirty="0" smtClean="0">
                <a:solidFill>
                  <a:schemeClr val="tx1"/>
                </a:solidFill>
              </a:rPr>
              <a:t>freundlichen </a:t>
            </a:r>
            <a:r>
              <a:rPr lang="de-DE" dirty="0" smtClean="0"/>
              <a:t>Grüßen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de-DE" b="1" dirty="0" smtClean="0"/>
              <a:t>Einen Termin schreiben, Seite 8 im </a:t>
            </a:r>
            <a:r>
              <a:rPr lang="de-DE" b="1" dirty="0" err="1" smtClean="0"/>
              <a:t>Skritpum</a:t>
            </a:r>
            <a:endParaRPr lang="de-DE" b="1" dirty="0"/>
          </a:p>
          <a:p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436836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5. Modalni glagoli</a:t>
            </a:r>
            <a:r>
              <a:rPr lang="de-DE" dirty="0" smtClean="0"/>
              <a:t>/ </a:t>
            </a:r>
            <a:r>
              <a:rPr lang="de-DE" dirty="0" err="1" smtClean="0"/>
              <a:t>modalverben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652155"/>
            <a:ext cx="10178322" cy="42274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V </a:t>
            </a:r>
            <a:r>
              <a:rPr lang="sl-SI" dirty="0" smtClean="0"/>
              <a:t>prejšnjih primerih smo se srečali tudi z modalnimi glagoli. Poglejmo nekaj primerov: </a:t>
            </a:r>
            <a:r>
              <a:rPr lang="de-DE" dirty="0" smtClean="0"/>
              <a:t> </a:t>
            </a:r>
          </a:p>
          <a:p>
            <a:r>
              <a:rPr lang="de-DE" dirty="0" smtClean="0"/>
              <a:t>Ich </a:t>
            </a:r>
            <a:r>
              <a:rPr lang="de-DE" dirty="0">
                <a:solidFill>
                  <a:srgbClr val="FF0000"/>
                </a:solidFill>
              </a:rPr>
              <a:t>kann</a:t>
            </a:r>
            <a:r>
              <a:rPr lang="de-DE" dirty="0"/>
              <a:t> leider nicht </a:t>
            </a:r>
            <a:r>
              <a:rPr lang="de-DE" dirty="0" smtClean="0">
                <a:solidFill>
                  <a:srgbClr val="FF0000"/>
                </a:solidFill>
              </a:rPr>
              <a:t>kommen</a:t>
            </a:r>
            <a:r>
              <a:rPr lang="de-DE" dirty="0" smtClean="0"/>
              <a:t>.</a:t>
            </a:r>
          </a:p>
          <a:p>
            <a:r>
              <a:rPr lang="de-DE" dirty="0"/>
              <a:t>Leider </a:t>
            </a:r>
            <a:r>
              <a:rPr lang="de-DE" dirty="0">
                <a:solidFill>
                  <a:srgbClr val="FF0000"/>
                </a:solidFill>
              </a:rPr>
              <a:t>muss</a:t>
            </a:r>
            <a:r>
              <a:rPr lang="de-DE" dirty="0"/>
              <a:t> ich den Termin am Montag </a:t>
            </a:r>
            <a:r>
              <a:rPr lang="de-DE" dirty="0" smtClean="0">
                <a:solidFill>
                  <a:srgbClr val="FF0000"/>
                </a:solidFill>
              </a:rPr>
              <a:t>absagen</a:t>
            </a:r>
            <a:r>
              <a:rPr lang="de-DE" dirty="0" smtClean="0"/>
              <a:t>.</a:t>
            </a:r>
          </a:p>
          <a:p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Können</a:t>
            </a:r>
            <a:r>
              <a:rPr lang="de-DE" dirty="0"/>
              <a:t> wir den Termin eventuell auf einen anderen Tag </a:t>
            </a:r>
            <a:r>
              <a:rPr lang="de-DE" dirty="0" smtClean="0">
                <a:solidFill>
                  <a:srgbClr val="FF0000"/>
                </a:solidFill>
              </a:rPr>
              <a:t>verschieben</a:t>
            </a:r>
            <a:r>
              <a:rPr lang="de-DE" dirty="0" smtClean="0"/>
              <a:t>?</a:t>
            </a:r>
            <a:endParaRPr lang="sl-SI" dirty="0" smtClean="0"/>
          </a:p>
          <a:p>
            <a:r>
              <a:rPr lang="sl-SI" dirty="0" err="1" smtClean="0"/>
              <a:t>Wann</a:t>
            </a:r>
            <a:r>
              <a:rPr lang="sl-SI" dirty="0" smtClean="0"/>
              <a:t> </a:t>
            </a:r>
            <a:r>
              <a:rPr lang="de-DE" dirty="0" smtClean="0">
                <a:solidFill>
                  <a:srgbClr val="FF0000"/>
                </a:solidFill>
              </a:rPr>
              <a:t>wollen </a:t>
            </a:r>
            <a:r>
              <a:rPr lang="de-DE" dirty="0" smtClean="0"/>
              <a:t>Sie uns </a:t>
            </a:r>
            <a:r>
              <a:rPr lang="de-DE" dirty="0" smtClean="0">
                <a:solidFill>
                  <a:srgbClr val="FF0000"/>
                </a:solidFill>
              </a:rPr>
              <a:t>besuchen</a:t>
            </a:r>
            <a:r>
              <a:rPr lang="de-DE" dirty="0" smtClean="0"/>
              <a:t>? </a:t>
            </a: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Modalni glagoli so</a:t>
            </a:r>
            <a:r>
              <a:rPr lang="sl-SI" i="1" dirty="0" smtClean="0">
                <a:solidFill>
                  <a:srgbClr val="002060"/>
                </a:solidFill>
              </a:rPr>
              <a:t>: m</a:t>
            </a:r>
            <a:r>
              <a:rPr lang="de-DE" i="1" dirty="0" err="1" smtClean="0">
                <a:solidFill>
                  <a:srgbClr val="002060"/>
                </a:solidFill>
              </a:rPr>
              <a:t>üssen</a:t>
            </a:r>
            <a:r>
              <a:rPr lang="de-DE" i="1" dirty="0" smtClean="0">
                <a:solidFill>
                  <a:srgbClr val="002060"/>
                </a:solidFill>
              </a:rPr>
              <a:t> (</a:t>
            </a:r>
            <a:r>
              <a:rPr lang="de-DE" i="1" dirty="0" err="1" smtClean="0">
                <a:solidFill>
                  <a:srgbClr val="002060"/>
                </a:solidFill>
              </a:rPr>
              <a:t>morati</a:t>
            </a:r>
            <a:r>
              <a:rPr lang="de-DE" i="1" dirty="0" smtClean="0">
                <a:solidFill>
                  <a:srgbClr val="002060"/>
                </a:solidFill>
              </a:rPr>
              <a:t>), können (</a:t>
            </a:r>
            <a:r>
              <a:rPr lang="de-DE" i="1" dirty="0" err="1" smtClean="0">
                <a:solidFill>
                  <a:srgbClr val="002060"/>
                </a:solidFill>
              </a:rPr>
              <a:t>znati</a:t>
            </a:r>
            <a:r>
              <a:rPr lang="de-DE" i="1" dirty="0" smtClean="0">
                <a:solidFill>
                  <a:srgbClr val="002060"/>
                </a:solidFill>
              </a:rPr>
              <a:t>, </a:t>
            </a:r>
            <a:r>
              <a:rPr lang="de-DE" i="1" dirty="0" err="1" smtClean="0">
                <a:solidFill>
                  <a:srgbClr val="002060"/>
                </a:solidFill>
              </a:rPr>
              <a:t>mo</a:t>
            </a:r>
            <a:r>
              <a:rPr lang="sl-SI" i="1" dirty="0" smtClean="0">
                <a:solidFill>
                  <a:srgbClr val="002060"/>
                </a:solidFill>
              </a:rPr>
              <a:t>či), </a:t>
            </a:r>
            <a:r>
              <a:rPr lang="de-DE" i="1" dirty="0">
                <a:solidFill>
                  <a:srgbClr val="002060"/>
                </a:solidFill>
              </a:rPr>
              <a:t>dürfen (</a:t>
            </a:r>
            <a:r>
              <a:rPr lang="de-DE" i="1" dirty="0" err="1" smtClean="0">
                <a:solidFill>
                  <a:srgbClr val="002060"/>
                </a:solidFill>
              </a:rPr>
              <a:t>smeti</a:t>
            </a:r>
            <a:r>
              <a:rPr lang="de-DE" i="1" dirty="0" smtClean="0">
                <a:solidFill>
                  <a:srgbClr val="002060"/>
                </a:solidFill>
              </a:rPr>
              <a:t>), </a:t>
            </a:r>
            <a:r>
              <a:rPr lang="sl-SI" i="1" dirty="0" err="1" smtClean="0">
                <a:solidFill>
                  <a:srgbClr val="002060"/>
                </a:solidFill>
              </a:rPr>
              <a:t>wollen</a:t>
            </a:r>
            <a:r>
              <a:rPr lang="sl-SI" i="1" dirty="0" smtClean="0">
                <a:solidFill>
                  <a:srgbClr val="002060"/>
                </a:solidFill>
              </a:rPr>
              <a:t> (</a:t>
            </a:r>
            <a:r>
              <a:rPr lang="de-DE" i="1" dirty="0" err="1" smtClean="0">
                <a:solidFill>
                  <a:srgbClr val="002060"/>
                </a:solidFill>
              </a:rPr>
              <a:t>hoteti</a:t>
            </a:r>
            <a:r>
              <a:rPr lang="sl-SI" i="1" dirty="0" smtClean="0">
                <a:solidFill>
                  <a:srgbClr val="002060"/>
                </a:solidFill>
              </a:rPr>
              <a:t>),</a:t>
            </a:r>
            <a:r>
              <a:rPr lang="de-DE" i="1" dirty="0" smtClean="0">
                <a:solidFill>
                  <a:srgbClr val="002060"/>
                </a:solidFill>
              </a:rPr>
              <a:t> möchten (</a:t>
            </a:r>
            <a:r>
              <a:rPr lang="sl-SI" i="1" dirty="0" smtClean="0">
                <a:solidFill>
                  <a:srgbClr val="002060"/>
                </a:solidFill>
              </a:rPr>
              <a:t>želeti), m</a:t>
            </a:r>
            <a:r>
              <a:rPr lang="de-DE" i="1" dirty="0" err="1" smtClean="0">
                <a:solidFill>
                  <a:srgbClr val="002060"/>
                </a:solidFill>
              </a:rPr>
              <a:t>ögen</a:t>
            </a:r>
            <a:r>
              <a:rPr lang="de-DE" i="1" dirty="0" smtClean="0">
                <a:solidFill>
                  <a:srgbClr val="002060"/>
                </a:solidFill>
              </a:rPr>
              <a:t> (</a:t>
            </a:r>
            <a:r>
              <a:rPr lang="de-DE" i="1" dirty="0" err="1" smtClean="0">
                <a:solidFill>
                  <a:srgbClr val="002060"/>
                </a:solidFill>
              </a:rPr>
              <a:t>marati</a:t>
            </a:r>
            <a:r>
              <a:rPr lang="de-DE" i="1" dirty="0" smtClean="0">
                <a:solidFill>
                  <a:srgbClr val="002060"/>
                </a:solidFill>
              </a:rPr>
              <a:t>), sollen (</a:t>
            </a:r>
            <a:r>
              <a:rPr lang="sl-SI" i="1" dirty="0" smtClean="0">
                <a:solidFill>
                  <a:srgbClr val="002060"/>
                </a:solidFill>
              </a:rPr>
              <a:t>morati, </a:t>
            </a:r>
            <a:r>
              <a:rPr lang="de-DE" i="1" dirty="0" err="1" smtClean="0">
                <a:solidFill>
                  <a:srgbClr val="002060"/>
                </a:solidFill>
              </a:rPr>
              <a:t>naj</a:t>
            </a:r>
            <a:r>
              <a:rPr lang="de-DE" i="1" dirty="0" smtClean="0">
                <a:solidFill>
                  <a:srgbClr val="002060"/>
                </a:solidFill>
              </a:rPr>
              <a:t> bi)</a:t>
            </a:r>
            <a:r>
              <a:rPr lang="sl-SI" i="1" dirty="0" smtClean="0">
                <a:solidFill>
                  <a:srgbClr val="002060"/>
                </a:solidFill>
              </a:rPr>
              <a:t>.</a:t>
            </a:r>
            <a:r>
              <a:rPr lang="de-DE" i="1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de-DE" dirty="0" err="1">
                <a:solidFill>
                  <a:schemeClr val="tx1"/>
                </a:solidFill>
              </a:rPr>
              <a:t>Kaj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ugotovimo</a:t>
            </a:r>
            <a:r>
              <a:rPr lang="de-DE" dirty="0">
                <a:solidFill>
                  <a:schemeClr val="tx1"/>
                </a:solidFill>
              </a:rPr>
              <a:t>? </a:t>
            </a:r>
          </a:p>
          <a:p>
            <a:pPr marL="0" indent="0">
              <a:buNone/>
            </a:pPr>
            <a:r>
              <a:rPr lang="de-DE" dirty="0">
                <a:solidFill>
                  <a:srgbClr val="002060"/>
                </a:solidFill>
              </a:rPr>
              <a:t>V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povednem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stavku</a:t>
            </a:r>
            <a:r>
              <a:rPr lang="de-DE" dirty="0" smtClean="0">
                <a:solidFill>
                  <a:srgbClr val="002060"/>
                </a:solidFill>
              </a:rPr>
              <a:t> in </a:t>
            </a:r>
            <a:r>
              <a:rPr lang="de-DE" dirty="0" err="1" smtClean="0">
                <a:solidFill>
                  <a:srgbClr val="002060"/>
                </a:solidFill>
              </a:rPr>
              <a:t>pri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sl-SI" dirty="0" smtClean="0">
                <a:solidFill>
                  <a:srgbClr val="002060"/>
                </a:solidFill>
              </a:rPr>
              <a:t>W-</a:t>
            </a:r>
            <a:r>
              <a:rPr lang="de-DE" dirty="0" err="1" smtClean="0">
                <a:solidFill>
                  <a:srgbClr val="002060"/>
                </a:solidFill>
              </a:rPr>
              <a:t>vpra</a:t>
            </a:r>
            <a:r>
              <a:rPr lang="sl-SI" dirty="0" err="1" smtClean="0">
                <a:solidFill>
                  <a:srgbClr val="002060"/>
                </a:solidFill>
              </a:rPr>
              <a:t>šanjih</a:t>
            </a:r>
            <a:r>
              <a:rPr lang="sl-SI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stoji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modalni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glagol</a:t>
            </a:r>
            <a:r>
              <a:rPr lang="de-DE" dirty="0" smtClean="0">
                <a:solidFill>
                  <a:srgbClr val="002060"/>
                </a:solidFill>
              </a:rPr>
              <a:t> na </a:t>
            </a:r>
            <a:r>
              <a:rPr lang="de-DE" dirty="0" err="1" smtClean="0">
                <a:solidFill>
                  <a:srgbClr val="002060"/>
                </a:solidFill>
              </a:rPr>
              <a:t>drugem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mestu</a:t>
            </a:r>
            <a:r>
              <a:rPr lang="de-DE" dirty="0" smtClean="0">
                <a:solidFill>
                  <a:srgbClr val="002060"/>
                </a:solidFill>
              </a:rPr>
              <a:t> in je </a:t>
            </a:r>
            <a:r>
              <a:rPr lang="de-DE" dirty="0" err="1" smtClean="0">
                <a:solidFill>
                  <a:srgbClr val="002060"/>
                </a:solidFill>
              </a:rPr>
              <a:t>spregan</a:t>
            </a:r>
            <a:r>
              <a:rPr lang="de-DE" dirty="0" smtClean="0">
                <a:solidFill>
                  <a:srgbClr val="002060"/>
                </a:solidFill>
              </a:rPr>
              <a:t>. </a:t>
            </a:r>
            <a:r>
              <a:rPr lang="de-DE" dirty="0" err="1" smtClean="0">
                <a:solidFill>
                  <a:srgbClr val="002060"/>
                </a:solidFill>
              </a:rPr>
              <a:t>Polnopomenski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glagol</a:t>
            </a:r>
            <a:r>
              <a:rPr lang="de-DE" dirty="0">
                <a:solidFill>
                  <a:srgbClr val="002060"/>
                </a:solidFill>
              </a:rPr>
              <a:t> </a:t>
            </a:r>
            <a:r>
              <a:rPr lang="de-DE" dirty="0" err="1" smtClean="0">
                <a:solidFill>
                  <a:srgbClr val="002060"/>
                </a:solidFill>
              </a:rPr>
              <a:t>stoji</a:t>
            </a:r>
            <a:r>
              <a:rPr lang="de-DE" dirty="0" smtClean="0">
                <a:solidFill>
                  <a:srgbClr val="002060"/>
                </a:solidFill>
              </a:rPr>
              <a:t> na </a:t>
            </a:r>
            <a:r>
              <a:rPr lang="de-DE" dirty="0" err="1" smtClean="0">
                <a:solidFill>
                  <a:srgbClr val="002060"/>
                </a:solidFill>
              </a:rPr>
              <a:t>koncu</a:t>
            </a:r>
            <a:r>
              <a:rPr lang="de-DE" dirty="0" smtClean="0">
                <a:solidFill>
                  <a:srgbClr val="002060"/>
                </a:solidFill>
              </a:rPr>
              <a:t> v </a:t>
            </a:r>
            <a:r>
              <a:rPr lang="de-DE" dirty="0" err="1" smtClean="0">
                <a:solidFill>
                  <a:srgbClr val="002060"/>
                </a:solidFill>
              </a:rPr>
              <a:t>ned</a:t>
            </a:r>
            <a:r>
              <a:rPr lang="sl-SI" dirty="0" err="1" smtClean="0">
                <a:solidFill>
                  <a:srgbClr val="002060"/>
                </a:solidFill>
              </a:rPr>
              <a:t>oločni</a:t>
            </a:r>
            <a:r>
              <a:rPr lang="sl-SI" dirty="0" smtClean="0">
                <a:solidFill>
                  <a:srgbClr val="002060"/>
                </a:solidFill>
              </a:rPr>
              <a:t> obliki. Pri ja/ne vprašanjih pa stoji mod.gl. na prvem mestu in z nedoločnikom na koncu tvori stavčni okvir. </a:t>
            </a:r>
            <a:r>
              <a:rPr lang="de-DE" dirty="0" smtClean="0">
                <a:solidFill>
                  <a:srgbClr val="002060"/>
                </a:solidFill>
              </a:rPr>
              <a:t> </a:t>
            </a:r>
            <a:r>
              <a:rPr lang="sl-SI" dirty="0" smtClean="0">
                <a:solidFill>
                  <a:srgbClr val="002060"/>
                </a:solidFill>
              </a:rPr>
              <a:t> </a:t>
            </a:r>
            <a:endParaRPr lang="de-DE" dirty="0">
              <a:solidFill>
                <a:srgbClr val="002060"/>
              </a:solidFill>
            </a:endParaRPr>
          </a:p>
          <a:p>
            <a:endParaRPr lang="de-DE" dirty="0">
              <a:solidFill>
                <a:srgbClr val="002060"/>
              </a:solidFill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072179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120125"/>
              </p:ext>
            </p:extLst>
          </p:nvPr>
        </p:nvGraphicFramePr>
        <p:xfrm>
          <a:off x="1250951" y="904008"/>
          <a:ext cx="10179048" cy="4748646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1272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23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23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3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2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7238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78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de-DE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üssen</a:t>
                      </a:r>
                      <a:endParaRPr lang="sl-SI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können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dürfen</a:t>
                      </a:r>
                      <a:endParaRPr lang="sl-SI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sollen</a:t>
                      </a:r>
                      <a:endParaRPr lang="sl-SI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wollen</a:t>
                      </a:r>
                      <a:endParaRPr lang="sl-SI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mögen</a:t>
                      </a:r>
                      <a:endParaRPr lang="sl-SI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möchten</a:t>
                      </a:r>
                      <a:endParaRPr lang="sl-SI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8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muss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kann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darf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möchte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8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</a:t>
                      </a:r>
                      <a:endParaRPr lang="sl-SI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musst</a:t>
                      </a:r>
                      <a:endParaRPr lang="sl-SI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kannst</a:t>
                      </a:r>
                      <a:endParaRPr lang="sl-SI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darfst</a:t>
                      </a:r>
                      <a:endParaRPr lang="sl-SI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sollst</a:t>
                      </a:r>
                      <a:endParaRPr lang="sl-SI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willst</a:t>
                      </a:r>
                      <a:endParaRPr lang="sl-SI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magst</a:t>
                      </a:r>
                      <a:endParaRPr lang="sl-SI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möchtest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8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er/</a:t>
                      </a: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</a:t>
                      </a:r>
                      <a:r>
                        <a:rPr lang="sl-SI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/es/man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muss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kann</a:t>
                      </a:r>
                      <a:endParaRPr lang="sl-SI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darf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möchte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8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müssen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können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dürfen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sollen</a:t>
                      </a:r>
                      <a:endParaRPr lang="sl-SI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wollen</a:t>
                      </a:r>
                      <a:endParaRPr lang="sl-SI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mögen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möchten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8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ihr</a:t>
                      </a:r>
                      <a:endParaRPr lang="sl-SI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müsst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könnt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dürft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sollt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wollt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mögt</a:t>
                      </a:r>
                      <a:endParaRPr lang="sl-SI" sz="16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möchtet</a:t>
                      </a:r>
                      <a:endParaRPr lang="sl-SI" sz="16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83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</a:t>
                      </a:r>
                      <a:r>
                        <a:rPr lang="sl-SI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müssen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können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dürfen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sollen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wollen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mögen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600" b="1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möchten</a:t>
                      </a:r>
                      <a:endParaRPr lang="sl-SI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4091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402773"/>
            <a:ext cx="10178322" cy="44768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1.	-- Warum _________________ (müssen) du denn schon gehen?</a:t>
            </a:r>
          </a:p>
          <a:p>
            <a:r>
              <a:rPr lang="de-DE" dirty="0"/>
              <a:t> 	-- Ich _________________ (sollen) in zehn Minuten bei Herrn Petersen sein.</a:t>
            </a:r>
          </a:p>
          <a:p>
            <a:r>
              <a:rPr lang="de-DE" dirty="0"/>
              <a:t>2.	-- Warum _________________ (dürfen) man hier nicht rauchen?</a:t>
            </a:r>
          </a:p>
          <a:p>
            <a:r>
              <a:rPr lang="de-DE" dirty="0"/>
              <a:t> 	-- Ihre Mitarbeiter _________________ (mögen) ihren Freund nicht.</a:t>
            </a:r>
          </a:p>
          <a:p>
            <a:r>
              <a:rPr lang="de-DE" dirty="0"/>
              <a:t>3.	-- Warum _________________ (möchten) du denn kein Bier?</a:t>
            </a:r>
          </a:p>
          <a:p>
            <a:r>
              <a:rPr lang="de-DE" dirty="0"/>
              <a:t> 	-- Ich _________________ (mögen) Bier überhaupt nicht. Es ist zu bitter.</a:t>
            </a:r>
          </a:p>
          <a:p>
            <a:r>
              <a:rPr lang="de-DE" dirty="0"/>
              <a:t>4.	-- Morgen _________________ (sollen) es sehr warm sein.</a:t>
            </a:r>
          </a:p>
          <a:p>
            <a:r>
              <a:rPr lang="de-DE" dirty="0"/>
              <a:t> 	-- Toll! Dann _________________ (können) wir draußen arbeiten!</a:t>
            </a:r>
          </a:p>
          <a:p>
            <a:r>
              <a:rPr lang="de-DE" dirty="0"/>
              <a:t>5.	-- Warum _________________ (möchten) ihr keinen Wein?</a:t>
            </a:r>
          </a:p>
          <a:p>
            <a:r>
              <a:rPr lang="de-DE" dirty="0"/>
              <a:t> 	-- Wir _________________ (dürfen) kein Alkohol trinken.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19040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Übung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402773"/>
            <a:ext cx="10178322" cy="44768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de-DE" dirty="0"/>
          </a:p>
          <a:p>
            <a:r>
              <a:rPr lang="de-DE" dirty="0"/>
              <a:t>1.	-- Warum </a:t>
            </a:r>
            <a:r>
              <a:rPr lang="de-DE" dirty="0" smtClean="0"/>
              <a:t>____musst_____________ </a:t>
            </a:r>
            <a:r>
              <a:rPr lang="de-DE" dirty="0"/>
              <a:t>(müssen) du denn schon gehen?</a:t>
            </a:r>
          </a:p>
          <a:p>
            <a:r>
              <a:rPr lang="de-DE" dirty="0"/>
              <a:t> 	-- Ich </a:t>
            </a:r>
            <a:r>
              <a:rPr lang="de-DE" dirty="0" smtClean="0"/>
              <a:t>____soll_____________ </a:t>
            </a:r>
            <a:r>
              <a:rPr lang="de-DE" dirty="0"/>
              <a:t>(sollen) in zehn Minuten bei Herrn Petersen sein.</a:t>
            </a:r>
          </a:p>
          <a:p>
            <a:r>
              <a:rPr lang="de-DE" dirty="0"/>
              <a:t>2.	-- Warum </a:t>
            </a:r>
            <a:r>
              <a:rPr lang="de-DE" dirty="0" smtClean="0"/>
              <a:t>_____darf____________ </a:t>
            </a:r>
            <a:r>
              <a:rPr lang="de-DE" dirty="0"/>
              <a:t>(dürfen) man hier nicht rauchen?</a:t>
            </a:r>
          </a:p>
          <a:p>
            <a:r>
              <a:rPr lang="de-DE" dirty="0"/>
              <a:t> 	-- Ihre Mitarbeiter </a:t>
            </a:r>
            <a:r>
              <a:rPr lang="de-DE" dirty="0" smtClean="0"/>
              <a:t>____mögen_____________ </a:t>
            </a:r>
            <a:r>
              <a:rPr lang="de-DE" dirty="0"/>
              <a:t>(mögen) ihren Freund nicht.</a:t>
            </a:r>
          </a:p>
          <a:p>
            <a:r>
              <a:rPr lang="de-DE" dirty="0"/>
              <a:t>3.	-- Warum </a:t>
            </a:r>
            <a:r>
              <a:rPr lang="de-DE" dirty="0" smtClean="0"/>
              <a:t>__möchtest_______________ </a:t>
            </a:r>
            <a:r>
              <a:rPr lang="de-DE" dirty="0"/>
              <a:t>(möchten) du denn kein Bier?</a:t>
            </a:r>
          </a:p>
          <a:p>
            <a:r>
              <a:rPr lang="de-DE" dirty="0"/>
              <a:t> 	-- Ich </a:t>
            </a:r>
            <a:r>
              <a:rPr lang="de-DE" dirty="0" smtClean="0"/>
              <a:t>____mag_____________ </a:t>
            </a:r>
            <a:r>
              <a:rPr lang="de-DE" dirty="0"/>
              <a:t>(mögen) Bier überhaupt nicht. Es ist zu bitter.</a:t>
            </a:r>
          </a:p>
          <a:p>
            <a:r>
              <a:rPr lang="de-DE" dirty="0"/>
              <a:t>4.	-- Morgen </a:t>
            </a:r>
            <a:r>
              <a:rPr lang="de-DE" dirty="0" smtClean="0"/>
              <a:t>____soll_____________ </a:t>
            </a:r>
            <a:r>
              <a:rPr lang="de-DE" dirty="0"/>
              <a:t>(sollen) es sehr warm sein.</a:t>
            </a:r>
          </a:p>
          <a:p>
            <a:r>
              <a:rPr lang="de-DE" dirty="0"/>
              <a:t> 	-- Toll! Dann </a:t>
            </a:r>
            <a:r>
              <a:rPr lang="de-DE" dirty="0" smtClean="0"/>
              <a:t>____können_____________ </a:t>
            </a:r>
            <a:r>
              <a:rPr lang="de-DE" dirty="0"/>
              <a:t>(können) wir draußen arbeiten!</a:t>
            </a:r>
          </a:p>
          <a:p>
            <a:r>
              <a:rPr lang="de-DE" dirty="0"/>
              <a:t>5.	-- Warum </a:t>
            </a:r>
            <a:r>
              <a:rPr lang="de-DE" dirty="0" smtClean="0"/>
              <a:t>_möchtet________________ </a:t>
            </a:r>
            <a:r>
              <a:rPr lang="de-DE" dirty="0"/>
              <a:t>(möchten) ihr keinen Wein?</a:t>
            </a:r>
          </a:p>
          <a:p>
            <a:r>
              <a:rPr lang="de-DE" dirty="0"/>
              <a:t> 	-- Wir </a:t>
            </a:r>
            <a:r>
              <a:rPr lang="de-DE" dirty="0" smtClean="0"/>
              <a:t>__dürfen_______________ </a:t>
            </a:r>
            <a:r>
              <a:rPr lang="de-DE" dirty="0"/>
              <a:t>(dürfen) kein Alkohol trinken.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922312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Personalpronomen im </a:t>
            </a:r>
            <a:r>
              <a:rPr lang="de-DE" dirty="0" err="1" smtClean="0"/>
              <a:t>nominativ</a:t>
            </a:r>
            <a:r>
              <a:rPr lang="de-DE" dirty="0" smtClean="0"/>
              <a:t> und im </a:t>
            </a:r>
            <a:r>
              <a:rPr lang="de-DE" dirty="0" err="1" smtClean="0"/>
              <a:t>akkusativ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775637"/>
            <a:ext cx="10178322" cy="410395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l-SI" dirty="0" err="1"/>
              <a:t>Das</a:t>
            </a:r>
            <a:r>
              <a:rPr lang="sl-SI" dirty="0"/>
              <a:t> </a:t>
            </a:r>
            <a:r>
              <a:rPr lang="sl-SI" dirty="0" err="1"/>
              <a:t>ist</a:t>
            </a:r>
            <a:r>
              <a:rPr lang="sl-SI" dirty="0"/>
              <a:t> </a:t>
            </a:r>
            <a:r>
              <a:rPr lang="sl-SI" b="1" dirty="0"/>
              <a:t>der Mann</a:t>
            </a:r>
            <a:r>
              <a:rPr lang="sl-SI" dirty="0"/>
              <a:t>. </a:t>
            </a:r>
            <a:r>
              <a:rPr lang="sl-SI" b="1" dirty="0" smtClean="0"/>
              <a:t>_____ </a:t>
            </a:r>
            <a:r>
              <a:rPr lang="sl-SI" dirty="0" err="1" smtClean="0"/>
              <a:t>arbeitet</a:t>
            </a:r>
            <a:r>
              <a:rPr lang="sl-SI" dirty="0" smtClean="0"/>
              <a:t> </a:t>
            </a:r>
            <a:r>
              <a:rPr lang="sl-SI" dirty="0"/>
              <a:t>in der Firma</a:t>
            </a:r>
            <a:r>
              <a:rPr lang="sl-SI" dirty="0" smtClean="0"/>
              <a:t>.</a:t>
            </a:r>
            <a:endParaRPr lang="sl-SI" dirty="0"/>
          </a:p>
          <a:p>
            <a:pPr>
              <a:lnSpc>
                <a:spcPct val="150000"/>
              </a:lnSpc>
            </a:pPr>
            <a:r>
              <a:rPr lang="sl-SI" dirty="0" err="1"/>
              <a:t>Ich</a:t>
            </a:r>
            <a:r>
              <a:rPr lang="sl-SI" dirty="0"/>
              <a:t> </a:t>
            </a:r>
            <a:r>
              <a:rPr lang="sl-SI" dirty="0" err="1"/>
              <a:t>sehen</a:t>
            </a:r>
            <a:r>
              <a:rPr lang="sl-SI" dirty="0"/>
              <a:t> </a:t>
            </a:r>
            <a:r>
              <a:rPr lang="sl-SI" b="1" dirty="0"/>
              <a:t>den Mann</a:t>
            </a:r>
            <a:r>
              <a:rPr lang="sl-SI" dirty="0"/>
              <a:t>. </a:t>
            </a:r>
            <a:r>
              <a:rPr lang="sl-SI" dirty="0" err="1"/>
              <a:t>Ich</a:t>
            </a:r>
            <a:r>
              <a:rPr lang="sl-SI" dirty="0"/>
              <a:t> </a:t>
            </a:r>
            <a:r>
              <a:rPr lang="sl-SI" dirty="0" err="1"/>
              <a:t>sehe</a:t>
            </a:r>
            <a:r>
              <a:rPr lang="sl-SI" dirty="0"/>
              <a:t> </a:t>
            </a:r>
            <a:r>
              <a:rPr lang="sl-SI" b="1" dirty="0" smtClean="0"/>
              <a:t>______.</a:t>
            </a:r>
            <a:r>
              <a:rPr lang="sl-SI" dirty="0" smtClean="0"/>
              <a:t> </a:t>
            </a:r>
            <a:endParaRPr lang="sl-SI" dirty="0"/>
          </a:p>
          <a:p>
            <a:pPr>
              <a:lnSpc>
                <a:spcPct val="150000"/>
              </a:lnSpc>
            </a:pPr>
            <a:r>
              <a:rPr lang="sl-SI" dirty="0" err="1"/>
              <a:t>Siehst</a:t>
            </a:r>
            <a:r>
              <a:rPr lang="sl-SI" dirty="0"/>
              <a:t> </a:t>
            </a:r>
            <a:r>
              <a:rPr lang="sl-SI" dirty="0" err="1"/>
              <a:t>du</a:t>
            </a:r>
            <a:r>
              <a:rPr lang="sl-SI" dirty="0"/>
              <a:t> </a:t>
            </a:r>
            <a:r>
              <a:rPr lang="sl-SI" b="1" dirty="0"/>
              <a:t>die Lampe</a:t>
            </a:r>
            <a:r>
              <a:rPr lang="sl-SI" dirty="0"/>
              <a:t>. </a:t>
            </a:r>
            <a:r>
              <a:rPr lang="sl-SI" b="1" dirty="0" smtClean="0"/>
              <a:t>____ </a:t>
            </a:r>
            <a:r>
              <a:rPr lang="sl-SI" dirty="0" err="1"/>
              <a:t>ist</a:t>
            </a:r>
            <a:r>
              <a:rPr lang="sl-SI" dirty="0"/>
              <a:t> </a:t>
            </a:r>
            <a:r>
              <a:rPr lang="sl-SI" dirty="0" err="1"/>
              <a:t>ganz</a:t>
            </a:r>
            <a:r>
              <a:rPr lang="sl-SI" dirty="0"/>
              <a:t> </a:t>
            </a:r>
            <a:r>
              <a:rPr lang="sl-SI" dirty="0" err="1"/>
              <a:t>neu</a:t>
            </a:r>
            <a:r>
              <a:rPr lang="sl-SI" dirty="0" smtClean="0"/>
              <a:t>.</a:t>
            </a:r>
            <a:endParaRPr lang="sl-SI" dirty="0"/>
          </a:p>
          <a:p>
            <a:pPr>
              <a:lnSpc>
                <a:spcPct val="150000"/>
              </a:lnSpc>
            </a:pPr>
            <a:r>
              <a:rPr lang="sl-SI" dirty="0" err="1"/>
              <a:t>Das</a:t>
            </a:r>
            <a:r>
              <a:rPr lang="sl-SI" dirty="0"/>
              <a:t> </a:t>
            </a:r>
            <a:r>
              <a:rPr lang="sl-SI" dirty="0" err="1"/>
              <a:t>ist</a:t>
            </a:r>
            <a:r>
              <a:rPr lang="sl-SI" dirty="0"/>
              <a:t> </a:t>
            </a:r>
            <a:r>
              <a:rPr lang="sl-SI" b="1" dirty="0" err="1"/>
              <a:t>mein</a:t>
            </a:r>
            <a:r>
              <a:rPr lang="sl-SI" b="1" dirty="0"/>
              <a:t> </a:t>
            </a:r>
            <a:r>
              <a:rPr lang="sl-SI" b="1" dirty="0" err="1"/>
              <a:t>Auto</a:t>
            </a:r>
            <a:r>
              <a:rPr lang="sl-SI" b="1" dirty="0"/>
              <a:t>.</a:t>
            </a:r>
            <a:r>
              <a:rPr lang="sl-SI" dirty="0"/>
              <a:t> </a:t>
            </a:r>
            <a:r>
              <a:rPr lang="sl-SI" b="1" dirty="0" smtClean="0"/>
              <a:t>_____</a:t>
            </a:r>
            <a:r>
              <a:rPr lang="sl-SI" dirty="0" smtClean="0"/>
              <a:t> </a:t>
            </a:r>
            <a:r>
              <a:rPr lang="sl-SI" dirty="0" err="1"/>
              <a:t>ist</a:t>
            </a:r>
            <a:r>
              <a:rPr lang="sl-SI" dirty="0"/>
              <a:t> </a:t>
            </a:r>
            <a:r>
              <a:rPr lang="sl-SI" dirty="0" err="1"/>
              <a:t>sehr</a:t>
            </a:r>
            <a:r>
              <a:rPr lang="sl-SI" dirty="0"/>
              <a:t> </a:t>
            </a:r>
            <a:r>
              <a:rPr lang="sl-SI" dirty="0" err="1"/>
              <a:t>schnell</a:t>
            </a:r>
            <a:r>
              <a:rPr lang="sl-SI" dirty="0" smtClean="0"/>
              <a:t>.</a:t>
            </a:r>
            <a:endParaRPr lang="sl-SI" dirty="0"/>
          </a:p>
          <a:p>
            <a:pPr>
              <a:lnSpc>
                <a:spcPct val="150000"/>
              </a:lnSpc>
            </a:pPr>
            <a:r>
              <a:rPr lang="sl-SI" dirty="0" err="1"/>
              <a:t>Schau</a:t>
            </a:r>
            <a:r>
              <a:rPr lang="sl-SI" dirty="0"/>
              <a:t>, </a:t>
            </a:r>
            <a:r>
              <a:rPr lang="sl-SI" dirty="0" err="1"/>
              <a:t>das</a:t>
            </a:r>
            <a:r>
              <a:rPr lang="sl-SI" dirty="0"/>
              <a:t> </a:t>
            </a:r>
            <a:r>
              <a:rPr lang="sl-SI" dirty="0" err="1"/>
              <a:t>sind</a:t>
            </a:r>
            <a:r>
              <a:rPr lang="sl-SI" dirty="0"/>
              <a:t> </a:t>
            </a:r>
            <a:r>
              <a:rPr lang="sl-SI" b="1" dirty="0" err="1"/>
              <a:t>meine</a:t>
            </a:r>
            <a:r>
              <a:rPr lang="sl-SI" b="1" dirty="0"/>
              <a:t> </a:t>
            </a:r>
            <a:r>
              <a:rPr lang="sl-SI" b="1" dirty="0" err="1"/>
              <a:t>Schuhe</a:t>
            </a:r>
            <a:r>
              <a:rPr lang="sl-SI" dirty="0"/>
              <a:t>. </a:t>
            </a:r>
            <a:r>
              <a:rPr lang="sl-SI" b="1" dirty="0" smtClean="0"/>
              <a:t>_____ </a:t>
            </a:r>
            <a:r>
              <a:rPr lang="sl-SI" dirty="0" err="1"/>
              <a:t>sind</a:t>
            </a:r>
            <a:r>
              <a:rPr lang="sl-SI" dirty="0"/>
              <a:t> </a:t>
            </a:r>
            <a:r>
              <a:rPr lang="sl-SI" dirty="0" err="1"/>
              <a:t>sehr</a:t>
            </a:r>
            <a:r>
              <a:rPr lang="sl-SI" dirty="0"/>
              <a:t> </a:t>
            </a:r>
            <a:r>
              <a:rPr lang="sl-SI" dirty="0" err="1"/>
              <a:t>teuer</a:t>
            </a:r>
            <a:r>
              <a:rPr lang="sl-SI" dirty="0" smtClean="0"/>
              <a:t>.</a:t>
            </a:r>
            <a:endParaRPr lang="sl-SI" dirty="0"/>
          </a:p>
          <a:p>
            <a:pPr>
              <a:lnSpc>
                <a:spcPct val="150000"/>
              </a:lnSpc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121431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Personalpronomen im </a:t>
            </a:r>
            <a:r>
              <a:rPr lang="de-DE" dirty="0" err="1" smtClean="0"/>
              <a:t>nominativ</a:t>
            </a:r>
            <a:r>
              <a:rPr lang="de-DE" dirty="0" smtClean="0"/>
              <a:t> und im </a:t>
            </a:r>
            <a:r>
              <a:rPr lang="de-DE" dirty="0" err="1" smtClean="0"/>
              <a:t>akkusativ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l-SI" dirty="0" err="1"/>
              <a:t>Das</a:t>
            </a:r>
            <a:r>
              <a:rPr lang="sl-SI" dirty="0"/>
              <a:t> </a:t>
            </a:r>
            <a:r>
              <a:rPr lang="sl-SI" dirty="0" err="1"/>
              <a:t>ist</a:t>
            </a:r>
            <a:r>
              <a:rPr lang="sl-SI" dirty="0"/>
              <a:t> </a:t>
            </a:r>
            <a:r>
              <a:rPr lang="sl-SI" b="1" dirty="0"/>
              <a:t>der Mann</a:t>
            </a:r>
            <a:r>
              <a:rPr lang="sl-SI" dirty="0"/>
              <a:t>. </a:t>
            </a:r>
            <a:r>
              <a:rPr lang="sl-SI" b="1" dirty="0"/>
              <a:t>Er</a:t>
            </a:r>
            <a:r>
              <a:rPr lang="sl-SI" dirty="0"/>
              <a:t> </a:t>
            </a:r>
            <a:r>
              <a:rPr lang="sl-SI" dirty="0" err="1"/>
              <a:t>arbeitet</a:t>
            </a:r>
            <a:r>
              <a:rPr lang="sl-SI" dirty="0"/>
              <a:t> in der Firma. (der Mann – er)</a:t>
            </a:r>
          </a:p>
          <a:p>
            <a:pPr>
              <a:lnSpc>
                <a:spcPct val="150000"/>
              </a:lnSpc>
            </a:pPr>
            <a:r>
              <a:rPr lang="sl-SI" dirty="0" err="1"/>
              <a:t>Ich</a:t>
            </a:r>
            <a:r>
              <a:rPr lang="sl-SI" dirty="0"/>
              <a:t> </a:t>
            </a:r>
            <a:r>
              <a:rPr lang="sl-SI" dirty="0" err="1"/>
              <a:t>sehen</a:t>
            </a:r>
            <a:r>
              <a:rPr lang="sl-SI" dirty="0"/>
              <a:t> </a:t>
            </a:r>
            <a:r>
              <a:rPr lang="sl-SI" b="1" dirty="0"/>
              <a:t>den Mann</a:t>
            </a:r>
            <a:r>
              <a:rPr lang="sl-SI" dirty="0"/>
              <a:t>. </a:t>
            </a:r>
            <a:r>
              <a:rPr lang="sl-SI" dirty="0" err="1"/>
              <a:t>Ich</a:t>
            </a:r>
            <a:r>
              <a:rPr lang="sl-SI" dirty="0"/>
              <a:t> </a:t>
            </a:r>
            <a:r>
              <a:rPr lang="sl-SI" dirty="0" err="1"/>
              <a:t>sehe</a:t>
            </a:r>
            <a:r>
              <a:rPr lang="sl-SI" dirty="0"/>
              <a:t> </a:t>
            </a:r>
            <a:r>
              <a:rPr lang="sl-SI" b="1" dirty="0" err="1"/>
              <a:t>ihn</a:t>
            </a:r>
            <a:r>
              <a:rPr lang="sl-SI" b="1" dirty="0"/>
              <a:t>.</a:t>
            </a:r>
            <a:r>
              <a:rPr lang="sl-SI" dirty="0"/>
              <a:t>  (den Mann – </a:t>
            </a:r>
            <a:r>
              <a:rPr lang="sl-SI" dirty="0" err="1"/>
              <a:t>ihn</a:t>
            </a:r>
            <a:r>
              <a:rPr lang="sl-SI" dirty="0"/>
              <a:t>)</a:t>
            </a:r>
          </a:p>
          <a:p>
            <a:pPr>
              <a:lnSpc>
                <a:spcPct val="150000"/>
              </a:lnSpc>
            </a:pPr>
            <a:r>
              <a:rPr lang="sl-SI" dirty="0" err="1"/>
              <a:t>Siehst</a:t>
            </a:r>
            <a:r>
              <a:rPr lang="sl-SI" dirty="0"/>
              <a:t> </a:t>
            </a:r>
            <a:r>
              <a:rPr lang="sl-SI" dirty="0" err="1"/>
              <a:t>du</a:t>
            </a:r>
            <a:r>
              <a:rPr lang="sl-SI" dirty="0"/>
              <a:t> </a:t>
            </a:r>
            <a:r>
              <a:rPr lang="sl-SI" b="1" dirty="0"/>
              <a:t>die Lampe</a:t>
            </a:r>
            <a:r>
              <a:rPr lang="sl-SI" dirty="0"/>
              <a:t>. </a:t>
            </a:r>
            <a:r>
              <a:rPr lang="sl-SI" b="1" dirty="0" err="1"/>
              <a:t>Sie</a:t>
            </a:r>
            <a:r>
              <a:rPr lang="sl-SI" b="1" dirty="0"/>
              <a:t> </a:t>
            </a:r>
            <a:r>
              <a:rPr lang="sl-SI" dirty="0" err="1"/>
              <a:t>ist</a:t>
            </a:r>
            <a:r>
              <a:rPr lang="sl-SI" dirty="0"/>
              <a:t> </a:t>
            </a:r>
            <a:r>
              <a:rPr lang="sl-SI" dirty="0" err="1"/>
              <a:t>ganz</a:t>
            </a:r>
            <a:r>
              <a:rPr lang="sl-SI" dirty="0"/>
              <a:t> </a:t>
            </a:r>
            <a:r>
              <a:rPr lang="sl-SI" dirty="0" err="1"/>
              <a:t>neu</a:t>
            </a:r>
            <a:r>
              <a:rPr lang="sl-SI" dirty="0"/>
              <a:t>. (die Lampe – </a:t>
            </a:r>
            <a:r>
              <a:rPr lang="sl-SI" dirty="0" err="1"/>
              <a:t>sie</a:t>
            </a:r>
            <a:r>
              <a:rPr lang="sl-SI" dirty="0"/>
              <a:t>)</a:t>
            </a:r>
          </a:p>
          <a:p>
            <a:pPr>
              <a:lnSpc>
                <a:spcPct val="150000"/>
              </a:lnSpc>
            </a:pPr>
            <a:r>
              <a:rPr lang="sl-SI" dirty="0" err="1"/>
              <a:t>Das</a:t>
            </a:r>
            <a:r>
              <a:rPr lang="sl-SI" dirty="0"/>
              <a:t> </a:t>
            </a:r>
            <a:r>
              <a:rPr lang="sl-SI" dirty="0" err="1"/>
              <a:t>ist</a:t>
            </a:r>
            <a:r>
              <a:rPr lang="sl-SI" dirty="0"/>
              <a:t> </a:t>
            </a:r>
            <a:r>
              <a:rPr lang="sl-SI" b="1" dirty="0" err="1"/>
              <a:t>mein</a:t>
            </a:r>
            <a:r>
              <a:rPr lang="sl-SI" b="1" dirty="0"/>
              <a:t> </a:t>
            </a:r>
            <a:r>
              <a:rPr lang="sl-SI" b="1" dirty="0" err="1"/>
              <a:t>Auto</a:t>
            </a:r>
            <a:r>
              <a:rPr lang="sl-SI" b="1" dirty="0"/>
              <a:t>.</a:t>
            </a:r>
            <a:r>
              <a:rPr lang="sl-SI" dirty="0"/>
              <a:t> </a:t>
            </a:r>
            <a:r>
              <a:rPr lang="sl-SI" b="1" dirty="0"/>
              <a:t>Es</a:t>
            </a:r>
            <a:r>
              <a:rPr lang="sl-SI" dirty="0"/>
              <a:t> </a:t>
            </a:r>
            <a:r>
              <a:rPr lang="sl-SI" dirty="0" err="1"/>
              <a:t>ist</a:t>
            </a:r>
            <a:r>
              <a:rPr lang="sl-SI" dirty="0"/>
              <a:t> </a:t>
            </a:r>
            <a:r>
              <a:rPr lang="sl-SI" dirty="0" err="1"/>
              <a:t>sehr</a:t>
            </a:r>
            <a:r>
              <a:rPr lang="sl-SI" dirty="0"/>
              <a:t> </a:t>
            </a:r>
            <a:r>
              <a:rPr lang="sl-SI" dirty="0" err="1"/>
              <a:t>schnell</a:t>
            </a:r>
            <a:r>
              <a:rPr lang="sl-SI" dirty="0"/>
              <a:t>. (</a:t>
            </a:r>
            <a:r>
              <a:rPr lang="sl-SI" dirty="0" err="1"/>
              <a:t>das</a:t>
            </a:r>
            <a:r>
              <a:rPr lang="sl-SI" dirty="0"/>
              <a:t> </a:t>
            </a:r>
            <a:r>
              <a:rPr lang="sl-SI" dirty="0" err="1"/>
              <a:t>Auto</a:t>
            </a:r>
            <a:r>
              <a:rPr lang="sl-SI" dirty="0"/>
              <a:t> – es)</a:t>
            </a:r>
          </a:p>
          <a:p>
            <a:pPr>
              <a:lnSpc>
                <a:spcPct val="150000"/>
              </a:lnSpc>
            </a:pPr>
            <a:r>
              <a:rPr lang="sl-SI" dirty="0" err="1"/>
              <a:t>Schau</a:t>
            </a:r>
            <a:r>
              <a:rPr lang="sl-SI" dirty="0"/>
              <a:t>, </a:t>
            </a:r>
            <a:r>
              <a:rPr lang="sl-SI" dirty="0" err="1"/>
              <a:t>das</a:t>
            </a:r>
            <a:r>
              <a:rPr lang="sl-SI" dirty="0"/>
              <a:t> </a:t>
            </a:r>
            <a:r>
              <a:rPr lang="sl-SI" dirty="0" err="1"/>
              <a:t>sind</a:t>
            </a:r>
            <a:r>
              <a:rPr lang="sl-SI" dirty="0"/>
              <a:t> </a:t>
            </a:r>
            <a:r>
              <a:rPr lang="sl-SI" b="1" dirty="0" err="1"/>
              <a:t>meine</a:t>
            </a:r>
            <a:r>
              <a:rPr lang="sl-SI" b="1" dirty="0"/>
              <a:t> </a:t>
            </a:r>
            <a:r>
              <a:rPr lang="sl-SI" b="1" dirty="0" err="1"/>
              <a:t>Schuhe</a:t>
            </a:r>
            <a:r>
              <a:rPr lang="sl-SI" dirty="0"/>
              <a:t>. </a:t>
            </a:r>
            <a:r>
              <a:rPr lang="sl-SI" b="1" dirty="0" err="1"/>
              <a:t>Sie</a:t>
            </a:r>
            <a:r>
              <a:rPr lang="sl-SI" b="1" dirty="0"/>
              <a:t> </a:t>
            </a:r>
            <a:r>
              <a:rPr lang="sl-SI" dirty="0" err="1"/>
              <a:t>sind</a:t>
            </a:r>
            <a:r>
              <a:rPr lang="sl-SI" dirty="0"/>
              <a:t> </a:t>
            </a:r>
            <a:r>
              <a:rPr lang="sl-SI" dirty="0" err="1"/>
              <a:t>sehr</a:t>
            </a:r>
            <a:r>
              <a:rPr lang="sl-SI" dirty="0"/>
              <a:t> </a:t>
            </a:r>
            <a:r>
              <a:rPr lang="sl-SI" dirty="0" err="1"/>
              <a:t>teuer</a:t>
            </a:r>
            <a:r>
              <a:rPr lang="sl-SI" dirty="0"/>
              <a:t>. (die </a:t>
            </a:r>
            <a:r>
              <a:rPr lang="sl-SI" dirty="0" err="1"/>
              <a:t>Schuhe</a:t>
            </a:r>
            <a:r>
              <a:rPr lang="sl-SI" dirty="0"/>
              <a:t> – </a:t>
            </a:r>
            <a:r>
              <a:rPr lang="sl-SI" dirty="0" err="1"/>
              <a:t>sie</a:t>
            </a:r>
            <a:r>
              <a:rPr lang="sl-SI" dirty="0"/>
              <a:t>)</a:t>
            </a:r>
          </a:p>
          <a:p>
            <a:pPr>
              <a:lnSpc>
                <a:spcPct val="150000"/>
              </a:lnSpc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991875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graphicFrame>
        <p:nvGraphicFramePr>
          <p:cNvPr id="4" name="Označba mesta vsebin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6517508"/>
              </p:ext>
            </p:extLst>
          </p:nvPr>
        </p:nvGraphicFramePr>
        <p:xfrm>
          <a:off x="1250948" y="2541181"/>
          <a:ext cx="10179054" cy="20937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1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052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</a:t>
                      </a:r>
                      <a:endParaRPr lang="sl-SI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</a:t>
                      </a:r>
                      <a:endParaRPr lang="sl-SI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</a:t>
                      </a:r>
                      <a:endParaRPr lang="sl-SI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endParaRPr lang="sl-SI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</a:t>
                      </a:r>
                      <a:endParaRPr lang="sl-SI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sl-SI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</a:t>
                      </a:r>
                      <a:endParaRPr lang="sl-SI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ihr</a:t>
                      </a:r>
                      <a:endParaRPr lang="sl-SI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</a:t>
                      </a:r>
                      <a:endParaRPr lang="sl-SI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Akkusativ</a:t>
                      </a:r>
                      <a:endParaRPr lang="sl-SI" sz="18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</a:t>
                      </a:r>
                      <a:endParaRPr lang="sl-SI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dich</a:t>
                      </a:r>
                      <a:endParaRPr lang="sl-SI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ihn</a:t>
                      </a:r>
                      <a:endParaRPr lang="sl-SI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</a:t>
                      </a:r>
                      <a:endParaRPr lang="sl-SI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</a:t>
                      </a:r>
                      <a:endParaRPr lang="sl-SI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uns</a:t>
                      </a:r>
                      <a:endParaRPr lang="sl-SI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euch</a:t>
                      </a:r>
                      <a:endParaRPr lang="sl-SI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sl-SI" sz="18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sie</a:t>
                      </a:r>
                      <a:endParaRPr lang="sl-SI" sz="18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2010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818707"/>
            <a:ext cx="10178322" cy="5060885"/>
          </a:xfrm>
        </p:spPr>
        <p:txBody>
          <a:bodyPr>
            <a:normAutofit/>
          </a:bodyPr>
          <a:lstStyle/>
          <a:p>
            <a:r>
              <a:rPr lang="sl-SI" b="1" dirty="0" smtClean="0"/>
              <a:t>Naredimo še krajšo vajo. </a:t>
            </a:r>
            <a:endParaRPr lang="de-DE" b="1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1.		Wie finde</a:t>
            </a:r>
            <a:r>
              <a:rPr lang="sl-SI" dirty="0" smtClean="0"/>
              <a:t>n</a:t>
            </a:r>
            <a:r>
              <a:rPr lang="de-DE" dirty="0" smtClean="0"/>
              <a:t> </a:t>
            </a:r>
            <a:r>
              <a:rPr lang="sl-SI" dirty="0" err="1" smtClean="0"/>
              <a:t>Sie</a:t>
            </a:r>
            <a:r>
              <a:rPr lang="de-DE" dirty="0" smtClean="0"/>
              <a:t> den Käse?	Ich finde </a:t>
            </a:r>
            <a:r>
              <a:rPr lang="sl-SI" dirty="0" smtClean="0"/>
              <a:t>____</a:t>
            </a:r>
            <a:r>
              <a:rPr lang="de-DE" dirty="0" smtClean="0"/>
              <a:t> köstlich.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2.		Wie finde</a:t>
            </a:r>
            <a:r>
              <a:rPr lang="sl-SI" dirty="0" smtClean="0"/>
              <a:t>n</a:t>
            </a:r>
            <a:r>
              <a:rPr lang="de-DE" dirty="0" smtClean="0"/>
              <a:t> </a:t>
            </a:r>
            <a:r>
              <a:rPr lang="sl-SI" dirty="0" err="1" smtClean="0"/>
              <a:t>Sie</a:t>
            </a:r>
            <a:r>
              <a:rPr lang="de-DE" dirty="0" smtClean="0"/>
              <a:t> das Buch?	Ich finde </a:t>
            </a:r>
            <a:r>
              <a:rPr lang="sl-SI" dirty="0" smtClean="0"/>
              <a:t>_____ </a:t>
            </a:r>
            <a:r>
              <a:rPr lang="de-DE" dirty="0" smtClean="0"/>
              <a:t> langweilig.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3.		Wie finde</a:t>
            </a:r>
            <a:r>
              <a:rPr lang="sl-SI" dirty="0" smtClean="0"/>
              <a:t>n</a:t>
            </a:r>
            <a:r>
              <a:rPr lang="de-DE" dirty="0" smtClean="0"/>
              <a:t> </a:t>
            </a:r>
            <a:r>
              <a:rPr lang="sl-SI" dirty="0" err="1" smtClean="0"/>
              <a:t>Sie</a:t>
            </a:r>
            <a:r>
              <a:rPr lang="de-DE" dirty="0" smtClean="0"/>
              <a:t> das Regal?	Ich finde </a:t>
            </a:r>
            <a:r>
              <a:rPr lang="sl-SI" dirty="0" smtClean="0"/>
              <a:t>____</a:t>
            </a:r>
            <a:r>
              <a:rPr lang="de-DE" dirty="0" smtClean="0"/>
              <a:t> hässlich.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4.		Wie findest du den Champagner</a:t>
            </a:r>
            <a:r>
              <a:rPr lang="sl-SI" dirty="0" smtClean="0"/>
              <a:t>? </a:t>
            </a:r>
            <a:r>
              <a:rPr lang="de-DE" dirty="0" smtClean="0"/>
              <a:t>Ich finde </a:t>
            </a:r>
            <a:r>
              <a:rPr lang="sl-SI" dirty="0" smtClean="0"/>
              <a:t>____</a:t>
            </a:r>
            <a:r>
              <a:rPr lang="de-DE" dirty="0" smtClean="0"/>
              <a:t> ausgezeichnet.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5.		Wie findest du </a:t>
            </a:r>
            <a:r>
              <a:rPr lang="sl-SI" dirty="0" smtClean="0"/>
              <a:t>die </a:t>
            </a:r>
            <a:r>
              <a:rPr lang="sl-SI" dirty="0" err="1" smtClean="0"/>
              <a:t>Suppe</a:t>
            </a:r>
            <a:r>
              <a:rPr lang="de-DE" dirty="0" smtClean="0"/>
              <a:t>?	Ich finde </a:t>
            </a:r>
            <a:r>
              <a:rPr lang="sl-SI" dirty="0" smtClean="0"/>
              <a:t>____ </a:t>
            </a:r>
            <a:r>
              <a:rPr lang="de-DE" dirty="0" smtClean="0"/>
              <a:t> zu salzig.</a:t>
            </a:r>
          </a:p>
          <a:p>
            <a:pPr marL="0" indent="0">
              <a:lnSpc>
                <a:spcPct val="150000"/>
              </a:lnSpc>
              <a:buNone/>
            </a:pPr>
            <a:endParaRPr lang="de-DE" dirty="0" smtClean="0"/>
          </a:p>
          <a:p>
            <a:pPr>
              <a:lnSpc>
                <a:spcPct val="150000"/>
              </a:lnSpc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726374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818707"/>
            <a:ext cx="10178322" cy="5060885"/>
          </a:xfrm>
        </p:spPr>
        <p:txBody>
          <a:bodyPr>
            <a:normAutofit/>
          </a:bodyPr>
          <a:lstStyle/>
          <a:p>
            <a:r>
              <a:rPr lang="sl-SI" dirty="0" smtClean="0"/>
              <a:t>Naredimo še krajšo vajo. </a:t>
            </a:r>
            <a:endParaRPr lang="de-DE" dirty="0" smtClean="0"/>
          </a:p>
          <a:p>
            <a:pPr>
              <a:lnSpc>
                <a:spcPct val="150000"/>
              </a:lnSpc>
            </a:pPr>
            <a:r>
              <a:rPr lang="de-DE" dirty="0" smtClean="0"/>
              <a:t>1.		Wie finde</a:t>
            </a:r>
            <a:r>
              <a:rPr lang="sl-SI" dirty="0" smtClean="0"/>
              <a:t>n</a:t>
            </a:r>
            <a:r>
              <a:rPr lang="de-DE" dirty="0" smtClean="0"/>
              <a:t> </a:t>
            </a:r>
            <a:r>
              <a:rPr lang="sl-SI" dirty="0" err="1" smtClean="0"/>
              <a:t>Sie</a:t>
            </a:r>
            <a:r>
              <a:rPr lang="de-DE" dirty="0" smtClean="0"/>
              <a:t> den Käse?	Ich finde </a:t>
            </a:r>
            <a:r>
              <a:rPr lang="sl-SI" dirty="0" smtClean="0"/>
              <a:t>_</a:t>
            </a:r>
            <a:r>
              <a:rPr lang="sl-SI" dirty="0" err="1" smtClean="0"/>
              <a:t>ihn</a:t>
            </a:r>
            <a:r>
              <a:rPr lang="sl-SI" dirty="0" smtClean="0"/>
              <a:t>___</a:t>
            </a:r>
            <a:r>
              <a:rPr lang="de-DE" dirty="0" smtClean="0"/>
              <a:t> köstlich.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2.		Wie finde</a:t>
            </a:r>
            <a:r>
              <a:rPr lang="sl-SI" dirty="0" smtClean="0"/>
              <a:t>n</a:t>
            </a:r>
            <a:r>
              <a:rPr lang="de-DE" dirty="0" smtClean="0"/>
              <a:t> </a:t>
            </a:r>
            <a:r>
              <a:rPr lang="sl-SI" dirty="0" err="1" smtClean="0"/>
              <a:t>Sie</a:t>
            </a:r>
            <a:r>
              <a:rPr lang="de-DE" dirty="0" smtClean="0"/>
              <a:t> das Buch?	Ich finde </a:t>
            </a:r>
            <a:r>
              <a:rPr lang="sl-SI" dirty="0" smtClean="0"/>
              <a:t>__es___ </a:t>
            </a:r>
            <a:r>
              <a:rPr lang="de-DE" dirty="0" smtClean="0"/>
              <a:t> langweilig.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3.		Wie finde</a:t>
            </a:r>
            <a:r>
              <a:rPr lang="sl-SI" dirty="0" smtClean="0"/>
              <a:t>n</a:t>
            </a:r>
            <a:r>
              <a:rPr lang="de-DE" dirty="0" smtClean="0"/>
              <a:t> </a:t>
            </a:r>
            <a:r>
              <a:rPr lang="sl-SI" dirty="0" err="1" smtClean="0"/>
              <a:t>Sie</a:t>
            </a:r>
            <a:r>
              <a:rPr lang="de-DE" dirty="0" smtClean="0"/>
              <a:t> das Regal?	Ich finde </a:t>
            </a:r>
            <a:r>
              <a:rPr lang="sl-SI" dirty="0" smtClean="0"/>
              <a:t>_es___</a:t>
            </a:r>
            <a:r>
              <a:rPr lang="de-DE" dirty="0" smtClean="0"/>
              <a:t> hässlich.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4.		Wie findest du den Champagner</a:t>
            </a:r>
            <a:r>
              <a:rPr lang="sl-SI" dirty="0" smtClean="0"/>
              <a:t>? </a:t>
            </a:r>
            <a:r>
              <a:rPr lang="de-DE" dirty="0" smtClean="0"/>
              <a:t>Ich finde </a:t>
            </a:r>
            <a:r>
              <a:rPr lang="sl-SI" dirty="0" smtClean="0"/>
              <a:t>__</a:t>
            </a:r>
            <a:r>
              <a:rPr lang="sl-SI" dirty="0" err="1" smtClean="0"/>
              <a:t>ihn</a:t>
            </a:r>
            <a:r>
              <a:rPr lang="sl-SI" dirty="0" smtClean="0"/>
              <a:t>__</a:t>
            </a:r>
            <a:r>
              <a:rPr lang="de-DE" dirty="0" smtClean="0"/>
              <a:t> ausgezeichnet.</a:t>
            </a:r>
          </a:p>
          <a:p>
            <a:pPr>
              <a:lnSpc>
                <a:spcPct val="150000"/>
              </a:lnSpc>
            </a:pPr>
            <a:r>
              <a:rPr lang="de-DE" dirty="0" smtClean="0"/>
              <a:t>5.		Wie findest du d</a:t>
            </a:r>
            <a:r>
              <a:rPr lang="sl-SI" dirty="0" err="1" smtClean="0"/>
              <a:t>ie</a:t>
            </a:r>
            <a:r>
              <a:rPr lang="sl-SI" dirty="0" smtClean="0"/>
              <a:t> </a:t>
            </a:r>
            <a:r>
              <a:rPr lang="sl-SI" dirty="0" err="1" smtClean="0"/>
              <a:t>Suppe</a:t>
            </a:r>
            <a:r>
              <a:rPr lang="de-DE" dirty="0" smtClean="0"/>
              <a:t>?	Ich finde </a:t>
            </a:r>
            <a:r>
              <a:rPr lang="sl-SI" dirty="0" smtClean="0"/>
              <a:t>__</a:t>
            </a:r>
            <a:r>
              <a:rPr lang="sl-SI" dirty="0" err="1" smtClean="0"/>
              <a:t>sie</a:t>
            </a:r>
            <a:r>
              <a:rPr lang="sl-SI" dirty="0" smtClean="0"/>
              <a:t>__ </a:t>
            </a:r>
            <a:r>
              <a:rPr lang="de-DE" dirty="0" smtClean="0"/>
              <a:t> zu salzig.</a:t>
            </a:r>
          </a:p>
          <a:p>
            <a:pPr marL="0" indent="0">
              <a:lnSpc>
                <a:spcPct val="150000"/>
              </a:lnSpc>
              <a:buNone/>
            </a:pPr>
            <a:endParaRPr lang="de-DE" dirty="0" smtClean="0"/>
          </a:p>
          <a:p>
            <a:pPr>
              <a:lnSpc>
                <a:spcPct val="150000"/>
              </a:lnSpc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43452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229711"/>
            <a:ext cx="10178322" cy="4649882"/>
          </a:xfrm>
        </p:spPr>
        <p:txBody>
          <a:bodyPr/>
          <a:lstStyle/>
          <a:p>
            <a:pPr marL="0" indent="0">
              <a:lnSpc>
                <a:spcPct val="250000"/>
              </a:lnSpc>
              <a:buNone/>
            </a:pPr>
            <a:r>
              <a:rPr lang="de-DE" dirty="0" smtClean="0"/>
              <a:t>3.  </a:t>
            </a:r>
            <a:r>
              <a:rPr lang="de-DE" sz="2400" dirty="0"/>
              <a:t>Wie</a:t>
            </a:r>
            <a:r>
              <a:rPr lang="sl-SI" sz="2400" dirty="0"/>
              <a:t> </a:t>
            </a:r>
            <a:r>
              <a:rPr lang="sl-SI" sz="2400" dirty="0" err="1"/>
              <a:t>hei</a:t>
            </a:r>
            <a:r>
              <a:rPr lang="de-DE" sz="2400" dirty="0" err="1"/>
              <a:t>ßen</a:t>
            </a:r>
            <a:r>
              <a:rPr lang="de-DE" sz="2400" dirty="0"/>
              <a:t> diese Zahlen auf Deutsch: </a:t>
            </a:r>
            <a:r>
              <a:rPr lang="de-DE" sz="2400" b="1" dirty="0"/>
              <a:t>87</a:t>
            </a:r>
            <a:r>
              <a:rPr lang="sl-SI" sz="2400" b="1" dirty="0"/>
              <a:t>-</a:t>
            </a:r>
            <a:r>
              <a:rPr lang="sl-SI" sz="2400" b="1" dirty="0" err="1"/>
              <a:t>siebenundachtzig</a:t>
            </a:r>
            <a:r>
              <a:rPr lang="de-DE" sz="2400" b="1" dirty="0"/>
              <a:t>, 908- neunhundertacht, 33-dreiunddreißig, 13-dreizehn, 20-zwanzig</a:t>
            </a:r>
            <a:r>
              <a:rPr lang="de-DE" sz="2400" dirty="0"/>
              <a:t>. </a:t>
            </a:r>
          </a:p>
          <a:p>
            <a:pPr marL="0" indent="0">
              <a:lnSpc>
                <a:spcPct val="250000"/>
              </a:lnSpc>
              <a:buNone/>
            </a:pPr>
            <a:r>
              <a:rPr lang="de-DE" sz="2400" dirty="0" smtClean="0"/>
              <a:t>4. Was </a:t>
            </a:r>
            <a:r>
              <a:rPr lang="de-DE" sz="2400" dirty="0"/>
              <a:t>ist falsch? </a:t>
            </a:r>
            <a:r>
              <a:rPr lang="de-DE" sz="2400" b="1" dirty="0"/>
              <a:t>- </a:t>
            </a:r>
            <a:r>
              <a:rPr lang="sl-SI" sz="2400" b="1" dirty="0"/>
              <a:t> </a:t>
            </a:r>
            <a:r>
              <a:rPr lang="sl-SI" sz="2400" b="1" dirty="0" err="1"/>
              <a:t>Gute</a:t>
            </a:r>
            <a:r>
              <a:rPr lang="de-DE" sz="2400" b="1" dirty="0"/>
              <a:t>n</a:t>
            </a:r>
            <a:r>
              <a:rPr lang="sl-SI" sz="2400" b="1" dirty="0"/>
              <a:t> Ta</a:t>
            </a:r>
            <a:r>
              <a:rPr lang="de-DE" sz="2400" b="1" dirty="0"/>
              <a:t>g</a:t>
            </a:r>
            <a:r>
              <a:rPr lang="sl-SI" sz="2400" b="1" dirty="0"/>
              <a:t>, </a:t>
            </a:r>
            <a:r>
              <a:rPr lang="sl-SI" sz="2400" b="1" dirty="0" err="1"/>
              <a:t>Guten</a:t>
            </a:r>
            <a:r>
              <a:rPr lang="sl-SI" sz="2400" b="1" dirty="0"/>
              <a:t> </a:t>
            </a:r>
            <a:r>
              <a:rPr lang="de-DE" sz="2400" b="1" dirty="0"/>
              <a:t>A</a:t>
            </a:r>
            <a:r>
              <a:rPr lang="sl-SI" sz="2400" b="1" dirty="0" err="1"/>
              <a:t>ben</a:t>
            </a:r>
            <a:r>
              <a:rPr lang="de-DE" sz="2400" b="1" dirty="0"/>
              <a:t>d</a:t>
            </a:r>
            <a:r>
              <a:rPr lang="sl-SI" sz="2400" b="1" dirty="0"/>
              <a:t>, </a:t>
            </a:r>
            <a:r>
              <a:rPr lang="de-DE" sz="2400" b="1" dirty="0"/>
              <a:t>Auf Wiedersehen</a:t>
            </a:r>
            <a:r>
              <a:rPr lang="de-DE" sz="2400" dirty="0"/>
              <a:t>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35438620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633845"/>
            <a:ext cx="10178322" cy="52457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err="1" smtClean="0"/>
              <a:t>Ponovimo</a:t>
            </a:r>
            <a:r>
              <a:rPr lang="de-DE" dirty="0" smtClean="0"/>
              <a:t> </a:t>
            </a:r>
            <a:r>
              <a:rPr lang="de-DE" dirty="0" err="1" smtClean="0"/>
              <a:t>vso</a:t>
            </a:r>
            <a:r>
              <a:rPr lang="de-DE" dirty="0" smtClean="0"/>
              <a:t> </a:t>
            </a:r>
            <a:r>
              <a:rPr lang="de-DE" dirty="0" err="1" smtClean="0"/>
              <a:t>snov</a:t>
            </a:r>
            <a:r>
              <a:rPr lang="de-DE" dirty="0" smtClean="0"/>
              <a:t> - </a:t>
            </a:r>
            <a:r>
              <a:rPr lang="de-DE" dirty="0"/>
              <a:t>k</a:t>
            </a:r>
            <a:r>
              <a:rPr lang="sl-SI" dirty="0" err="1" smtClean="0"/>
              <a:t>ončna</a:t>
            </a:r>
            <a:r>
              <a:rPr lang="sl-SI" dirty="0" smtClean="0"/>
              <a:t> vaja </a:t>
            </a:r>
          </a:p>
          <a:p>
            <a:pPr marL="457200" indent="-457200">
              <a:buFont typeface="+mj-lt"/>
              <a:buAutoNum type="arabicParenR"/>
            </a:pPr>
            <a:r>
              <a:rPr lang="de-DE" dirty="0" err="1" smtClean="0"/>
              <a:t>Katere</a:t>
            </a:r>
            <a:r>
              <a:rPr lang="de-DE" dirty="0" smtClean="0"/>
              <a:t> </a:t>
            </a:r>
            <a:r>
              <a:rPr lang="sl-SI" dirty="0" smtClean="0"/>
              <a:t>člene poznamo? Določni: der, die, </a:t>
            </a:r>
            <a:r>
              <a:rPr lang="sl-SI" dirty="0" err="1" smtClean="0"/>
              <a:t>das</a:t>
            </a:r>
            <a:r>
              <a:rPr lang="de-DE" dirty="0"/>
              <a:t>,</a:t>
            </a:r>
            <a:r>
              <a:rPr lang="sl-SI" dirty="0" smtClean="0"/>
              <a:t> </a:t>
            </a:r>
            <a:r>
              <a:rPr lang="de-DE" dirty="0" smtClean="0"/>
              <a:t>n</a:t>
            </a:r>
            <a:r>
              <a:rPr lang="sl-SI" dirty="0" err="1" smtClean="0"/>
              <a:t>edoločni</a:t>
            </a:r>
            <a:r>
              <a:rPr lang="sl-SI" dirty="0" smtClean="0"/>
              <a:t>: </a:t>
            </a:r>
            <a:r>
              <a:rPr lang="sl-SI" dirty="0" err="1" smtClean="0"/>
              <a:t>ein</a:t>
            </a:r>
            <a:r>
              <a:rPr lang="sl-SI" dirty="0" smtClean="0"/>
              <a:t>, </a:t>
            </a:r>
            <a:r>
              <a:rPr lang="sl-SI" dirty="0" err="1" smtClean="0"/>
              <a:t>eine</a:t>
            </a:r>
            <a:r>
              <a:rPr lang="de-DE" dirty="0" smtClean="0"/>
              <a:t>, </a:t>
            </a:r>
            <a:r>
              <a:rPr lang="de-DE" dirty="0" err="1" smtClean="0"/>
              <a:t>nikalna</a:t>
            </a:r>
            <a:r>
              <a:rPr lang="de-DE" dirty="0" smtClean="0"/>
              <a:t> </a:t>
            </a:r>
            <a:r>
              <a:rPr lang="de-DE" dirty="0" err="1" smtClean="0"/>
              <a:t>oblika</a:t>
            </a:r>
            <a:r>
              <a:rPr lang="de-DE" dirty="0" smtClean="0"/>
              <a:t>: kein, keine.  </a:t>
            </a:r>
            <a:r>
              <a:rPr lang="sl-SI" dirty="0" smtClean="0"/>
              <a:t> </a:t>
            </a:r>
          </a:p>
          <a:p>
            <a:pPr marL="457200" indent="-457200">
              <a:buFont typeface="+mj-lt"/>
              <a:buAutoNum type="arabicParenR"/>
            </a:pPr>
            <a:r>
              <a:rPr lang="sl-SI" dirty="0" smtClean="0"/>
              <a:t>Kdaj uporabimo določni in kdaj nedoločni člen? Pri prvi omembi in kadar govori o stvari na splošno – uporabimo nedoločni člen. Pri drugi omembi, definirani stvari uporabimo določni člen. </a:t>
            </a:r>
          </a:p>
          <a:p>
            <a:pPr marL="457200" indent="-457200">
              <a:buFont typeface="+mj-lt"/>
              <a:buAutoNum type="arabicParenR"/>
            </a:pPr>
            <a:r>
              <a:rPr lang="sl-SI" dirty="0" smtClean="0"/>
              <a:t>Kako pozdravimo v nemščini? </a:t>
            </a:r>
            <a:r>
              <a:rPr lang="sl-SI" dirty="0" err="1" smtClean="0"/>
              <a:t>Guten</a:t>
            </a:r>
            <a:r>
              <a:rPr lang="sl-SI" dirty="0" smtClean="0"/>
              <a:t> </a:t>
            </a:r>
            <a:r>
              <a:rPr lang="sl-SI" dirty="0" err="1" smtClean="0"/>
              <a:t>Morgen</a:t>
            </a:r>
            <a:r>
              <a:rPr lang="sl-SI" dirty="0" smtClean="0"/>
              <a:t>, </a:t>
            </a:r>
            <a:r>
              <a:rPr lang="sl-SI" dirty="0" err="1" smtClean="0"/>
              <a:t>Guten</a:t>
            </a:r>
            <a:r>
              <a:rPr lang="sl-SI" dirty="0" smtClean="0"/>
              <a:t> </a:t>
            </a:r>
            <a:r>
              <a:rPr lang="sl-SI" dirty="0" err="1" smtClean="0"/>
              <a:t>Tag</a:t>
            </a:r>
            <a:r>
              <a:rPr lang="sl-SI" dirty="0" smtClean="0"/>
              <a:t>, </a:t>
            </a:r>
            <a:r>
              <a:rPr lang="sl-SI" dirty="0" err="1" smtClean="0"/>
              <a:t>Guten</a:t>
            </a:r>
            <a:r>
              <a:rPr lang="sl-SI" dirty="0" smtClean="0"/>
              <a:t> </a:t>
            </a:r>
            <a:r>
              <a:rPr lang="sl-SI" dirty="0" err="1" smtClean="0"/>
              <a:t>Abend</a:t>
            </a:r>
            <a:r>
              <a:rPr lang="sl-SI" dirty="0" smtClean="0"/>
              <a:t>, </a:t>
            </a:r>
            <a:r>
              <a:rPr lang="sl-SI" dirty="0" err="1" smtClean="0"/>
              <a:t>Gute</a:t>
            </a:r>
            <a:r>
              <a:rPr lang="sl-SI" dirty="0" smtClean="0"/>
              <a:t> </a:t>
            </a:r>
            <a:r>
              <a:rPr lang="sl-SI" dirty="0" err="1" smtClean="0"/>
              <a:t>Nacht</a:t>
            </a:r>
            <a:r>
              <a:rPr lang="sl-SI" dirty="0" smtClean="0"/>
              <a:t>, </a:t>
            </a:r>
            <a:r>
              <a:rPr lang="sl-SI" dirty="0" err="1" smtClean="0"/>
              <a:t>Hallo</a:t>
            </a:r>
            <a:r>
              <a:rPr lang="sl-SI" dirty="0" smtClean="0"/>
              <a:t>, </a:t>
            </a:r>
            <a:r>
              <a:rPr lang="sl-SI" dirty="0" err="1" smtClean="0"/>
              <a:t>Auf</a:t>
            </a:r>
            <a:r>
              <a:rPr lang="sl-SI" dirty="0" smtClean="0"/>
              <a:t> </a:t>
            </a:r>
            <a:r>
              <a:rPr lang="sl-SI" dirty="0" err="1" smtClean="0"/>
              <a:t>Wiedersehen</a:t>
            </a:r>
            <a:r>
              <a:rPr lang="sl-SI" dirty="0"/>
              <a:t>.</a:t>
            </a:r>
            <a:endParaRPr lang="sl-SI" dirty="0" smtClean="0"/>
          </a:p>
          <a:p>
            <a:pPr marL="457200" indent="-457200">
              <a:buFont typeface="+mj-lt"/>
              <a:buAutoNum type="arabicParenR"/>
            </a:pPr>
            <a:r>
              <a:rPr lang="sl-SI" dirty="0" smtClean="0"/>
              <a:t>Kako vprašamo po počutju? </a:t>
            </a:r>
            <a:r>
              <a:rPr lang="sl-SI" dirty="0" err="1" smtClean="0"/>
              <a:t>Wie</a:t>
            </a:r>
            <a:r>
              <a:rPr lang="sl-SI" dirty="0" smtClean="0"/>
              <a:t> </a:t>
            </a:r>
            <a:r>
              <a:rPr lang="sl-SI" dirty="0" err="1" smtClean="0"/>
              <a:t>geht</a:t>
            </a:r>
            <a:r>
              <a:rPr lang="sl-SI" dirty="0" smtClean="0"/>
              <a:t> s? </a:t>
            </a:r>
            <a:r>
              <a:rPr lang="sl-SI" dirty="0" err="1" smtClean="0"/>
              <a:t>Wie</a:t>
            </a:r>
            <a:r>
              <a:rPr lang="sl-SI" dirty="0" smtClean="0"/>
              <a:t> </a:t>
            </a:r>
            <a:r>
              <a:rPr lang="sl-SI" dirty="0" err="1" smtClean="0"/>
              <a:t>geht</a:t>
            </a:r>
            <a:r>
              <a:rPr lang="sl-SI" dirty="0" smtClean="0"/>
              <a:t> es </a:t>
            </a:r>
            <a:r>
              <a:rPr lang="sl-SI" dirty="0" err="1" smtClean="0"/>
              <a:t>Ihnen</a:t>
            </a:r>
            <a:r>
              <a:rPr lang="sl-SI" dirty="0" smtClean="0"/>
              <a:t>? </a:t>
            </a:r>
            <a:r>
              <a:rPr lang="de-DE" dirty="0" err="1" smtClean="0"/>
              <a:t>Odg</a:t>
            </a:r>
            <a:r>
              <a:rPr lang="de-DE" dirty="0" smtClean="0"/>
              <a:t>: Gut, danke. </a:t>
            </a:r>
            <a:endParaRPr lang="sl-SI" dirty="0" smtClean="0"/>
          </a:p>
          <a:p>
            <a:pPr marL="457200" indent="-457200">
              <a:buFont typeface="+mj-lt"/>
              <a:buAutoNum type="arabicParenR"/>
            </a:pPr>
            <a:r>
              <a:rPr lang="sl-SI" dirty="0" smtClean="0"/>
              <a:t>Kako se predstavimo? </a:t>
            </a:r>
            <a:r>
              <a:rPr lang="sl-SI" dirty="0" err="1" smtClean="0"/>
              <a:t>Guten</a:t>
            </a:r>
            <a:r>
              <a:rPr lang="sl-SI" dirty="0" smtClean="0"/>
              <a:t> </a:t>
            </a:r>
            <a:r>
              <a:rPr lang="sl-SI" dirty="0" err="1" smtClean="0"/>
              <a:t>Tag</a:t>
            </a:r>
            <a:r>
              <a:rPr lang="sl-SI" dirty="0" smtClean="0"/>
              <a:t>, </a:t>
            </a:r>
            <a:r>
              <a:rPr lang="sl-SI" dirty="0" err="1" smtClean="0"/>
              <a:t>ich</a:t>
            </a:r>
            <a:r>
              <a:rPr lang="sl-SI" dirty="0" smtClean="0"/>
              <a:t> </a:t>
            </a:r>
            <a:r>
              <a:rPr lang="sl-SI" dirty="0" err="1" smtClean="0"/>
              <a:t>hei</a:t>
            </a:r>
            <a:r>
              <a:rPr lang="de-DE" dirty="0" err="1" smtClean="0"/>
              <a:t>ße</a:t>
            </a:r>
            <a:r>
              <a:rPr lang="de-DE" dirty="0" smtClean="0"/>
              <a:t> … / Ich heiße … / Mein Name ist … </a:t>
            </a:r>
            <a:endParaRPr lang="sl-SI" dirty="0" smtClean="0"/>
          </a:p>
          <a:p>
            <a:pPr marL="457200" indent="-457200">
              <a:buFont typeface="+mj-lt"/>
              <a:buAutoNum type="arabicParenR"/>
            </a:pPr>
            <a:r>
              <a:rPr lang="sl-SI" dirty="0" smtClean="0"/>
              <a:t>Kako predstavimo drugo osebo?</a:t>
            </a:r>
            <a:r>
              <a:rPr lang="de-DE" dirty="0" smtClean="0"/>
              <a:t> Das ist …  Er/Sie kommt aus … Sein/-e </a:t>
            </a:r>
            <a:r>
              <a:rPr lang="de-DE" dirty="0" err="1" smtClean="0"/>
              <a:t>Telefonnumer</a:t>
            </a:r>
            <a:r>
              <a:rPr lang="de-DE" dirty="0" smtClean="0"/>
              <a:t> ist … </a:t>
            </a:r>
          </a:p>
          <a:p>
            <a:pPr marL="0" indent="0">
              <a:buNone/>
            </a:pPr>
            <a:r>
              <a:rPr lang="de-DE" dirty="0" smtClean="0"/>
              <a:t>Er/sie ist verheiratet. … </a:t>
            </a:r>
            <a:endParaRPr lang="sl-SI" dirty="0" smtClean="0"/>
          </a:p>
          <a:p>
            <a:endParaRPr lang="sl-SI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265530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789709"/>
            <a:ext cx="10178322" cy="50898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7. </a:t>
            </a:r>
            <a:r>
              <a:rPr lang="sl-SI" dirty="0" smtClean="0"/>
              <a:t>Kako </a:t>
            </a:r>
            <a:r>
              <a:rPr lang="sl-SI" dirty="0"/>
              <a:t>vprašamo po poklicu</a:t>
            </a:r>
            <a:r>
              <a:rPr lang="sl-SI" dirty="0" smtClean="0"/>
              <a:t>?</a:t>
            </a:r>
            <a:r>
              <a:rPr lang="de-DE" dirty="0" smtClean="0"/>
              <a:t> Was sind Sie von Beruf? / Was machen Sie beruflich?</a:t>
            </a:r>
          </a:p>
          <a:p>
            <a:pPr marL="0" indent="0">
              <a:buNone/>
            </a:pPr>
            <a:r>
              <a:rPr lang="de-DE" dirty="0" smtClean="0"/>
              <a:t>8. </a:t>
            </a:r>
            <a:r>
              <a:rPr lang="sl-SI" dirty="0" smtClean="0"/>
              <a:t>Kako </a:t>
            </a:r>
            <a:r>
              <a:rPr lang="sl-SI" dirty="0"/>
              <a:t>vprašamo od kod ste in po bivališču</a:t>
            </a:r>
            <a:r>
              <a:rPr lang="sl-SI" dirty="0" smtClean="0"/>
              <a:t>?</a:t>
            </a:r>
            <a:r>
              <a:rPr lang="de-DE" dirty="0" smtClean="0"/>
              <a:t> Woher kommen Sie? Wo wohnen Sie? </a:t>
            </a:r>
            <a:endParaRPr lang="sl-SI" dirty="0"/>
          </a:p>
          <a:p>
            <a:pPr marL="0" indent="0">
              <a:buNone/>
            </a:pPr>
            <a:r>
              <a:rPr lang="de-DE" dirty="0" smtClean="0"/>
              <a:t>9. </a:t>
            </a:r>
            <a:r>
              <a:rPr lang="sl-SI" dirty="0" smtClean="0"/>
              <a:t>Kako </a:t>
            </a:r>
            <a:r>
              <a:rPr lang="sl-SI" dirty="0"/>
              <a:t>rečemo poštni številki</a:t>
            </a:r>
            <a:r>
              <a:rPr lang="sl-SI" dirty="0" smtClean="0"/>
              <a:t>?</a:t>
            </a:r>
            <a:r>
              <a:rPr lang="de-DE" dirty="0" smtClean="0"/>
              <a:t> Die Postleitzahl.</a:t>
            </a:r>
            <a:endParaRPr lang="sl-SI" dirty="0"/>
          </a:p>
          <a:p>
            <a:pPr marL="0" indent="0">
              <a:buNone/>
            </a:pPr>
            <a:r>
              <a:rPr lang="de-DE" dirty="0" smtClean="0"/>
              <a:t>10. </a:t>
            </a:r>
            <a:r>
              <a:rPr lang="sl-SI" dirty="0" smtClean="0"/>
              <a:t>Katere </a:t>
            </a:r>
            <a:r>
              <a:rPr lang="sl-SI" dirty="0"/>
              <a:t>države pišemo z določnim členom</a:t>
            </a:r>
            <a:r>
              <a:rPr lang="sl-SI" dirty="0" smtClean="0"/>
              <a:t>?</a:t>
            </a:r>
            <a:r>
              <a:rPr lang="de-DE" dirty="0" smtClean="0"/>
              <a:t> Die Schweiz, die Türkei, die Slowakei, die USA (Pl.), die Niederlande (Pl.), der Jemen …</a:t>
            </a:r>
            <a:endParaRPr lang="sl-SI" dirty="0"/>
          </a:p>
          <a:p>
            <a:pPr marL="0" indent="0">
              <a:buNone/>
            </a:pPr>
            <a:r>
              <a:rPr lang="de-DE" dirty="0" smtClean="0"/>
              <a:t>11. </a:t>
            </a:r>
            <a:r>
              <a:rPr lang="sl-SI" dirty="0" smtClean="0"/>
              <a:t>Prevedite</a:t>
            </a:r>
            <a:r>
              <a:rPr lang="sl-SI" dirty="0"/>
              <a:t>: der </a:t>
            </a:r>
            <a:r>
              <a:rPr lang="sl-SI" dirty="0" err="1"/>
              <a:t>Kunde</a:t>
            </a:r>
            <a:r>
              <a:rPr lang="sl-SI" dirty="0"/>
              <a:t>, die </a:t>
            </a:r>
            <a:r>
              <a:rPr lang="sl-SI" dirty="0" err="1"/>
              <a:t>Sitzung</a:t>
            </a:r>
            <a:r>
              <a:rPr lang="sl-SI" dirty="0"/>
              <a:t>, </a:t>
            </a:r>
            <a:r>
              <a:rPr lang="sl-SI" dirty="0" err="1"/>
              <a:t>das</a:t>
            </a:r>
            <a:r>
              <a:rPr lang="sl-SI" dirty="0"/>
              <a:t> </a:t>
            </a:r>
            <a:r>
              <a:rPr lang="sl-SI" dirty="0" err="1"/>
              <a:t>Unternehmen</a:t>
            </a:r>
            <a:r>
              <a:rPr lang="sl-SI" dirty="0" smtClean="0"/>
              <a:t>.</a:t>
            </a:r>
            <a:r>
              <a:rPr lang="de-DE" dirty="0" smtClean="0"/>
              <a:t> / </a:t>
            </a:r>
            <a:r>
              <a:rPr lang="de-DE" dirty="0" err="1" smtClean="0"/>
              <a:t>Stranka</a:t>
            </a:r>
            <a:r>
              <a:rPr lang="de-DE" dirty="0" smtClean="0"/>
              <a:t>, </a:t>
            </a:r>
            <a:r>
              <a:rPr lang="de-DE" dirty="0" err="1" smtClean="0"/>
              <a:t>zasedanje</a:t>
            </a:r>
            <a:r>
              <a:rPr lang="de-DE" dirty="0" smtClean="0"/>
              <a:t>, </a:t>
            </a:r>
            <a:r>
              <a:rPr lang="de-DE" dirty="0" err="1" smtClean="0"/>
              <a:t>podjetje</a:t>
            </a:r>
            <a:r>
              <a:rPr lang="de-DE" dirty="0" smtClean="0"/>
              <a:t>. </a:t>
            </a:r>
            <a:endParaRPr lang="sl-SI" dirty="0"/>
          </a:p>
          <a:p>
            <a:pPr marL="0" indent="0">
              <a:buNone/>
            </a:pPr>
            <a:r>
              <a:rPr lang="de-DE" dirty="0" smtClean="0"/>
              <a:t>12. </a:t>
            </a:r>
            <a:r>
              <a:rPr lang="sl-SI" dirty="0" smtClean="0"/>
              <a:t>Opišite </a:t>
            </a:r>
            <a:r>
              <a:rPr lang="sl-SI" dirty="0"/>
              <a:t>svoje podjetje.  </a:t>
            </a:r>
            <a:r>
              <a:rPr lang="de-DE" dirty="0" smtClean="0"/>
              <a:t>Ich arbeite bei …  Mein Unternehmen ist mittelständig. Wir kommen aus Slowenien und beschäftigen 30 Mitarbeiter und Mitarbeiterinnen. Wir produzieren Klimaanlagen. Wir sind schon seit 20 Jahren auf dem Markt. </a:t>
            </a:r>
            <a:endParaRPr lang="sl-SI" dirty="0"/>
          </a:p>
          <a:p>
            <a:pPr marL="0" indent="0">
              <a:buNone/>
            </a:pPr>
            <a:r>
              <a:rPr lang="de-DE" dirty="0" smtClean="0"/>
              <a:t>13. </a:t>
            </a:r>
            <a:r>
              <a:rPr lang="sl-SI" dirty="0" smtClean="0"/>
              <a:t>Spregajte </a:t>
            </a:r>
            <a:r>
              <a:rPr lang="sl-SI" dirty="0"/>
              <a:t>glagole: </a:t>
            </a:r>
            <a:r>
              <a:rPr lang="sl-SI" dirty="0" err="1"/>
              <a:t>wohnen</a:t>
            </a:r>
            <a:r>
              <a:rPr lang="sl-SI" dirty="0"/>
              <a:t>, </a:t>
            </a:r>
            <a:r>
              <a:rPr lang="sl-SI" dirty="0" err="1"/>
              <a:t>arbeiten</a:t>
            </a:r>
            <a:r>
              <a:rPr lang="sl-SI" dirty="0"/>
              <a:t>, </a:t>
            </a:r>
            <a:r>
              <a:rPr lang="sl-SI" dirty="0" err="1"/>
              <a:t>sein</a:t>
            </a:r>
            <a:r>
              <a:rPr lang="sl-SI" dirty="0"/>
              <a:t>, haben.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Ich wohne, du wohnst, er wohnt, wir wohnen, ihr wohnt, sie wohnen; ich bin, du bist, er ist, wir sind, ihr seid, sie sind; ich habe, du hast, er hat, wir haben, ihr habt, sie haben. </a:t>
            </a:r>
            <a:endParaRPr lang="sl-SI" dirty="0"/>
          </a:p>
          <a:p>
            <a:pPr marL="0" indent="0">
              <a:buNone/>
            </a:pPr>
            <a:r>
              <a:rPr lang="de-DE" dirty="0" smtClean="0"/>
              <a:t>14. </a:t>
            </a:r>
            <a:r>
              <a:rPr lang="sl-SI" dirty="0" smtClean="0"/>
              <a:t>Spregajte </a:t>
            </a:r>
            <a:r>
              <a:rPr lang="sl-SI" dirty="0"/>
              <a:t>glagol: </a:t>
            </a:r>
            <a:r>
              <a:rPr lang="sl-SI" dirty="0" err="1"/>
              <a:t>essen</a:t>
            </a:r>
            <a:r>
              <a:rPr lang="sl-SI" dirty="0"/>
              <a:t>, </a:t>
            </a:r>
            <a:r>
              <a:rPr lang="sl-SI" dirty="0" err="1" smtClean="0"/>
              <a:t>fahren</a:t>
            </a:r>
            <a:r>
              <a:rPr lang="de-DE" dirty="0" smtClean="0"/>
              <a:t>: ich esse, du isst, er isst, wir essen, ihr essen, sie essen; ich fahre, du fährst, er fährt, wir fahren, ihr fahrt, sie fahren. 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6911213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435935"/>
            <a:ext cx="10178322" cy="54436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15. Opi</a:t>
            </a:r>
            <a:r>
              <a:rPr lang="sl-SI" dirty="0" smtClean="0"/>
              <a:t>šite se v 10 stavkih: </a:t>
            </a:r>
          </a:p>
          <a:p>
            <a:pPr marL="0" indent="0">
              <a:buNone/>
            </a:pPr>
            <a:r>
              <a:rPr lang="sl-SI" sz="1900" dirty="0" err="1" smtClean="0"/>
              <a:t>Ich</a:t>
            </a:r>
            <a:r>
              <a:rPr lang="sl-SI" sz="1900" dirty="0" smtClean="0"/>
              <a:t> </a:t>
            </a:r>
            <a:r>
              <a:rPr lang="sl-SI" sz="1900" dirty="0" err="1" smtClean="0"/>
              <a:t>hei</a:t>
            </a:r>
            <a:r>
              <a:rPr lang="de-DE" sz="1900" dirty="0" err="1" smtClean="0"/>
              <a:t>ße</a:t>
            </a:r>
            <a:r>
              <a:rPr lang="de-DE" sz="1900" dirty="0" smtClean="0"/>
              <a:t> … Mein Vorname ist … Mein Nachname ist … </a:t>
            </a:r>
          </a:p>
          <a:p>
            <a:pPr marL="0" indent="0">
              <a:buNone/>
            </a:pPr>
            <a:r>
              <a:rPr lang="de-DE" sz="1900" dirty="0" smtClean="0"/>
              <a:t>Ich komme aus …  Ich wohne in … Meine Adresse ist … </a:t>
            </a:r>
          </a:p>
          <a:p>
            <a:pPr marL="0" indent="0">
              <a:buNone/>
            </a:pPr>
            <a:r>
              <a:rPr lang="de-DE" sz="1900" dirty="0" smtClean="0"/>
              <a:t>Ich bin … Jahre alt. Ich bin verheiratet und habe ___ Kinder. </a:t>
            </a:r>
          </a:p>
          <a:p>
            <a:pPr marL="0" indent="0">
              <a:buNone/>
            </a:pPr>
            <a:r>
              <a:rPr lang="de-DE" sz="1900" dirty="0" smtClean="0"/>
              <a:t>Ich arbeite bei … Ich bin …. von Beruf. </a:t>
            </a:r>
          </a:p>
          <a:p>
            <a:pPr marL="0" indent="0">
              <a:buNone/>
            </a:pPr>
            <a:r>
              <a:rPr lang="de-DE" sz="1900" dirty="0" smtClean="0"/>
              <a:t>Ich spreche Slowenisch, Englisch und ein bisschen Deutsch.</a:t>
            </a:r>
          </a:p>
          <a:p>
            <a:pPr marL="0" indent="0">
              <a:buNone/>
            </a:pPr>
            <a:r>
              <a:rPr lang="de-DE" sz="1900" dirty="0" smtClean="0"/>
              <a:t>Meine Telefonnummer ist …</a:t>
            </a:r>
          </a:p>
          <a:p>
            <a:pPr marL="0" indent="0">
              <a:buNone/>
            </a:pPr>
            <a:r>
              <a:rPr lang="de-DE" sz="1900" dirty="0" smtClean="0"/>
              <a:t>Meine E-Mail Adresse ist …  </a:t>
            </a:r>
            <a:endParaRPr lang="sl-SI" sz="1900" dirty="0" smtClean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sz="1900" dirty="0" smtClean="0"/>
          </a:p>
          <a:p>
            <a:pPr marL="0" indent="0">
              <a:buNone/>
            </a:pPr>
            <a:r>
              <a:rPr lang="de-DE" dirty="0" smtClean="0"/>
              <a:t>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8303897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956930"/>
            <a:ext cx="10178322" cy="4922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16. Kako vprašamo po času?</a:t>
            </a:r>
            <a:r>
              <a:rPr lang="de-DE" dirty="0"/>
              <a:t>  Wie spät ist es? / Wie viel Uhr ist es</a:t>
            </a:r>
            <a:r>
              <a:rPr lang="de-DE" dirty="0" smtClean="0"/>
              <a:t>?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sl-SI" dirty="0"/>
              <a:t>17</a:t>
            </a:r>
            <a:r>
              <a:rPr lang="sl-SI" dirty="0" smtClean="0"/>
              <a:t>.</a:t>
            </a:r>
            <a:r>
              <a:rPr lang="de-DE" dirty="0" smtClean="0"/>
              <a:t> </a:t>
            </a:r>
            <a:r>
              <a:rPr lang="de-DE" dirty="0" err="1" smtClean="0"/>
              <a:t>Katere</a:t>
            </a:r>
            <a:r>
              <a:rPr lang="de-DE" dirty="0" smtClean="0"/>
              <a:t> </a:t>
            </a:r>
            <a:r>
              <a:rPr lang="de-DE" dirty="0" err="1"/>
              <a:t>nagovore</a:t>
            </a:r>
            <a:r>
              <a:rPr lang="de-DE" dirty="0"/>
              <a:t> </a:t>
            </a:r>
            <a:r>
              <a:rPr lang="de-DE" dirty="0" err="1"/>
              <a:t>uporabimo</a:t>
            </a:r>
            <a:r>
              <a:rPr lang="de-DE" dirty="0"/>
              <a:t> v </a:t>
            </a:r>
            <a:r>
              <a:rPr lang="sl-SI" dirty="0"/>
              <a:t>formalnih pismih in e-sporočilih? </a:t>
            </a:r>
            <a:r>
              <a:rPr lang="de-DE" dirty="0"/>
              <a:t>Sehr geehrte Frau Müller, Sehr geehrter Herr Müller, Sehr geehrte Damen und Herren, Liebe Frau </a:t>
            </a:r>
            <a:r>
              <a:rPr lang="de-DE" dirty="0" err="1"/>
              <a:t>Müller,Lieber</a:t>
            </a:r>
            <a:r>
              <a:rPr lang="de-DE" dirty="0"/>
              <a:t> Herr Müller. </a:t>
            </a:r>
            <a:endParaRPr lang="de-DE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18.Odpovejte g. M</a:t>
            </a:r>
            <a:r>
              <a:rPr lang="de-DE" dirty="0" err="1"/>
              <a:t>üllerju</a:t>
            </a:r>
            <a:r>
              <a:rPr lang="de-DE" dirty="0"/>
              <a:t> </a:t>
            </a:r>
            <a:r>
              <a:rPr lang="de-DE" dirty="0" err="1"/>
              <a:t>termin</a:t>
            </a:r>
            <a:r>
              <a:rPr lang="sl-SI" dirty="0"/>
              <a:t>.</a:t>
            </a:r>
            <a:endParaRPr lang="de-DE" dirty="0"/>
          </a:p>
          <a:p>
            <a:pPr marL="0" indent="0">
              <a:buNone/>
            </a:pPr>
            <a:r>
              <a:rPr lang="sl-SI" dirty="0"/>
              <a:t> </a:t>
            </a:r>
            <a:r>
              <a:rPr lang="de-DE" sz="1900" dirty="0"/>
              <a:t>Sehr geehrter Herr Müller, </a:t>
            </a:r>
          </a:p>
          <a:p>
            <a:pPr marL="0" indent="0">
              <a:buNone/>
            </a:pPr>
            <a:r>
              <a:rPr lang="de-DE" sz="1900" dirty="0"/>
              <a:t>i</a:t>
            </a:r>
            <a:r>
              <a:rPr lang="de-DE" sz="1900" dirty="0" smtClean="0"/>
              <a:t>ch </a:t>
            </a:r>
            <a:r>
              <a:rPr lang="de-DE" sz="1900" dirty="0"/>
              <a:t>muss den Termin am 20.3. leider absagen, weil ich krank bin. </a:t>
            </a:r>
          </a:p>
          <a:p>
            <a:pPr marL="0" indent="0">
              <a:buNone/>
            </a:pPr>
            <a:r>
              <a:rPr lang="de-DE" sz="1900" dirty="0" smtClean="0"/>
              <a:t>Mit </a:t>
            </a:r>
            <a:r>
              <a:rPr lang="de-DE" sz="1900" dirty="0"/>
              <a:t>freundlichen Grüßen</a:t>
            </a:r>
          </a:p>
          <a:p>
            <a:pPr marL="0" indent="0">
              <a:buNone/>
            </a:pPr>
            <a:r>
              <a:rPr lang="de-DE" sz="1900" dirty="0"/>
              <a:t>Janko Novak</a:t>
            </a:r>
          </a:p>
          <a:p>
            <a:pPr marL="0" indent="0">
              <a:buNone/>
            </a:pP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724218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278082"/>
            <a:ext cx="10178322" cy="46119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l-SI" sz="36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de-DE" sz="3600" dirty="0" smtClean="0">
              <a:solidFill>
                <a:srgbClr val="00B050"/>
              </a:solidFill>
            </a:endParaRPr>
          </a:p>
          <a:p>
            <a:pPr algn="ctr"/>
            <a:r>
              <a:rPr lang="de-DE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Danke für die Aufmerksamkeit! </a:t>
            </a:r>
            <a:r>
              <a:rPr lang="de-DE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 </a:t>
            </a:r>
            <a:endParaRPr lang="sl-SI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328012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dirty="0" smtClean="0"/>
              <a:t>5.MARIA KANN NICHT ALLES KORREKT Schreiben. </a:t>
            </a:r>
            <a:r>
              <a:rPr lang="de-DE" sz="2000" dirty="0"/>
              <a:t>Korrigieren Sie den Text</a:t>
            </a:r>
            <a:r>
              <a:rPr lang="de-DE" sz="1800" dirty="0"/>
              <a:t>. </a:t>
            </a:r>
            <a:endParaRPr lang="sl-SI" sz="1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935183"/>
            <a:ext cx="10178322" cy="494441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Ich heiße Maria Heinz. Mein </a:t>
            </a:r>
            <a:r>
              <a:rPr lang="de-DE" sz="2400" dirty="0"/>
              <a:t>Vorname </a:t>
            </a:r>
            <a:r>
              <a:rPr lang="de-DE" sz="2400" dirty="0" smtClean="0"/>
              <a:t>ist Heinz. </a:t>
            </a:r>
            <a:r>
              <a:rPr lang="de-DE" sz="2400" dirty="0"/>
              <a:t>Mein Nachname </a:t>
            </a:r>
            <a:r>
              <a:rPr lang="de-DE" sz="2400" dirty="0" smtClean="0"/>
              <a:t>ist Maria.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Ich </a:t>
            </a:r>
            <a:r>
              <a:rPr lang="de-DE" sz="2400" dirty="0"/>
              <a:t>komme </a:t>
            </a:r>
            <a:r>
              <a:rPr lang="de-DE" sz="2400" dirty="0" smtClean="0"/>
              <a:t>in Slowenien. </a:t>
            </a:r>
            <a:r>
              <a:rPr lang="de-DE" sz="2400" dirty="0"/>
              <a:t>Ich wohne </a:t>
            </a:r>
            <a:r>
              <a:rPr lang="de-DE" sz="2400" dirty="0" smtClean="0"/>
              <a:t>in Ljubljana.</a:t>
            </a:r>
            <a:endParaRPr lang="de-DE" sz="2400" dirty="0"/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Ich bin 40 Jahre </a:t>
            </a:r>
            <a:r>
              <a:rPr lang="de-DE" sz="2400" dirty="0"/>
              <a:t>alt. Ich </a:t>
            </a:r>
            <a:r>
              <a:rPr lang="de-DE" sz="2400" dirty="0" smtClean="0"/>
              <a:t>sein </a:t>
            </a:r>
            <a:r>
              <a:rPr lang="de-DE" sz="2400" dirty="0"/>
              <a:t>verheiratet und </a:t>
            </a:r>
            <a:r>
              <a:rPr lang="de-DE" sz="2400" dirty="0" smtClean="0"/>
              <a:t>hast </a:t>
            </a:r>
            <a:r>
              <a:rPr lang="de-DE" sz="2400" dirty="0"/>
              <a:t>1</a:t>
            </a:r>
            <a:r>
              <a:rPr lang="de-DE" sz="2400" dirty="0" smtClean="0"/>
              <a:t> </a:t>
            </a:r>
            <a:r>
              <a:rPr lang="de-DE" sz="2400" dirty="0"/>
              <a:t>Kinder. 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Ich arbeitest bei </a:t>
            </a:r>
            <a:r>
              <a:rPr lang="de-DE" sz="2400" dirty="0" err="1" smtClean="0"/>
              <a:t>eDeutsch</a:t>
            </a:r>
            <a:r>
              <a:rPr lang="de-DE" sz="2400" dirty="0" smtClean="0"/>
              <a:t>. </a:t>
            </a:r>
            <a:r>
              <a:rPr lang="de-DE" sz="2400" dirty="0"/>
              <a:t>Ich </a:t>
            </a:r>
            <a:r>
              <a:rPr lang="de-DE" sz="2400" dirty="0" smtClean="0"/>
              <a:t>sein </a:t>
            </a:r>
            <a:r>
              <a:rPr lang="de-DE" sz="2400" dirty="0" err="1" smtClean="0"/>
              <a:t>Sekretätin</a:t>
            </a:r>
            <a:r>
              <a:rPr lang="de-DE" sz="2400" dirty="0" smtClean="0"/>
              <a:t> </a:t>
            </a:r>
            <a:r>
              <a:rPr lang="de-DE" sz="2400" dirty="0"/>
              <a:t>von Beruf. </a:t>
            </a:r>
          </a:p>
          <a:p>
            <a:pPr marL="0" indent="0">
              <a:buNone/>
            </a:pP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Meine Telefonnummer sind 002 222 377.</a:t>
            </a:r>
            <a:endParaRPr lang="de-DE" sz="2400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652562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1800" dirty="0" smtClean="0"/>
              <a:t>5.MARIA KANN NICHT ALLES KORREKT SCHREIBEN – Lösungen </a:t>
            </a:r>
            <a:endParaRPr lang="sl-SI" sz="1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935183"/>
            <a:ext cx="10178322" cy="494441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Ich heiße Maria Heinz. </a:t>
            </a:r>
            <a:r>
              <a:rPr lang="de-DE" dirty="0" smtClean="0">
                <a:solidFill>
                  <a:srgbClr val="FF0000"/>
                </a:solidFill>
              </a:rPr>
              <a:t>Mein </a:t>
            </a:r>
            <a:r>
              <a:rPr lang="de-DE" dirty="0">
                <a:solidFill>
                  <a:srgbClr val="FF0000"/>
                </a:solidFill>
              </a:rPr>
              <a:t>Vorname </a:t>
            </a:r>
            <a:r>
              <a:rPr lang="de-DE" dirty="0" smtClean="0"/>
              <a:t>ist Heinz. </a:t>
            </a:r>
            <a:r>
              <a:rPr lang="de-DE" dirty="0">
                <a:solidFill>
                  <a:srgbClr val="FF0000"/>
                </a:solidFill>
              </a:rPr>
              <a:t>Mein Nachname </a:t>
            </a:r>
            <a:r>
              <a:rPr lang="de-DE" dirty="0" smtClean="0"/>
              <a:t>ist Maria.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	</a:t>
            </a:r>
            <a:r>
              <a:rPr lang="de-DE" dirty="0" smtClean="0">
                <a:solidFill>
                  <a:srgbClr val="00B050"/>
                </a:solidFill>
              </a:rPr>
              <a:t>     </a:t>
            </a:r>
            <a:r>
              <a:rPr lang="de-DE" sz="1600" dirty="0" smtClean="0">
                <a:solidFill>
                  <a:srgbClr val="00B050"/>
                </a:solidFill>
              </a:rPr>
              <a:t>Mein Nachname/Familienname 	Mein Vorname</a:t>
            </a:r>
          </a:p>
          <a:p>
            <a:pPr marL="0" indent="0">
              <a:buNone/>
            </a:pPr>
            <a:r>
              <a:rPr lang="de-DE" dirty="0" smtClean="0"/>
              <a:t>Ich </a:t>
            </a:r>
            <a:r>
              <a:rPr lang="de-DE" dirty="0"/>
              <a:t>komme </a:t>
            </a:r>
            <a:r>
              <a:rPr lang="de-DE" dirty="0" smtClean="0">
                <a:solidFill>
                  <a:srgbClr val="FF0000"/>
                </a:solidFill>
              </a:rPr>
              <a:t>in</a:t>
            </a:r>
            <a:r>
              <a:rPr lang="de-DE" dirty="0" smtClean="0"/>
              <a:t> Slowenien. </a:t>
            </a:r>
            <a:r>
              <a:rPr lang="de-DE" dirty="0"/>
              <a:t>Ich wohne </a:t>
            </a:r>
            <a:r>
              <a:rPr lang="de-DE" dirty="0" smtClean="0"/>
              <a:t>in Ljubljana.</a:t>
            </a:r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sz="1600" dirty="0" smtClean="0">
                <a:solidFill>
                  <a:srgbClr val="00B050"/>
                </a:solidFill>
              </a:rPr>
              <a:t>     aus </a:t>
            </a:r>
          </a:p>
          <a:p>
            <a:pPr marL="0" indent="0">
              <a:buNone/>
            </a:pPr>
            <a:r>
              <a:rPr lang="de-DE" dirty="0" smtClean="0"/>
              <a:t>Ich bin 40 Jahre </a:t>
            </a:r>
            <a:r>
              <a:rPr lang="de-DE" dirty="0"/>
              <a:t>alt. Ich </a:t>
            </a:r>
            <a:r>
              <a:rPr lang="de-DE" dirty="0" smtClean="0">
                <a:solidFill>
                  <a:srgbClr val="FF0000"/>
                </a:solidFill>
              </a:rPr>
              <a:t>sein </a:t>
            </a:r>
            <a:r>
              <a:rPr lang="de-DE" dirty="0"/>
              <a:t>verheiratet und </a:t>
            </a:r>
            <a:r>
              <a:rPr lang="de-DE" dirty="0" smtClean="0">
                <a:solidFill>
                  <a:srgbClr val="FF0000"/>
                </a:solidFill>
              </a:rPr>
              <a:t>hast</a:t>
            </a:r>
            <a:r>
              <a:rPr lang="de-DE" dirty="0" smtClean="0"/>
              <a:t> </a:t>
            </a:r>
            <a:r>
              <a:rPr lang="de-DE" dirty="0"/>
              <a:t>1</a:t>
            </a:r>
            <a:r>
              <a:rPr lang="de-DE" dirty="0" smtClean="0"/>
              <a:t> </a:t>
            </a:r>
            <a:r>
              <a:rPr lang="de-DE" dirty="0">
                <a:solidFill>
                  <a:srgbClr val="FF0000"/>
                </a:solidFill>
              </a:rPr>
              <a:t>Kinder</a:t>
            </a:r>
            <a:r>
              <a:rPr lang="de-DE" dirty="0"/>
              <a:t>. 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>
                <a:solidFill>
                  <a:srgbClr val="00B050"/>
                </a:solidFill>
              </a:rPr>
              <a:t>	           </a:t>
            </a:r>
            <a:r>
              <a:rPr lang="de-DE" sz="1600" dirty="0" smtClean="0">
                <a:solidFill>
                  <a:srgbClr val="00B050"/>
                </a:solidFill>
              </a:rPr>
              <a:t>bin		habe	Kind</a:t>
            </a:r>
          </a:p>
          <a:p>
            <a:pPr marL="0" indent="0">
              <a:buNone/>
            </a:pPr>
            <a:r>
              <a:rPr lang="de-DE" dirty="0" smtClean="0"/>
              <a:t>Ich </a:t>
            </a:r>
            <a:r>
              <a:rPr lang="de-DE" dirty="0" smtClean="0">
                <a:solidFill>
                  <a:srgbClr val="FF0000"/>
                </a:solidFill>
              </a:rPr>
              <a:t>arbeitest</a:t>
            </a:r>
            <a:r>
              <a:rPr lang="de-DE" dirty="0" smtClean="0"/>
              <a:t> bei </a:t>
            </a:r>
            <a:r>
              <a:rPr lang="de-DE" dirty="0" err="1" smtClean="0"/>
              <a:t>eDeutsch</a:t>
            </a:r>
            <a:r>
              <a:rPr lang="de-DE" dirty="0" smtClean="0"/>
              <a:t>. </a:t>
            </a:r>
            <a:r>
              <a:rPr lang="de-DE" dirty="0"/>
              <a:t>Ich </a:t>
            </a:r>
            <a:r>
              <a:rPr lang="de-DE" dirty="0" smtClean="0">
                <a:solidFill>
                  <a:srgbClr val="FF0000"/>
                </a:solidFill>
              </a:rPr>
              <a:t>sein</a:t>
            </a:r>
            <a:r>
              <a:rPr lang="de-DE" dirty="0" smtClean="0"/>
              <a:t> </a:t>
            </a:r>
            <a:r>
              <a:rPr lang="de-DE" dirty="0" err="1" smtClean="0"/>
              <a:t>Sekretätin</a:t>
            </a:r>
            <a:r>
              <a:rPr lang="de-DE" dirty="0" smtClean="0"/>
              <a:t> </a:t>
            </a:r>
            <a:r>
              <a:rPr lang="de-DE" dirty="0"/>
              <a:t>von Beruf. </a:t>
            </a:r>
            <a:endParaRPr lang="de-DE" dirty="0" smtClean="0"/>
          </a:p>
          <a:p>
            <a:pPr marL="0" indent="0">
              <a:buNone/>
            </a:pPr>
            <a:r>
              <a:rPr lang="de-DE" sz="1600" dirty="0"/>
              <a:t> </a:t>
            </a:r>
            <a:r>
              <a:rPr lang="de-DE" sz="1600" dirty="0" smtClean="0"/>
              <a:t>      </a:t>
            </a:r>
            <a:r>
              <a:rPr lang="de-DE" sz="1600" dirty="0" smtClean="0">
                <a:solidFill>
                  <a:srgbClr val="00B050"/>
                </a:solidFill>
              </a:rPr>
              <a:t>arbeite</a:t>
            </a:r>
            <a:r>
              <a:rPr lang="de-DE" sz="1600" dirty="0">
                <a:solidFill>
                  <a:srgbClr val="00B050"/>
                </a:solidFill>
              </a:rPr>
              <a:t> </a:t>
            </a:r>
            <a:r>
              <a:rPr lang="de-DE" sz="1600" dirty="0" smtClean="0">
                <a:solidFill>
                  <a:srgbClr val="00B050"/>
                </a:solidFill>
              </a:rPr>
              <a:t>                              bin</a:t>
            </a:r>
            <a:endParaRPr lang="de-DE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de-DE" dirty="0" smtClean="0"/>
              <a:t>Meine Telefonnummer </a:t>
            </a:r>
            <a:r>
              <a:rPr lang="de-DE" dirty="0" smtClean="0">
                <a:solidFill>
                  <a:srgbClr val="FF0000"/>
                </a:solidFill>
              </a:rPr>
              <a:t>sind</a:t>
            </a:r>
            <a:r>
              <a:rPr lang="de-DE" dirty="0" smtClean="0"/>
              <a:t> 002 222 377.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	</a:t>
            </a:r>
            <a:r>
              <a:rPr lang="de-DE" sz="1600" dirty="0" smtClean="0">
                <a:solidFill>
                  <a:srgbClr val="00B050"/>
                </a:solidFill>
              </a:rPr>
              <a:t>             ist</a:t>
            </a:r>
            <a:endParaRPr lang="de-DE" sz="16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9118322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68433"/>
          </a:xfrm>
        </p:spPr>
        <p:txBody>
          <a:bodyPr/>
          <a:lstStyle/>
          <a:p>
            <a:r>
              <a:rPr lang="de-DE" dirty="0" smtClean="0"/>
              <a:t>6. </a:t>
            </a:r>
            <a:r>
              <a:rPr lang="sl-SI" sz="1800" dirty="0" err="1" smtClean="0"/>
              <a:t>Wortschatz</a:t>
            </a:r>
            <a:r>
              <a:rPr lang="sl-SI" sz="1800" dirty="0" smtClean="0"/>
              <a:t>: </a:t>
            </a:r>
            <a:r>
              <a:rPr lang="de-DE" sz="1800" dirty="0" smtClean="0"/>
              <a:t>Suche nach </a:t>
            </a:r>
            <a:r>
              <a:rPr lang="de-DE" sz="1800" dirty="0" err="1" smtClean="0"/>
              <a:t>kooperationspartnern</a:t>
            </a:r>
            <a:endParaRPr lang="sl-SI" sz="1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51678" y="1375270"/>
            <a:ext cx="10178322" cy="4692538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chemeClr val="tx1"/>
                </a:solidFill>
              </a:rPr>
              <a:t>Ergänzen Sie die fehlenden Wörter. </a:t>
            </a: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</a:rPr>
              <a:t>Die </a:t>
            </a:r>
            <a:r>
              <a:rPr lang="de-DE" dirty="0" err="1">
                <a:solidFill>
                  <a:schemeClr val="tx1"/>
                </a:solidFill>
              </a:rPr>
              <a:t>eDeutsch</a:t>
            </a:r>
            <a:r>
              <a:rPr lang="de-DE" dirty="0">
                <a:solidFill>
                  <a:schemeClr val="tx1"/>
                </a:solidFill>
              </a:rPr>
              <a:t> Gruppe mit N___________ in München, Wien und Klagenfurt  generiert einen jährlichen Umsatz von ca. €150 Mio. Wir </a:t>
            </a:r>
            <a:r>
              <a:rPr lang="de-DE" dirty="0" err="1">
                <a:solidFill>
                  <a:schemeClr val="tx1"/>
                </a:solidFill>
              </a:rPr>
              <a:t>be</a:t>
            </a:r>
            <a:r>
              <a:rPr lang="de-DE" dirty="0">
                <a:solidFill>
                  <a:schemeClr val="tx1"/>
                </a:solidFill>
              </a:rPr>
              <a:t>__________ ca. 800 </a:t>
            </a:r>
            <a:r>
              <a:rPr lang="de-DE" dirty="0" smtClean="0">
                <a:solidFill>
                  <a:schemeClr val="tx1"/>
                </a:solidFill>
              </a:rPr>
              <a:t>M______________.  </a:t>
            </a:r>
            <a:r>
              <a:rPr lang="de-DE" dirty="0">
                <a:solidFill>
                  <a:schemeClr val="tx1"/>
                </a:solidFill>
              </a:rPr>
              <a:t>Wir </a:t>
            </a:r>
            <a:r>
              <a:rPr lang="de-DE" dirty="0" err="1">
                <a:solidFill>
                  <a:schemeClr val="tx1"/>
                </a:solidFill>
              </a:rPr>
              <a:t>pr</a:t>
            </a:r>
            <a:r>
              <a:rPr lang="de-DE" dirty="0">
                <a:solidFill>
                  <a:schemeClr val="tx1"/>
                </a:solidFill>
              </a:rPr>
              <a:t>________ für alle Branchen des Maschinenbaues komplette </a:t>
            </a:r>
            <a:r>
              <a:rPr lang="de-DE" dirty="0" smtClean="0">
                <a:solidFill>
                  <a:schemeClr val="tx1"/>
                </a:solidFill>
              </a:rPr>
              <a:t>Maschinen.</a:t>
            </a: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Produkte: 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Verpackungs</a:t>
            </a:r>
            <a:r>
              <a:rPr lang="de-DE" dirty="0" smtClean="0">
                <a:solidFill>
                  <a:schemeClr val="tx1"/>
                </a:solidFill>
              </a:rPr>
              <a:t>___________, </a:t>
            </a:r>
            <a:r>
              <a:rPr lang="de-DE" dirty="0">
                <a:solidFill>
                  <a:schemeClr val="tx1"/>
                </a:solidFill>
              </a:rPr>
              <a:t>Textilmaschinen, Papiermaschinen</a:t>
            </a:r>
            <a:r>
              <a:rPr lang="de-DE" dirty="0" smtClean="0">
                <a:solidFill>
                  <a:schemeClr val="tx1"/>
                </a:solidFill>
              </a:rPr>
              <a:t>.</a:t>
            </a: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Für weitere </a:t>
            </a:r>
            <a:r>
              <a:rPr lang="de-DE" dirty="0" err="1">
                <a:solidFill>
                  <a:schemeClr val="tx1"/>
                </a:solidFill>
              </a:rPr>
              <a:t>Infor</a:t>
            </a:r>
            <a:r>
              <a:rPr lang="de-DE" dirty="0">
                <a:solidFill>
                  <a:schemeClr val="tx1"/>
                </a:solidFill>
              </a:rPr>
              <a:t>________ besuchen sie unsere Homepage </a:t>
            </a:r>
            <a:r>
              <a:rPr lang="de-DE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de-DE" dirty="0" smtClean="0">
                <a:solidFill>
                  <a:schemeClr val="tx1"/>
                </a:solidFill>
                <a:hlinkClick r:id="rId2"/>
              </a:rPr>
              <a:t>www.eDeutsch.de</a:t>
            </a:r>
            <a:endParaRPr lang="de-D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 smtClean="0">
                <a:solidFill>
                  <a:schemeClr val="tx1"/>
                </a:solidFill>
              </a:rPr>
              <a:t>Wir </a:t>
            </a:r>
            <a:r>
              <a:rPr lang="de-DE" dirty="0">
                <a:solidFill>
                  <a:schemeClr val="tx1"/>
                </a:solidFill>
              </a:rPr>
              <a:t>suchen nach Kooperationspartnern und Lieferanten. </a:t>
            </a:r>
            <a:endParaRPr lang="de-D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l-SI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1600" dirty="0" smtClean="0">
                <a:solidFill>
                  <a:srgbClr val="002060"/>
                </a:solidFill>
              </a:rPr>
              <a:t>Neue </a:t>
            </a:r>
            <a:r>
              <a:rPr lang="de-DE" sz="1600" dirty="0">
                <a:solidFill>
                  <a:srgbClr val="002060"/>
                </a:solidFill>
              </a:rPr>
              <a:t>Wörter: </a:t>
            </a:r>
          </a:p>
          <a:p>
            <a:pPr>
              <a:buFontTx/>
              <a:buChar char="-"/>
            </a:pPr>
            <a:r>
              <a:rPr lang="de-DE" sz="1600" dirty="0" smtClean="0">
                <a:solidFill>
                  <a:srgbClr val="002060"/>
                </a:solidFill>
              </a:rPr>
              <a:t>generieren</a:t>
            </a:r>
            <a:endParaRPr lang="de-DE" sz="1600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de-DE" sz="1600" dirty="0">
                <a:solidFill>
                  <a:srgbClr val="002060"/>
                </a:solidFill>
              </a:rPr>
              <a:t>der </a:t>
            </a:r>
            <a:r>
              <a:rPr lang="de-DE" sz="1600" dirty="0" smtClean="0">
                <a:solidFill>
                  <a:srgbClr val="002060"/>
                </a:solidFill>
              </a:rPr>
              <a:t>Umsatz – </a:t>
            </a:r>
            <a:r>
              <a:rPr lang="de-DE" sz="1600" dirty="0" err="1" smtClean="0">
                <a:solidFill>
                  <a:srgbClr val="002060"/>
                </a:solidFill>
              </a:rPr>
              <a:t>prihodek</a:t>
            </a:r>
            <a:r>
              <a:rPr lang="de-DE" sz="1600" dirty="0" smtClean="0">
                <a:solidFill>
                  <a:srgbClr val="002060"/>
                </a:solidFill>
              </a:rPr>
              <a:t>, jährlicher Umsatz = </a:t>
            </a:r>
            <a:r>
              <a:rPr lang="de-DE" sz="1600" dirty="0" err="1" smtClean="0">
                <a:solidFill>
                  <a:srgbClr val="002060"/>
                </a:solidFill>
              </a:rPr>
              <a:t>letni</a:t>
            </a:r>
            <a:r>
              <a:rPr lang="de-DE" sz="1600" dirty="0" smtClean="0">
                <a:solidFill>
                  <a:srgbClr val="002060"/>
                </a:solidFill>
              </a:rPr>
              <a:t> </a:t>
            </a:r>
            <a:r>
              <a:rPr lang="de-DE" sz="1600" dirty="0" err="1" smtClean="0">
                <a:solidFill>
                  <a:srgbClr val="002060"/>
                </a:solidFill>
              </a:rPr>
              <a:t>prihodek</a:t>
            </a:r>
            <a:r>
              <a:rPr lang="de-DE" sz="1600" dirty="0" smtClean="0">
                <a:solidFill>
                  <a:srgbClr val="002060"/>
                </a:solidFill>
              </a:rPr>
              <a:t> </a:t>
            </a:r>
            <a:endParaRPr lang="de-DE" sz="1600" dirty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de-DE" sz="1600" dirty="0">
                <a:solidFill>
                  <a:srgbClr val="002060"/>
                </a:solidFill>
              </a:rPr>
              <a:t>der Maschinenbau </a:t>
            </a:r>
            <a:r>
              <a:rPr lang="de-DE" sz="1600" dirty="0" smtClean="0">
                <a:solidFill>
                  <a:srgbClr val="002060"/>
                </a:solidFill>
              </a:rPr>
              <a:t>–</a:t>
            </a:r>
            <a:r>
              <a:rPr lang="de-DE" sz="1600" dirty="0" err="1" smtClean="0">
                <a:solidFill>
                  <a:srgbClr val="002060"/>
                </a:solidFill>
              </a:rPr>
              <a:t>strojegradnja</a:t>
            </a:r>
            <a:r>
              <a:rPr lang="de-DE" sz="1600" dirty="0" smtClean="0">
                <a:solidFill>
                  <a:srgbClr val="002060"/>
                </a:solidFill>
              </a:rPr>
              <a:t>, </a:t>
            </a:r>
            <a:r>
              <a:rPr lang="de-DE" sz="1600" dirty="0" err="1" smtClean="0">
                <a:solidFill>
                  <a:srgbClr val="002060"/>
                </a:solidFill>
              </a:rPr>
              <a:t>strojn</a:t>
            </a:r>
            <a:r>
              <a:rPr lang="sl-SI" sz="1600" dirty="0" err="1" smtClean="0">
                <a:solidFill>
                  <a:srgbClr val="002060"/>
                </a:solidFill>
              </a:rPr>
              <a:t>ištvo</a:t>
            </a:r>
            <a:endParaRPr lang="de-DE" sz="1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8989074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Moje Znanje">
      <a:majorFont>
        <a:latin typeface="Berlin Sans FB"/>
        <a:ea typeface=""/>
        <a:cs typeface=""/>
      </a:majorFont>
      <a:minorFont>
        <a:latin typeface="Berlin Sans FB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je Znanje PowerPoint template" id="{EE203216-807A-4B81-9BEA-6D212EA3C112}" vid="{253455AD-3734-4BB4-BFB2-9F06F96C7C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MojeZnanje_PPT_template</Template>
  <TotalTime>1870</TotalTime>
  <Words>2981</Words>
  <Application>Microsoft Office PowerPoint</Application>
  <PresentationFormat>Širokozaslonsko</PresentationFormat>
  <Paragraphs>575</Paragraphs>
  <Slides>64</Slides>
  <Notes>0</Notes>
  <HiddenSlides>0</HiddenSlides>
  <MMClips>0</MMClips>
  <ScaleCrop>false</ScaleCrop>
  <HeadingPairs>
    <vt:vector size="8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64</vt:i4>
      </vt:variant>
    </vt:vector>
  </HeadingPairs>
  <TitlesOfParts>
    <vt:vector size="73" baseType="lpstr">
      <vt:lpstr>Arial</vt:lpstr>
      <vt:lpstr>Berlin Sans FB</vt:lpstr>
      <vt:lpstr>Calibri</vt:lpstr>
      <vt:lpstr>Cambria</vt:lpstr>
      <vt:lpstr>Gill Sans MT</vt:lpstr>
      <vt:lpstr>Times New Roman</vt:lpstr>
      <vt:lpstr>Wingdings</vt:lpstr>
      <vt:lpstr>Badge</vt:lpstr>
      <vt:lpstr>Microsoft Wordov dokument</vt:lpstr>
      <vt:lpstr>  </vt:lpstr>
      <vt:lpstr>Uvod/einführung</vt:lpstr>
      <vt:lpstr>1. ponovitev/ wiederholung </vt:lpstr>
      <vt:lpstr>PowerPointova predstavitev</vt:lpstr>
      <vt:lpstr>PowerPointova predstavitev</vt:lpstr>
      <vt:lpstr>PowerPointova predstavitev</vt:lpstr>
      <vt:lpstr>5.MARIA KANN NICHT ALLES KORREKT Schreiben. Korrigieren Sie den Text. </vt:lpstr>
      <vt:lpstr>5.MARIA KANN NICHT ALLES KORREKT SCHREIBEN – Lösungen </vt:lpstr>
      <vt:lpstr>6. Wortschatz: Suche nach kooperationspartnern</vt:lpstr>
      <vt:lpstr>Suche nach kooperationspartnern - Lösung</vt:lpstr>
      <vt:lpstr>2. NEPRAVILNI IN DELJIVI GLAGOLI /unregelmäßige und trennbare Verben </vt:lpstr>
      <vt:lpstr>Nepr. Glagoli – unregelmäßige verbEn</vt:lpstr>
      <vt:lpstr>Übung – lesen und ergänzen</vt:lpstr>
      <vt:lpstr>Übung – lesen und ergänzen (Lösung)</vt:lpstr>
      <vt:lpstr>PowerPointova predstavitev</vt:lpstr>
      <vt:lpstr>PowerPointova predstavitev</vt:lpstr>
      <vt:lpstr>PowerPointova predstavitev</vt:lpstr>
      <vt:lpstr>Deljivi glagoli/ die trennbaren verben</vt:lpstr>
      <vt:lpstr>Spreganje /konjugation</vt:lpstr>
      <vt:lpstr>Übung </vt:lpstr>
      <vt:lpstr>Übung </vt:lpstr>
      <vt:lpstr>Ura, dnevi/ Uhrzeit, wochentage  </vt:lpstr>
      <vt:lpstr>Predlogi /Präpositionen</vt:lpstr>
      <vt:lpstr>PowerPointova predstavitev</vt:lpstr>
      <vt:lpstr>ÜBUNG</vt:lpstr>
      <vt:lpstr>ÜBUNG-LÖSUNG</vt:lpstr>
      <vt:lpstr>PowerPointova predstavitev</vt:lpstr>
      <vt:lpstr>PowerPointova predstavitev</vt:lpstr>
      <vt:lpstr>Kdaj se srečamo?/Wann treffen WIR uns?</vt:lpstr>
      <vt:lpstr>Kdaj se srečamo?/Wann treffen WIR uns?</vt:lpstr>
      <vt:lpstr>4. termini/termine</vt:lpstr>
      <vt:lpstr>PowerPointova predstavitev</vt:lpstr>
      <vt:lpstr>PowerPointova predstavitev</vt:lpstr>
      <vt:lpstr>Drei Kollegen haben schon per E-Mail auf die Einladung geantwortet. Lesen Sie die E-Mails und ergänzen Sie die Namen. </vt:lpstr>
      <vt:lpstr>Bestätigung?, Absage?, Verschiebung?`</vt:lpstr>
      <vt:lpstr>Bestätigung?`, Absage?, Verschiebung?</vt:lpstr>
      <vt:lpstr>Bestätigung?, Absage?`, Verschiebung?</vt:lpstr>
      <vt:lpstr>BESEDIŠČE- TERMINI/ REDEMITTEL  - TERMINE </vt:lpstr>
      <vt:lpstr>PowerPointova predstavitev</vt:lpstr>
      <vt:lpstr>PowerPointova predstavitev</vt:lpstr>
      <vt:lpstr>PowerPointova predstavitev</vt:lpstr>
      <vt:lpstr>PowerPointova predstavitev</vt:lpstr>
      <vt:lpstr>Was ist vereinbarung? (V), Verschiebung (VeR), absage (A)? </vt:lpstr>
      <vt:lpstr>Was ist vereinbarung? (V), Verschiebung (VeR), absage (A)? </vt:lpstr>
      <vt:lpstr>Übung: Ergänzen Sie die fehlenden Wörter.  </vt:lpstr>
      <vt:lpstr>PowerPointova predstavitev</vt:lpstr>
      <vt:lpstr>übung </vt:lpstr>
      <vt:lpstr>übung </vt:lpstr>
      <vt:lpstr>PowerPointova predstavitev</vt:lpstr>
      <vt:lpstr>PowerPointova predstavitev</vt:lpstr>
      <vt:lpstr>5. Modalni glagoli/ modalverben </vt:lpstr>
      <vt:lpstr>PowerPointova predstavitev</vt:lpstr>
      <vt:lpstr>Übung </vt:lpstr>
      <vt:lpstr>Übung </vt:lpstr>
      <vt:lpstr>Personalpronomen im nominativ und im akkusativ</vt:lpstr>
      <vt:lpstr>Personalpronomen im nominativ und im akkusativ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Jasmina</dc:creator>
  <cp:lastModifiedBy>Jasmina Noč s.p. Noč</cp:lastModifiedBy>
  <cp:revision>140</cp:revision>
  <dcterms:created xsi:type="dcterms:W3CDTF">2017-09-17T19:09:38Z</dcterms:created>
  <dcterms:modified xsi:type="dcterms:W3CDTF">2018-02-13T05:53:04Z</dcterms:modified>
</cp:coreProperties>
</file>