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376" r:id="rId3"/>
    <p:sldId id="349" r:id="rId4"/>
    <p:sldId id="311" r:id="rId5"/>
    <p:sldId id="338" r:id="rId6"/>
    <p:sldId id="340" r:id="rId7"/>
    <p:sldId id="350" r:id="rId8"/>
    <p:sldId id="341" r:id="rId9"/>
    <p:sldId id="342" r:id="rId10"/>
    <p:sldId id="343" r:id="rId11"/>
    <p:sldId id="352" r:id="rId12"/>
    <p:sldId id="351" r:id="rId13"/>
    <p:sldId id="353" r:id="rId14"/>
    <p:sldId id="345" r:id="rId15"/>
    <p:sldId id="354" r:id="rId16"/>
    <p:sldId id="344" r:id="rId17"/>
    <p:sldId id="355" r:id="rId18"/>
    <p:sldId id="315" r:id="rId19"/>
    <p:sldId id="314" r:id="rId20"/>
    <p:sldId id="316" r:id="rId21"/>
    <p:sldId id="320" r:id="rId22"/>
    <p:sldId id="317" r:id="rId23"/>
    <p:sldId id="318" r:id="rId24"/>
    <p:sldId id="319" r:id="rId25"/>
    <p:sldId id="356" r:id="rId26"/>
    <p:sldId id="321" r:id="rId27"/>
    <p:sldId id="322" r:id="rId28"/>
    <p:sldId id="357" r:id="rId29"/>
    <p:sldId id="358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61" r:id="rId40"/>
    <p:sldId id="362" r:id="rId41"/>
    <p:sldId id="364" r:id="rId42"/>
    <p:sldId id="365" r:id="rId43"/>
    <p:sldId id="337" r:id="rId44"/>
    <p:sldId id="333" r:id="rId45"/>
    <p:sldId id="359" r:id="rId46"/>
    <p:sldId id="360" r:id="rId47"/>
    <p:sldId id="366" r:id="rId48"/>
    <p:sldId id="378" r:id="rId49"/>
    <p:sldId id="379" r:id="rId50"/>
    <p:sldId id="383" r:id="rId51"/>
    <p:sldId id="367" r:id="rId52"/>
    <p:sldId id="381" r:id="rId53"/>
    <p:sldId id="380" r:id="rId54"/>
    <p:sldId id="336" r:id="rId55"/>
    <p:sldId id="346" r:id="rId56"/>
    <p:sldId id="368" r:id="rId57"/>
    <p:sldId id="369" r:id="rId58"/>
    <p:sldId id="370" r:id="rId59"/>
    <p:sldId id="348" r:id="rId60"/>
    <p:sldId id="388" r:id="rId61"/>
    <p:sldId id="391" r:id="rId62"/>
    <p:sldId id="389" r:id="rId63"/>
    <p:sldId id="384" r:id="rId64"/>
    <p:sldId id="372" r:id="rId65"/>
    <p:sldId id="382" r:id="rId66"/>
    <p:sldId id="386" r:id="rId67"/>
    <p:sldId id="373" r:id="rId68"/>
    <p:sldId id="374" r:id="rId69"/>
    <p:sldId id="371" r:id="rId70"/>
    <p:sldId id="385" r:id="rId71"/>
    <p:sldId id="387" r:id="rId72"/>
    <p:sldId id="375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43FD616-4243-49D2-9079-81282C4E2F0D}">
          <p14:sldIdLst>
            <p14:sldId id="256"/>
            <p14:sldId id="376"/>
            <p14:sldId id="349"/>
            <p14:sldId id="311"/>
            <p14:sldId id="338"/>
            <p14:sldId id="340"/>
            <p14:sldId id="350"/>
            <p14:sldId id="341"/>
            <p14:sldId id="342"/>
            <p14:sldId id="343"/>
            <p14:sldId id="352"/>
            <p14:sldId id="351"/>
            <p14:sldId id="353"/>
            <p14:sldId id="345"/>
            <p14:sldId id="354"/>
            <p14:sldId id="344"/>
            <p14:sldId id="355"/>
            <p14:sldId id="315"/>
            <p14:sldId id="314"/>
            <p14:sldId id="316"/>
            <p14:sldId id="320"/>
            <p14:sldId id="317"/>
            <p14:sldId id="318"/>
            <p14:sldId id="319"/>
            <p14:sldId id="356"/>
            <p14:sldId id="321"/>
            <p14:sldId id="322"/>
            <p14:sldId id="357"/>
            <p14:sldId id="358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61"/>
            <p14:sldId id="362"/>
            <p14:sldId id="364"/>
            <p14:sldId id="365"/>
            <p14:sldId id="337"/>
            <p14:sldId id="333"/>
            <p14:sldId id="359"/>
            <p14:sldId id="360"/>
            <p14:sldId id="366"/>
            <p14:sldId id="378"/>
            <p14:sldId id="379"/>
            <p14:sldId id="383"/>
            <p14:sldId id="367"/>
            <p14:sldId id="381"/>
            <p14:sldId id="380"/>
            <p14:sldId id="336"/>
            <p14:sldId id="346"/>
            <p14:sldId id="368"/>
            <p14:sldId id="369"/>
            <p14:sldId id="370"/>
            <p14:sldId id="348"/>
            <p14:sldId id="388"/>
            <p14:sldId id="391"/>
            <p14:sldId id="389"/>
            <p14:sldId id="384"/>
            <p14:sldId id="372"/>
            <p14:sldId id="382"/>
            <p14:sldId id="386"/>
            <p14:sldId id="373"/>
            <p14:sldId id="374"/>
            <p14:sldId id="371"/>
            <p14:sldId id="385"/>
            <p14:sldId id="387"/>
            <p14:sldId id="375"/>
          </p14:sldIdLst>
        </p14:section>
        <p14:section name="Razdelek brez naslova" id="{A29B8079-EA77-4F91-B8C6-1C29CDEADBFB}">
          <p14:sldIdLst/>
        </p14:section>
        <p14:section name="Razdelek brez naslova" id="{8A60EA27-82E3-403E-95A4-D7A3E92E16B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a" initials="J" lastIdx="2" clrIdx="0">
    <p:extLst>
      <p:ext uri="{19B8F6BF-5375-455C-9EA6-DF929625EA0E}">
        <p15:presenceInfo xmlns:p15="http://schemas.microsoft.com/office/powerpoint/2012/main" userId="Jasm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AF355-F8DD-46AF-A232-979A2DEE7A43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9750A05B-4544-4AC5-ADED-CB962D1EC03F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de-DE" sz="2800" dirty="0" smtClean="0"/>
            <a:t>DAS</a:t>
          </a:r>
        </a:p>
        <a:p>
          <a:r>
            <a:rPr lang="de-DE" sz="2800" dirty="0" smtClean="0"/>
            <a:t>Telefon</a:t>
          </a:r>
        </a:p>
        <a:p>
          <a:endParaRPr lang="sl-SI" sz="2100" dirty="0"/>
        </a:p>
      </dgm:t>
    </dgm:pt>
    <dgm:pt modelId="{3406C4BB-AEEF-4947-B57E-FEEB5906B476}" type="parTrans" cxnId="{A35A2844-AECB-4AA6-BE10-EFE9C0FBD586}">
      <dgm:prSet/>
      <dgm:spPr/>
      <dgm:t>
        <a:bodyPr/>
        <a:lstStyle/>
        <a:p>
          <a:endParaRPr lang="sl-SI"/>
        </a:p>
      </dgm:t>
    </dgm:pt>
    <dgm:pt modelId="{206F09E9-5987-4A9B-BDC0-C60262BF0D38}" type="sibTrans" cxnId="{A35A2844-AECB-4AA6-BE10-EFE9C0FBD586}">
      <dgm:prSet/>
      <dgm:spPr/>
      <dgm:t>
        <a:bodyPr/>
        <a:lstStyle/>
        <a:p>
          <a:endParaRPr lang="sl-SI"/>
        </a:p>
      </dgm:t>
    </dgm:pt>
    <dgm:pt modelId="{3F4F0EAC-65F0-43DD-AD0D-166B093529E0}">
      <dgm:prSet phldrT="[besedilo]" custT="1"/>
      <dgm:spPr>
        <a:solidFill>
          <a:srgbClr val="0070C0"/>
        </a:solidFill>
      </dgm:spPr>
      <dgm:t>
        <a:bodyPr/>
        <a:lstStyle/>
        <a:p>
          <a:r>
            <a:rPr lang="de-DE" sz="2800" dirty="0" smtClean="0"/>
            <a:t>DER</a:t>
          </a:r>
        </a:p>
        <a:p>
          <a:r>
            <a:rPr lang="de-DE" sz="2800" dirty="0" smtClean="0"/>
            <a:t>Apparat</a:t>
          </a:r>
        </a:p>
        <a:p>
          <a:r>
            <a:rPr lang="de-DE" sz="2800" dirty="0" smtClean="0"/>
            <a:t>Anruf </a:t>
          </a:r>
        </a:p>
        <a:p>
          <a:endParaRPr lang="sl-SI" sz="2800" dirty="0"/>
        </a:p>
      </dgm:t>
    </dgm:pt>
    <dgm:pt modelId="{A1872FF8-CFE8-4AA6-9EFB-11A8646770CB}" type="parTrans" cxnId="{A7C69BE6-178A-4FCA-9BA0-C885F63E6401}">
      <dgm:prSet/>
      <dgm:spPr/>
      <dgm:t>
        <a:bodyPr/>
        <a:lstStyle/>
        <a:p>
          <a:endParaRPr lang="sl-SI"/>
        </a:p>
      </dgm:t>
    </dgm:pt>
    <dgm:pt modelId="{78E4F61E-D8DB-4BF6-AE4C-6BFA60D8DE85}" type="sibTrans" cxnId="{A7C69BE6-178A-4FCA-9BA0-C885F63E6401}">
      <dgm:prSet/>
      <dgm:spPr/>
      <dgm:t>
        <a:bodyPr/>
        <a:lstStyle/>
        <a:p>
          <a:endParaRPr lang="sl-SI"/>
        </a:p>
      </dgm:t>
    </dgm:pt>
    <dgm:pt modelId="{92F8753B-7874-4C2F-84FB-A972C5BB4578}">
      <dgm:prSet phldrT="[besedilo]" custT="1"/>
      <dgm:spPr>
        <a:solidFill>
          <a:srgbClr val="C00000"/>
        </a:solidFill>
      </dgm:spPr>
      <dgm:t>
        <a:bodyPr/>
        <a:lstStyle/>
        <a:p>
          <a:endParaRPr lang="de-DE" sz="2100" dirty="0" smtClean="0">
            <a:solidFill>
              <a:srgbClr val="C00000"/>
            </a:solidFill>
          </a:endParaRPr>
        </a:p>
        <a:p>
          <a:r>
            <a:rPr lang="de-DE" sz="2800" dirty="0" smtClean="0"/>
            <a:t>DIE</a:t>
          </a:r>
        </a:p>
        <a:p>
          <a:r>
            <a:rPr lang="de-DE" sz="2400" dirty="0" smtClean="0"/>
            <a:t>Rufnummer</a:t>
          </a:r>
        </a:p>
        <a:p>
          <a:r>
            <a:rPr lang="de-DE" sz="2400" dirty="0" smtClean="0"/>
            <a:t>Vorwahl</a:t>
          </a:r>
        </a:p>
        <a:p>
          <a:r>
            <a:rPr lang="de-DE" sz="2400" dirty="0" smtClean="0"/>
            <a:t>Durchwahlnummer</a:t>
          </a:r>
        </a:p>
        <a:p>
          <a:r>
            <a:rPr lang="de-DE" sz="2400" dirty="0" smtClean="0"/>
            <a:t>Verbindung </a:t>
          </a:r>
        </a:p>
        <a:p>
          <a:r>
            <a:rPr lang="de-DE" sz="2400" dirty="0" smtClean="0"/>
            <a:t>Auskunft  </a:t>
          </a:r>
          <a:endParaRPr lang="sl-SI" sz="2400" dirty="0"/>
        </a:p>
      </dgm:t>
    </dgm:pt>
    <dgm:pt modelId="{EB26769D-7FFD-48CA-BD96-9338B58815E0}" type="parTrans" cxnId="{73196EE5-1AC7-4823-A2B3-0A1AC9EC4D50}">
      <dgm:prSet/>
      <dgm:spPr/>
      <dgm:t>
        <a:bodyPr/>
        <a:lstStyle/>
        <a:p>
          <a:endParaRPr lang="sl-SI"/>
        </a:p>
      </dgm:t>
    </dgm:pt>
    <dgm:pt modelId="{051AF738-9C0C-4669-A5F8-9A0EFFC69563}" type="sibTrans" cxnId="{73196EE5-1AC7-4823-A2B3-0A1AC9EC4D50}">
      <dgm:prSet/>
      <dgm:spPr/>
      <dgm:t>
        <a:bodyPr/>
        <a:lstStyle/>
        <a:p>
          <a:endParaRPr lang="sl-SI"/>
        </a:p>
      </dgm:t>
    </dgm:pt>
    <dgm:pt modelId="{E27C5D04-EFDA-4AD1-BDFB-0A038E9175DF}" type="pres">
      <dgm:prSet presAssocID="{1CCAF355-F8DD-46AF-A232-979A2DEE7A43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sl-SI"/>
        </a:p>
      </dgm:t>
    </dgm:pt>
    <dgm:pt modelId="{3742A9D9-D943-483B-94DB-AC9D93218625}" type="pres">
      <dgm:prSet presAssocID="{9750A05B-4544-4AC5-ADED-CB962D1EC03F}" presName="parTx1" presStyleLbl="node1" presStyleIdx="0" presStyleCnt="3" custLinFactNeighborX="87656" custLinFactNeighborY="27426"/>
      <dgm:spPr/>
      <dgm:t>
        <a:bodyPr/>
        <a:lstStyle/>
        <a:p>
          <a:endParaRPr lang="sl-SI"/>
        </a:p>
      </dgm:t>
    </dgm:pt>
    <dgm:pt modelId="{6E7E47CA-C06F-4172-BC07-4D672E576AF7}" type="pres">
      <dgm:prSet presAssocID="{3F4F0EAC-65F0-43DD-AD0D-166B093529E0}" presName="parTx2" presStyleLbl="node1" presStyleIdx="1" presStyleCnt="3" custLinFactX="-46287" custLinFactNeighborX="-100000" custLinFactNeighborY="-32757"/>
      <dgm:spPr/>
      <dgm:t>
        <a:bodyPr/>
        <a:lstStyle/>
        <a:p>
          <a:endParaRPr lang="sl-SI"/>
        </a:p>
      </dgm:t>
    </dgm:pt>
    <dgm:pt modelId="{822DA066-A8BE-4A19-8CCB-000DC52A01AE}" type="pres">
      <dgm:prSet presAssocID="{92F8753B-7874-4C2F-84FB-A972C5BB4578}" presName="parTx3" presStyleLbl="node1" presStyleIdx="2" presStyleCnt="3" custScaleX="266515" custScaleY="306772" custLinFactNeighborX="-21446" custLinFactNeighborY="-17192"/>
      <dgm:spPr/>
      <dgm:t>
        <a:bodyPr/>
        <a:lstStyle/>
        <a:p>
          <a:endParaRPr lang="sl-SI"/>
        </a:p>
      </dgm:t>
    </dgm:pt>
  </dgm:ptLst>
  <dgm:cxnLst>
    <dgm:cxn modelId="{7D277A64-CBF8-4C03-A38E-9EEF26868785}" type="presOf" srcId="{1CCAF355-F8DD-46AF-A232-979A2DEE7A43}" destId="{E27C5D04-EFDA-4AD1-BDFB-0A038E9175DF}" srcOrd="0" destOrd="0" presId="urn:microsoft.com/office/officeart/2009/3/layout/SubStepProcess"/>
    <dgm:cxn modelId="{73196EE5-1AC7-4823-A2B3-0A1AC9EC4D50}" srcId="{1CCAF355-F8DD-46AF-A232-979A2DEE7A43}" destId="{92F8753B-7874-4C2F-84FB-A972C5BB4578}" srcOrd="2" destOrd="0" parTransId="{EB26769D-7FFD-48CA-BD96-9338B58815E0}" sibTransId="{051AF738-9C0C-4669-A5F8-9A0EFFC69563}"/>
    <dgm:cxn modelId="{A35A2844-AECB-4AA6-BE10-EFE9C0FBD586}" srcId="{1CCAF355-F8DD-46AF-A232-979A2DEE7A43}" destId="{9750A05B-4544-4AC5-ADED-CB962D1EC03F}" srcOrd="0" destOrd="0" parTransId="{3406C4BB-AEEF-4947-B57E-FEEB5906B476}" sibTransId="{206F09E9-5987-4A9B-BDC0-C60262BF0D38}"/>
    <dgm:cxn modelId="{5A454D63-291F-4812-883E-0959ABE439C6}" type="presOf" srcId="{9750A05B-4544-4AC5-ADED-CB962D1EC03F}" destId="{3742A9D9-D943-483B-94DB-AC9D93218625}" srcOrd="0" destOrd="0" presId="urn:microsoft.com/office/officeart/2009/3/layout/SubStepProcess"/>
    <dgm:cxn modelId="{1A761127-0E65-4712-AB56-359A376159CF}" type="presOf" srcId="{3F4F0EAC-65F0-43DD-AD0D-166B093529E0}" destId="{6E7E47CA-C06F-4172-BC07-4D672E576AF7}" srcOrd="0" destOrd="0" presId="urn:microsoft.com/office/officeart/2009/3/layout/SubStepProcess"/>
    <dgm:cxn modelId="{7A38CC75-1578-4800-A864-43E50DC6AF03}" type="presOf" srcId="{92F8753B-7874-4C2F-84FB-A972C5BB4578}" destId="{822DA066-A8BE-4A19-8CCB-000DC52A01AE}" srcOrd="0" destOrd="0" presId="urn:microsoft.com/office/officeart/2009/3/layout/SubStepProcess"/>
    <dgm:cxn modelId="{A7C69BE6-178A-4FCA-9BA0-C885F63E6401}" srcId="{1CCAF355-F8DD-46AF-A232-979A2DEE7A43}" destId="{3F4F0EAC-65F0-43DD-AD0D-166B093529E0}" srcOrd="1" destOrd="0" parTransId="{A1872FF8-CFE8-4AA6-9EFB-11A8646770CB}" sibTransId="{78E4F61E-D8DB-4BF6-AE4C-6BFA60D8DE85}"/>
    <dgm:cxn modelId="{2571E289-0A9A-48D0-B160-32B4AE0E9A93}" type="presParOf" srcId="{E27C5D04-EFDA-4AD1-BDFB-0A038E9175DF}" destId="{3742A9D9-D943-483B-94DB-AC9D93218625}" srcOrd="0" destOrd="0" presId="urn:microsoft.com/office/officeart/2009/3/layout/SubStepProcess"/>
    <dgm:cxn modelId="{317E4047-4DF5-4149-96E3-ED68E72F6DB9}" type="presParOf" srcId="{E27C5D04-EFDA-4AD1-BDFB-0A038E9175DF}" destId="{6E7E47CA-C06F-4172-BC07-4D672E576AF7}" srcOrd="1" destOrd="0" presId="urn:microsoft.com/office/officeart/2009/3/layout/SubStepProcess"/>
    <dgm:cxn modelId="{633ED4D6-094D-48BB-AC4A-8002328A6FE7}" type="presParOf" srcId="{E27C5D04-EFDA-4AD1-BDFB-0A038E9175DF}" destId="{822DA066-A8BE-4A19-8CCB-000DC52A01AE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2A9D9-D943-483B-94DB-AC9D93218625}">
      <dsp:nvSpPr>
        <dsp:cNvPr id="0" name=""/>
        <dsp:cNvSpPr/>
      </dsp:nvSpPr>
      <dsp:spPr>
        <a:xfrm>
          <a:off x="3080728" y="1903811"/>
          <a:ext cx="3508697" cy="3508697"/>
        </a:xfrm>
        <a:prstGeom prst="ellipse">
          <a:avLst/>
        </a:prstGeom>
        <a:solidFill>
          <a:srgbClr val="00B05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Telefon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100" kern="1200" dirty="0"/>
        </a:p>
      </dsp:txBody>
      <dsp:txXfrm>
        <a:off x="3594565" y="2417648"/>
        <a:ext cx="2481023" cy="2481023"/>
      </dsp:txXfrm>
    </dsp:sp>
    <dsp:sp modelId="{6E7E47CA-C06F-4172-BC07-4D672E576AF7}">
      <dsp:nvSpPr>
        <dsp:cNvPr id="0" name=""/>
        <dsp:cNvSpPr/>
      </dsp:nvSpPr>
      <dsp:spPr>
        <a:xfrm>
          <a:off x="573261" y="0"/>
          <a:ext cx="3508697" cy="3508697"/>
        </a:xfrm>
        <a:prstGeom prst="ellipse">
          <a:avLst/>
        </a:prstGeom>
        <a:solidFill>
          <a:srgbClr val="0070C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Apparat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Anruf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800" kern="1200" dirty="0"/>
        </a:p>
      </dsp:txBody>
      <dsp:txXfrm>
        <a:off x="1087098" y="513837"/>
        <a:ext cx="2481023" cy="2481023"/>
      </dsp:txXfrm>
    </dsp:sp>
    <dsp:sp modelId="{822DA066-A8BE-4A19-8CCB-000DC52A01AE}">
      <dsp:nvSpPr>
        <dsp:cNvPr id="0" name=""/>
        <dsp:cNvSpPr/>
      </dsp:nvSpPr>
      <dsp:spPr>
        <a:xfrm>
          <a:off x="6270064" y="460577"/>
          <a:ext cx="3508697" cy="4038685"/>
        </a:xfrm>
        <a:prstGeom prst="ellipse">
          <a:avLst/>
        </a:prstGeom>
        <a:solidFill>
          <a:srgbClr val="C0000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 dirty="0" smtClean="0">
            <a:solidFill>
              <a:srgbClr val="C00000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DIE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Rufnummer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Vorwahl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Durchwahlnummer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Verbindung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Auskunft  </a:t>
          </a:r>
          <a:endParaRPr lang="sl-SI" sz="2400" kern="1200" dirty="0"/>
        </a:p>
      </dsp:txBody>
      <dsp:txXfrm>
        <a:off x="6783901" y="1052029"/>
        <a:ext cx="2481023" cy="2855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387" y="2532334"/>
            <a:ext cx="10318418" cy="3556739"/>
          </a:xfrm>
        </p:spPr>
        <p:txBody>
          <a:bodyPr/>
          <a:lstStyle/>
          <a:p>
            <a:pPr algn="r"/>
            <a:r>
              <a:rPr lang="sl-SI" sz="8000" dirty="0" smtClean="0"/>
              <a:t> </a:t>
            </a:r>
            <a:br>
              <a:rPr lang="sl-SI" sz="8000" dirty="0" smtClean="0"/>
            </a:br>
            <a:endParaRPr lang="sl-S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1697" y="1433944"/>
            <a:ext cx="8555239" cy="4779819"/>
          </a:xfrm>
        </p:spPr>
        <p:txBody>
          <a:bodyPr>
            <a:normAutofit/>
          </a:bodyPr>
          <a:lstStyle/>
          <a:p>
            <a:r>
              <a:rPr lang="sl-SI" sz="3600" i="1" dirty="0" smtClean="0"/>
              <a:t>Poslovna </a:t>
            </a:r>
            <a:r>
              <a:rPr lang="sl-SI" sz="3600" i="1" dirty="0"/>
              <a:t>nemščina - osnove </a:t>
            </a:r>
            <a:r>
              <a:rPr lang="sl-SI" sz="3600" i="1" dirty="0" smtClean="0"/>
              <a:t>komunikacije</a:t>
            </a:r>
          </a:p>
          <a:p>
            <a:endParaRPr lang="sl-SI" sz="3600" i="1" dirty="0"/>
          </a:p>
          <a:p>
            <a:pPr algn="r"/>
            <a:endParaRPr lang="sl-SI" sz="3600" i="1" dirty="0" smtClean="0"/>
          </a:p>
          <a:p>
            <a:pPr algn="r"/>
            <a:endParaRPr lang="sl-SI" sz="3600" i="1" dirty="0" smtClean="0"/>
          </a:p>
          <a:p>
            <a:pPr algn="r"/>
            <a:r>
              <a:rPr lang="sl-SI" sz="3600" i="1" dirty="0" smtClean="0"/>
              <a:t>Jasmina Noč</a:t>
            </a:r>
          </a:p>
          <a:p>
            <a:pPr algn="r"/>
            <a:r>
              <a:rPr lang="sl-SI" sz="3600" i="1" dirty="0" smtClean="0"/>
              <a:t>FEBRUAR</a:t>
            </a:r>
            <a:r>
              <a:rPr lang="sl-SI" sz="3600" i="1" dirty="0"/>
              <a:t> </a:t>
            </a:r>
            <a:r>
              <a:rPr lang="sl-SI" sz="3600" i="1" dirty="0" smtClean="0"/>
              <a:t>2018  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4208" y="691117"/>
            <a:ext cx="10178322" cy="5188476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Übung 1: Schreiben Sie das Datum. </a:t>
            </a:r>
          </a:p>
          <a:p>
            <a:pPr marL="0" indent="0">
              <a:buNone/>
            </a:pPr>
            <a:r>
              <a:rPr lang="de-DE" sz="2400" i="1" dirty="0"/>
              <a:t>Beispiel: </a:t>
            </a:r>
            <a:r>
              <a:rPr lang="de-DE" sz="2400" i="1" dirty="0" smtClean="0"/>
              <a:t>Unser </a:t>
            </a:r>
            <a:r>
              <a:rPr lang="de-DE" sz="2400" i="1" dirty="0"/>
              <a:t>Termin ist am elften Dezember. (11.12.) </a:t>
            </a:r>
            <a:endParaRPr lang="de-DE" sz="2400" i="1" dirty="0" smtClean="0"/>
          </a:p>
          <a:p>
            <a:pPr marL="0" indent="0">
              <a:buNone/>
            </a:pPr>
            <a:endParaRPr lang="de-DE" sz="2400" i="1" dirty="0"/>
          </a:p>
          <a:p>
            <a:pPr>
              <a:lnSpc>
                <a:spcPct val="200000"/>
              </a:lnSpc>
            </a:pPr>
            <a:r>
              <a:rPr lang="de-DE" sz="2400" dirty="0"/>
              <a:t>1 Heute ist der ____________________________________________ . (12. 11.) </a:t>
            </a:r>
          </a:p>
          <a:p>
            <a:pPr>
              <a:lnSpc>
                <a:spcPct val="200000"/>
              </a:lnSpc>
            </a:pPr>
            <a:r>
              <a:rPr lang="de-DE" sz="2400" dirty="0"/>
              <a:t>2 Heute haben wir den __________________________________________. (3. 6.) </a:t>
            </a:r>
          </a:p>
          <a:p>
            <a:pPr>
              <a:lnSpc>
                <a:spcPct val="20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3746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4208" y="691117"/>
            <a:ext cx="10178322" cy="5188476"/>
          </a:xfrm>
        </p:spPr>
        <p:txBody>
          <a:bodyPr>
            <a:normAutofit/>
          </a:bodyPr>
          <a:lstStyle/>
          <a:p>
            <a:r>
              <a:rPr lang="de-DE" sz="2400" dirty="0"/>
              <a:t>Übung 1: Schreiben Sie das Datum. </a:t>
            </a:r>
          </a:p>
          <a:p>
            <a:pPr marL="0" indent="0">
              <a:buNone/>
            </a:pPr>
            <a:r>
              <a:rPr lang="de-DE" sz="2400" i="1" dirty="0"/>
              <a:t>Beispiel: </a:t>
            </a:r>
            <a:r>
              <a:rPr lang="de-DE" sz="2400" i="1" dirty="0" smtClean="0"/>
              <a:t>Unser </a:t>
            </a:r>
            <a:r>
              <a:rPr lang="de-DE" sz="2400" i="1" dirty="0"/>
              <a:t>Termin ist am elften Dezember. (11.12.) </a:t>
            </a:r>
            <a:endParaRPr lang="de-DE" sz="2400" i="1" dirty="0" smtClean="0"/>
          </a:p>
          <a:p>
            <a:pPr marL="0" indent="0">
              <a:buNone/>
            </a:pPr>
            <a:endParaRPr lang="de-DE" sz="2400" i="1" dirty="0"/>
          </a:p>
          <a:p>
            <a:pPr>
              <a:lnSpc>
                <a:spcPct val="200000"/>
              </a:lnSpc>
            </a:pPr>
            <a:r>
              <a:rPr lang="de-DE" sz="2400" dirty="0"/>
              <a:t>1 Heute ist </a:t>
            </a:r>
            <a:r>
              <a:rPr lang="de-DE" sz="2400" dirty="0">
                <a:solidFill>
                  <a:srgbClr val="002060"/>
                </a:solidFill>
              </a:rPr>
              <a:t>der </a:t>
            </a:r>
            <a:r>
              <a:rPr lang="sl-SI" sz="2400" dirty="0">
                <a:solidFill>
                  <a:srgbClr val="002060"/>
                </a:solidFill>
              </a:rPr>
              <a:t> </a:t>
            </a:r>
            <a:r>
              <a:rPr lang="sl-SI" sz="2400" dirty="0" err="1" smtClean="0">
                <a:solidFill>
                  <a:srgbClr val="002060"/>
                </a:solidFill>
              </a:rPr>
              <a:t>zw</a:t>
            </a:r>
            <a:r>
              <a:rPr lang="de-DE" sz="2400" dirty="0" err="1" smtClean="0">
                <a:solidFill>
                  <a:srgbClr val="002060"/>
                </a:solidFill>
              </a:rPr>
              <a:t>ölfte</a:t>
            </a:r>
            <a:r>
              <a:rPr lang="de-DE" sz="2400" dirty="0" smtClean="0">
                <a:solidFill>
                  <a:srgbClr val="002060"/>
                </a:solidFill>
              </a:rPr>
              <a:t> November/Elfte </a:t>
            </a:r>
            <a:r>
              <a:rPr lang="de-DE" sz="2400" dirty="0"/>
              <a:t>. (12. 11.) </a:t>
            </a:r>
          </a:p>
          <a:p>
            <a:pPr>
              <a:lnSpc>
                <a:spcPct val="200000"/>
              </a:lnSpc>
            </a:pPr>
            <a:r>
              <a:rPr lang="de-DE" sz="2400" dirty="0"/>
              <a:t>2 Heute haben wir </a:t>
            </a:r>
            <a:r>
              <a:rPr lang="de-DE" sz="2400" dirty="0">
                <a:solidFill>
                  <a:srgbClr val="002060"/>
                </a:solidFill>
              </a:rPr>
              <a:t>den </a:t>
            </a:r>
            <a:r>
              <a:rPr lang="de-DE" sz="2400" dirty="0" smtClean="0">
                <a:solidFill>
                  <a:srgbClr val="002060"/>
                </a:solidFill>
              </a:rPr>
              <a:t>dritten Juni/Sechsten</a:t>
            </a:r>
            <a:r>
              <a:rPr lang="de-DE" sz="2400" dirty="0" smtClean="0"/>
              <a:t>. </a:t>
            </a:r>
            <a:r>
              <a:rPr lang="de-DE" sz="2400" dirty="0"/>
              <a:t>(3. 6.) </a:t>
            </a:r>
          </a:p>
          <a:p>
            <a:pPr>
              <a:lnSpc>
                <a:spcPct val="20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87692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61507"/>
            <a:ext cx="10178322" cy="5518086"/>
          </a:xfrm>
        </p:spPr>
        <p:txBody>
          <a:bodyPr>
            <a:norm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pPr>
              <a:lnSpc>
                <a:spcPct val="200000"/>
              </a:lnSpc>
            </a:pPr>
            <a:r>
              <a:rPr lang="de-DE" sz="2400" dirty="0" smtClean="0"/>
              <a:t>3 </a:t>
            </a:r>
            <a:r>
              <a:rPr lang="de-DE" sz="2400" dirty="0"/>
              <a:t>Hätten Sie am ___________________________________________ (16. 3.) Zeit?</a:t>
            </a:r>
          </a:p>
          <a:p>
            <a:pPr>
              <a:lnSpc>
                <a:spcPct val="200000"/>
              </a:lnSpc>
            </a:pPr>
            <a:r>
              <a:rPr lang="de-DE" sz="2400" dirty="0"/>
              <a:t>4 Ich bin vom _______________ bis zum ________________ (21.–30. 7.) im Urlaub. </a:t>
            </a:r>
          </a:p>
          <a:p>
            <a:pPr>
              <a:lnSpc>
                <a:spcPct val="200000"/>
              </a:lnSpc>
            </a:pPr>
            <a:r>
              <a:rPr lang="de-DE" sz="2400" dirty="0"/>
              <a:t>5 Treffen wir uns am Freitag, dem ________________________________ ? (7. 12.)</a:t>
            </a:r>
          </a:p>
        </p:txBody>
      </p:sp>
    </p:spTree>
    <p:extLst>
      <p:ext uri="{BB962C8B-B14F-4D97-AF65-F5344CB8AC3E}">
        <p14:creationId xmlns:p14="http://schemas.microsoft.com/office/powerpoint/2010/main" val="1701384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97712"/>
            <a:ext cx="10178322" cy="5581881"/>
          </a:xfrm>
        </p:spPr>
        <p:txBody>
          <a:bodyPr>
            <a:norm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pPr>
              <a:lnSpc>
                <a:spcPct val="200000"/>
              </a:lnSpc>
            </a:pPr>
            <a:r>
              <a:rPr lang="de-DE" sz="2400" dirty="0" smtClean="0"/>
              <a:t>3 </a:t>
            </a:r>
            <a:r>
              <a:rPr lang="de-DE" sz="2400" dirty="0"/>
              <a:t>Hätten Sie am </a:t>
            </a:r>
            <a:r>
              <a:rPr lang="de-DE" sz="2400" dirty="0" err="1" smtClean="0">
                <a:solidFill>
                  <a:srgbClr val="002060"/>
                </a:solidFill>
              </a:rPr>
              <a:t>sechzentehn</a:t>
            </a:r>
            <a:r>
              <a:rPr lang="de-DE" sz="2400" dirty="0" smtClean="0">
                <a:solidFill>
                  <a:srgbClr val="002060"/>
                </a:solidFill>
              </a:rPr>
              <a:t> März/Dritten </a:t>
            </a:r>
            <a:r>
              <a:rPr lang="de-DE" sz="2400" dirty="0" smtClean="0"/>
              <a:t>(16</a:t>
            </a:r>
            <a:r>
              <a:rPr lang="de-DE" sz="2400" dirty="0"/>
              <a:t>. 3.) Zeit?</a:t>
            </a:r>
          </a:p>
          <a:p>
            <a:pPr>
              <a:lnSpc>
                <a:spcPct val="200000"/>
              </a:lnSpc>
            </a:pPr>
            <a:r>
              <a:rPr lang="de-DE" sz="2400" dirty="0"/>
              <a:t>4 Ich bin vom </a:t>
            </a:r>
            <a:r>
              <a:rPr lang="de-DE" sz="2400" dirty="0" smtClean="0">
                <a:solidFill>
                  <a:srgbClr val="002060"/>
                </a:solidFill>
              </a:rPr>
              <a:t>einundzwanzigsten</a:t>
            </a:r>
            <a:r>
              <a:rPr lang="de-DE" sz="2400" dirty="0" smtClean="0"/>
              <a:t> </a:t>
            </a:r>
            <a:r>
              <a:rPr lang="de-DE" sz="2400" dirty="0"/>
              <a:t>bis zum </a:t>
            </a:r>
            <a:r>
              <a:rPr lang="de-DE" sz="2400" dirty="0" smtClean="0">
                <a:solidFill>
                  <a:srgbClr val="002060"/>
                </a:solidFill>
              </a:rPr>
              <a:t>dreißigsten Juli/Siebten </a:t>
            </a:r>
            <a:r>
              <a:rPr lang="de-DE" sz="2400" dirty="0"/>
              <a:t>(21.–30. 7.) im Urlaub. </a:t>
            </a:r>
          </a:p>
          <a:p>
            <a:pPr>
              <a:lnSpc>
                <a:spcPct val="200000"/>
              </a:lnSpc>
            </a:pPr>
            <a:r>
              <a:rPr lang="de-DE" sz="2400" dirty="0"/>
              <a:t>5 Treffen wir uns am Freitag, dem </a:t>
            </a:r>
            <a:r>
              <a:rPr lang="de-DE" sz="2400" dirty="0" smtClean="0">
                <a:solidFill>
                  <a:srgbClr val="002060"/>
                </a:solidFill>
              </a:rPr>
              <a:t>siebten </a:t>
            </a:r>
            <a:r>
              <a:rPr lang="de-DE" sz="2400" dirty="0">
                <a:solidFill>
                  <a:srgbClr val="002060"/>
                </a:solidFill>
              </a:rPr>
              <a:t>D</a:t>
            </a:r>
            <a:r>
              <a:rPr lang="de-DE" sz="2400" dirty="0" smtClean="0">
                <a:solidFill>
                  <a:srgbClr val="002060"/>
                </a:solidFill>
              </a:rPr>
              <a:t>ezember/Zwölften </a:t>
            </a:r>
            <a:r>
              <a:rPr lang="de-DE" sz="2400" dirty="0"/>
              <a:t>? (7. 12.)</a:t>
            </a:r>
          </a:p>
        </p:txBody>
      </p:sp>
    </p:spTree>
    <p:extLst>
      <p:ext uri="{BB962C8B-B14F-4D97-AF65-F5344CB8AC3E}">
        <p14:creationId xmlns:p14="http://schemas.microsoft.com/office/powerpoint/2010/main" val="1954415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Termine /</a:t>
            </a:r>
            <a:r>
              <a:rPr lang="de-DE" dirty="0" err="1" smtClean="0"/>
              <a:t>termini</a:t>
            </a:r>
            <a:r>
              <a:rPr lang="de-DE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18437"/>
            <a:ext cx="10178322" cy="456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Ponovimo najprej besedišče zadnjega srečanja. Poskusimo dopolniti manjkajoče glagole. 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algn="ctr"/>
            <a:r>
              <a:rPr lang="sl-SI" dirty="0" smtClean="0">
                <a:solidFill>
                  <a:srgbClr val="002060"/>
                </a:solidFill>
              </a:rPr>
              <a:t>1. </a:t>
            </a:r>
            <a:r>
              <a:rPr lang="de-DE" dirty="0" smtClean="0">
                <a:solidFill>
                  <a:srgbClr val="002060"/>
                </a:solidFill>
              </a:rPr>
              <a:t>möchte – </a:t>
            </a:r>
            <a:r>
              <a:rPr lang="sl-SI" dirty="0" smtClean="0">
                <a:solidFill>
                  <a:srgbClr val="002060"/>
                </a:solidFill>
              </a:rPr>
              <a:t>2. </a:t>
            </a:r>
            <a:r>
              <a:rPr lang="de-DE" dirty="0" smtClean="0">
                <a:solidFill>
                  <a:srgbClr val="002060"/>
                </a:solidFill>
              </a:rPr>
              <a:t>geht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3. </a:t>
            </a:r>
            <a:r>
              <a:rPr lang="de-DE" dirty="0" smtClean="0">
                <a:solidFill>
                  <a:srgbClr val="002060"/>
                </a:solidFill>
              </a:rPr>
              <a:t>wäre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4. </a:t>
            </a:r>
            <a:r>
              <a:rPr lang="de-DE" dirty="0" smtClean="0">
                <a:solidFill>
                  <a:srgbClr val="002060"/>
                </a:solidFill>
              </a:rPr>
              <a:t>vereinbaren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5. </a:t>
            </a:r>
            <a:r>
              <a:rPr lang="de-DE" dirty="0" smtClean="0">
                <a:solidFill>
                  <a:srgbClr val="002060"/>
                </a:solidFill>
              </a:rPr>
              <a:t>passt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a)	Können wir einen Termin ______________?</a:t>
            </a:r>
          </a:p>
          <a:p>
            <a:r>
              <a:rPr lang="de-DE" dirty="0"/>
              <a:t>b)	Ich ______________ gern einen Termin am Montag vereinbaren.</a:t>
            </a:r>
          </a:p>
          <a:p>
            <a:r>
              <a:rPr lang="de-DE" dirty="0"/>
              <a:t>c)	Welches Datum ______________ Ihnen am besten?</a:t>
            </a:r>
          </a:p>
          <a:p>
            <a:r>
              <a:rPr lang="de-DE" dirty="0"/>
              <a:t>d)	______________ es am Mittwoch, dem 7. Juli?</a:t>
            </a:r>
          </a:p>
          <a:p>
            <a:r>
              <a:rPr lang="de-DE" dirty="0"/>
              <a:t>e)	______________ Ihnen auch Donnerstag recht?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7534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Termine /</a:t>
            </a:r>
            <a:r>
              <a:rPr lang="de-DE" dirty="0" err="1" smtClean="0"/>
              <a:t>termini</a:t>
            </a:r>
            <a:r>
              <a:rPr lang="de-DE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18437"/>
            <a:ext cx="10178322" cy="456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Ponovimo najprej besedišče zadnjega srečanja. Poskusimo dopolniti manjkajoče glagole. 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algn="ctr"/>
            <a:r>
              <a:rPr lang="sl-SI" dirty="0" smtClean="0">
                <a:solidFill>
                  <a:srgbClr val="002060"/>
                </a:solidFill>
              </a:rPr>
              <a:t>1. b</a:t>
            </a:r>
            <a:r>
              <a:rPr lang="de-DE" dirty="0" smtClean="0">
                <a:solidFill>
                  <a:srgbClr val="002060"/>
                </a:solidFill>
              </a:rPr>
              <a:t> – </a:t>
            </a:r>
            <a:r>
              <a:rPr lang="sl-SI" dirty="0" smtClean="0">
                <a:solidFill>
                  <a:srgbClr val="002060"/>
                </a:solidFill>
              </a:rPr>
              <a:t>2. </a:t>
            </a:r>
            <a:r>
              <a:rPr lang="sl-SI" dirty="0">
                <a:solidFill>
                  <a:srgbClr val="002060"/>
                </a:solidFill>
              </a:rPr>
              <a:t>d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3. </a:t>
            </a:r>
            <a:r>
              <a:rPr lang="sl-SI" dirty="0">
                <a:solidFill>
                  <a:srgbClr val="002060"/>
                </a:solidFill>
              </a:rPr>
              <a:t>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4. </a:t>
            </a:r>
            <a:r>
              <a:rPr lang="sl-SI" dirty="0">
                <a:solidFill>
                  <a:srgbClr val="002060"/>
                </a:solidFill>
              </a:rPr>
              <a:t>a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5. </a:t>
            </a:r>
            <a:r>
              <a:rPr lang="sl-SI" dirty="0">
                <a:solidFill>
                  <a:srgbClr val="002060"/>
                </a:solidFill>
              </a:rPr>
              <a:t>c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a)	Können wir einen Termin </a:t>
            </a:r>
            <a:r>
              <a:rPr lang="de-DE" dirty="0">
                <a:solidFill>
                  <a:srgbClr val="002060"/>
                </a:solidFill>
              </a:rPr>
              <a:t>vereinbaren</a:t>
            </a:r>
            <a:r>
              <a:rPr lang="de-DE" dirty="0" smtClean="0"/>
              <a:t>?</a:t>
            </a:r>
            <a:endParaRPr lang="de-DE" dirty="0"/>
          </a:p>
          <a:p>
            <a:r>
              <a:rPr lang="de-DE" dirty="0"/>
              <a:t>b)	Ich </a:t>
            </a:r>
            <a:r>
              <a:rPr lang="de-DE" dirty="0" smtClean="0">
                <a:solidFill>
                  <a:srgbClr val="002060"/>
                </a:solidFill>
              </a:rPr>
              <a:t>möchte</a:t>
            </a:r>
            <a:r>
              <a:rPr lang="de-DE" dirty="0" smtClean="0"/>
              <a:t> </a:t>
            </a:r>
            <a:r>
              <a:rPr lang="de-DE" dirty="0"/>
              <a:t>gern einen Termin am Montag vereinbaren.</a:t>
            </a:r>
          </a:p>
          <a:p>
            <a:r>
              <a:rPr lang="de-DE" dirty="0"/>
              <a:t>c)	Welches Datum </a:t>
            </a:r>
            <a:r>
              <a:rPr lang="de-DE" dirty="0" smtClean="0">
                <a:solidFill>
                  <a:srgbClr val="002060"/>
                </a:solidFill>
              </a:rPr>
              <a:t>passt</a:t>
            </a:r>
            <a:r>
              <a:rPr lang="de-DE" dirty="0" smtClean="0"/>
              <a:t> </a:t>
            </a:r>
            <a:r>
              <a:rPr lang="de-DE" dirty="0"/>
              <a:t>Ihnen am besten?</a:t>
            </a:r>
          </a:p>
          <a:p>
            <a:r>
              <a:rPr lang="de-DE" dirty="0"/>
              <a:t>d)	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G</a:t>
            </a:r>
            <a:r>
              <a:rPr lang="de-DE" dirty="0" err="1" smtClean="0">
                <a:solidFill>
                  <a:srgbClr val="002060"/>
                </a:solidFill>
              </a:rPr>
              <a:t>eht</a:t>
            </a:r>
            <a:r>
              <a:rPr lang="de-DE" dirty="0" smtClean="0"/>
              <a:t> </a:t>
            </a:r>
            <a:r>
              <a:rPr lang="de-DE" dirty="0"/>
              <a:t>es am Mittwoch, dem 7. Juli?</a:t>
            </a:r>
          </a:p>
          <a:p>
            <a:r>
              <a:rPr lang="de-DE" dirty="0"/>
              <a:t>e)	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W</a:t>
            </a:r>
            <a:r>
              <a:rPr lang="de-DE" dirty="0" err="1" smtClean="0">
                <a:solidFill>
                  <a:srgbClr val="002060"/>
                </a:solidFill>
              </a:rPr>
              <a:t>äre</a:t>
            </a:r>
            <a:r>
              <a:rPr lang="de-DE" dirty="0" smtClean="0"/>
              <a:t> </a:t>
            </a:r>
            <a:r>
              <a:rPr lang="de-DE" dirty="0"/>
              <a:t>Ihnen auch Donnerstag recht?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1617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08345"/>
            <a:ext cx="10178322" cy="5571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Dopolnimo še nekaj primerov. 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>
                <a:solidFill>
                  <a:srgbClr val="002060"/>
                </a:solidFill>
              </a:rPr>
              <a:t>1. </a:t>
            </a:r>
            <a:r>
              <a:rPr lang="sl-SI" dirty="0" err="1" smtClean="0">
                <a:solidFill>
                  <a:srgbClr val="002060"/>
                </a:solidFill>
              </a:rPr>
              <a:t>verschieben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2. </a:t>
            </a:r>
            <a:r>
              <a:rPr lang="sl-SI" dirty="0" err="1" smtClean="0">
                <a:solidFill>
                  <a:srgbClr val="002060"/>
                </a:solidFill>
              </a:rPr>
              <a:t>leider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>
                <a:solidFill>
                  <a:srgbClr val="002060"/>
                </a:solidFill>
              </a:rPr>
              <a:t>nicht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3. </a:t>
            </a:r>
            <a:r>
              <a:rPr lang="sl-SI" dirty="0" err="1" smtClean="0">
                <a:solidFill>
                  <a:srgbClr val="002060"/>
                </a:solidFill>
              </a:rPr>
              <a:t>dazwischengekommen</a:t>
            </a:r>
            <a:r>
              <a:rPr lang="sl-SI" dirty="0" smtClean="0">
                <a:solidFill>
                  <a:srgbClr val="002060"/>
                </a:solidFill>
              </a:rPr>
              <a:t> – 4. </a:t>
            </a:r>
            <a:r>
              <a:rPr lang="sl-SI" dirty="0" err="1" smtClean="0">
                <a:solidFill>
                  <a:srgbClr val="002060"/>
                </a:solidFill>
              </a:rPr>
              <a:t>sehe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… </a:t>
            </a:r>
            <a:r>
              <a:rPr lang="sl-SI" dirty="0" err="1">
                <a:solidFill>
                  <a:srgbClr val="002060"/>
                </a:solidFill>
              </a:rPr>
              <a:t>nach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5. keine </a:t>
            </a:r>
            <a:r>
              <a:rPr lang="sl-SI" dirty="0">
                <a:solidFill>
                  <a:srgbClr val="002060"/>
                </a:solidFill>
              </a:rPr>
              <a:t>Termine</a:t>
            </a:r>
          </a:p>
          <a:p>
            <a:pPr marL="0" indent="0">
              <a:buNone/>
            </a:pPr>
            <a:endParaRPr lang="sl-SI" dirty="0"/>
          </a:p>
          <a:p>
            <a:pPr marL="457200" lvl="0" indent="-457200">
              <a:buFont typeface="+mj-lt"/>
              <a:buAutoNum type="alphaLcParenR"/>
            </a:pPr>
            <a:r>
              <a:rPr lang="sl-SI" dirty="0" err="1"/>
              <a:t>Ich</a:t>
            </a:r>
            <a:r>
              <a:rPr lang="sl-SI" dirty="0"/>
              <a:t> ______________in </a:t>
            </a:r>
            <a:r>
              <a:rPr lang="sl-SI" dirty="0" err="1"/>
              <a:t>meinem</a:t>
            </a:r>
            <a:r>
              <a:rPr lang="sl-SI" dirty="0"/>
              <a:t> </a:t>
            </a:r>
            <a:r>
              <a:rPr lang="sl-SI" dirty="0" err="1"/>
              <a:t>Terminkalender</a:t>
            </a:r>
            <a:r>
              <a:rPr lang="sl-SI" dirty="0"/>
              <a:t> ______________.</a:t>
            </a:r>
          </a:p>
          <a:p>
            <a:pPr marL="457200" lvl="0" indent="-457200">
              <a:buFont typeface="+mj-lt"/>
              <a:buAutoNum type="alphaLcParenR"/>
            </a:pPr>
            <a:r>
              <a:rPr lang="sl-SI" dirty="0"/>
              <a:t>Der 9. </a:t>
            </a:r>
            <a:r>
              <a:rPr lang="sl-SI" dirty="0" err="1"/>
              <a:t>Juni</a:t>
            </a:r>
            <a:r>
              <a:rPr lang="sl-SI" dirty="0"/>
              <a:t> </a:t>
            </a:r>
            <a:r>
              <a:rPr lang="sl-SI" dirty="0" err="1"/>
              <a:t>passt</a:t>
            </a:r>
            <a:r>
              <a:rPr lang="sl-SI" dirty="0"/>
              <a:t> mir  ______________.</a:t>
            </a:r>
          </a:p>
          <a:p>
            <a:pPr marL="457200" lvl="0" indent="-457200">
              <a:buFont typeface="+mj-lt"/>
              <a:buAutoNum type="alphaLcParenR"/>
            </a:pPr>
            <a:r>
              <a:rPr lang="sl-SI" dirty="0"/>
              <a:t>Am </a:t>
            </a:r>
            <a:r>
              <a:rPr lang="sl-SI" dirty="0" err="1"/>
              <a:t>Dienstag</a:t>
            </a:r>
            <a:r>
              <a:rPr lang="sl-SI" dirty="0"/>
              <a:t> </a:t>
            </a:r>
            <a:r>
              <a:rPr lang="sl-SI" dirty="0" err="1"/>
              <a:t>habe</a:t>
            </a:r>
            <a:r>
              <a:rPr lang="sl-SI" dirty="0"/>
              <a:t> </a:t>
            </a:r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noch</a:t>
            </a:r>
            <a:r>
              <a:rPr lang="sl-SI" dirty="0"/>
              <a:t> ______________.</a:t>
            </a:r>
          </a:p>
          <a:p>
            <a:pPr marL="457200" lvl="0" indent="-457200">
              <a:buFont typeface="+mj-lt"/>
              <a:buAutoNum type="alphaLcParenR"/>
            </a:pPr>
            <a:r>
              <a:rPr lang="sl-SI" dirty="0" err="1"/>
              <a:t>Können</a:t>
            </a:r>
            <a:r>
              <a:rPr lang="sl-SI" dirty="0"/>
              <a:t> </a:t>
            </a:r>
            <a:r>
              <a:rPr lang="sl-SI" dirty="0" err="1"/>
              <a:t>wir</a:t>
            </a:r>
            <a:r>
              <a:rPr lang="sl-SI" dirty="0"/>
              <a:t> den Termin </a:t>
            </a:r>
            <a:r>
              <a:rPr lang="sl-SI" dirty="0" err="1"/>
              <a:t>auf</a:t>
            </a:r>
            <a:r>
              <a:rPr lang="sl-SI" dirty="0"/>
              <a:t> </a:t>
            </a:r>
            <a:r>
              <a:rPr lang="sl-SI" dirty="0" err="1"/>
              <a:t>Montag</a:t>
            </a:r>
            <a:r>
              <a:rPr lang="sl-SI" dirty="0"/>
              <a:t>  ______________?</a:t>
            </a:r>
          </a:p>
          <a:p>
            <a:pPr marL="457200" lvl="0" indent="-457200">
              <a:buFont typeface="+mj-lt"/>
              <a:buAutoNum type="alphaLcParenR"/>
            </a:pPr>
            <a:r>
              <a:rPr lang="sl-SI" dirty="0"/>
              <a:t>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etwas</a:t>
            </a:r>
            <a:r>
              <a:rPr lang="sl-SI" dirty="0"/>
              <a:t> ______________.</a:t>
            </a:r>
          </a:p>
          <a:p>
            <a:pPr marL="0" indent="0">
              <a:buNone/>
            </a:pP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077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08345"/>
            <a:ext cx="10178322" cy="5571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Dopolnimo še nekaj primerov. </a:t>
            </a: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1. </a:t>
            </a:r>
            <a:r>
              <a:rPr lang="sl-SI" dirty="0" err="1">
                <a:solidFill>
                  <a:srgbClr val="002060"/>
                </a:solidFill>
              </a:rPr>
              <a:t>verschieben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>
                <a:solidFill>
                  <a:srgbClr val="002060"/>
                </a:solidFill>
              </a:rPr>
              <a:t>2. </a:t>
            </a:r>
            <a:r>
              <a:rPr lang="sl-SI" dirty="0" err="1">
                <a:solidFill>
                  <a:srgbClr val="002060"/>
                </a:solidFill>
              </a:rPr>
              <a:t>leider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err="1">
                <a:solidFill>
                  <a:srgbClr val="002060"/>
                </a:solidFill>
              </a:rPr>
              <a:t>nicht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>
                <a:solidFill>
                  <a:srgbClr val="002060"/>
                </a:solidFill>
              </a:rPr>
              <a:t>3. </a:t>
            </a:r>
            <a:r>
              <a:rPr lang="sl-SI" dirty="0" err="1">
                <a:solidFill>
                  <a:srgbClr val="002060"/>
                </a:solidFill>
              </a:rPr>
              <a:t>dazwischengekommen</a:t>
            </a:r>
            <a:r>
              <a:rPr lang="sl-SI" dirty="0">
                <a:solidFill>
                  <a:srgbClr val="002060"/>
                </a:solidFill>
              </a:rPr>
              <a:t> – 4. </a:t>
            </a:r>
            <a:r>
              <a:rPr lang="sl-SI" dirty="0" err="1">
                <a:solidFill>
                  <a:srgbClr val="002060"/>
                </a:solidFill>
              </a:rPr>
              <a:t>sehe</a:t>
            </a:r>
            <a:r>
              <a:rPr lang="sl-SI" dirty="0">
                <a:solidFill>
                  <a:srgbClr val="002060"/>
                </a:solidFill>
              </a:rPr>
              <a:t> … </a:t>
            </a:r>
            <a:r>
              <a:rPr lang="sl-SI" dirty="0" err="1">
                <a:solidFill>
                  <a:srgbClr val="002060"/>
                </a:solidFill>
              </a:rPr>
              <a:t>nach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>
                <a:solidFill>
                  <a:srgbClr val="002060"/>
                </a:solidFill>
              </a:rPr>
              <a:t>5. keine </a:t>
            </a:r>
            <a:r>
              <a:rPr lang="sl-SI" dirty="0" smtClean="0">
                <a:solidFill>
                  <a:srgbClr val="002060"/>
                </a:solidFill>
              </a:rPr>
              <a:t>Termine</a:t>
            </a:r>
            <a:endParaRPr lang="sl-SI" dirty="0"/>
          </a:p>
          <a:p>
            <a:pPr marL="0" indent="0" algn="ctr">
              <a:buNone/>
            </a:pPr>
            <a:r>
              <a:rPr lang="sl-SI" dirty="0" smtClean="0">
                <a:solidFill>
                  <a:srgbClr val="002060"/>
                </a:solidFill>
              </a:rPr>
              <a:t>1. d</a:t>
            </a:r>
            <a:r>
              <a:rPr lang="de-DE" dirty="0" smtClean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2.b</a:t>
            </a:r>
            <a:r>
              <a:rPr lang="de-DE" dirty="0" smtClean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3.e– 4. </a:t>
            </a:r>
            <a:r>
              <a:rPr lang="sl-SI" dirty="0">
                <a:solidFill>
                  <a:srgbClr val="002060"/>
                </a:solidFill>
              </a:rPr>
              <a:t>a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5.c</a:t>
            </a: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457200" lvl="0" indent="-457200">
              <a:buFont typeface="+mj-lt"/>
              <a:buAutoNum type="alphaLcParenR"/>
            </a:pPr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>
                <a:solidFill>
                  <a:srgbClr val="002060"/>
                </a:solidFill>
              </a:rPr>
              <a:t>sehe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/>
              <a:t>in </a:t>
            </a:r>
            <a:r>
              <a:rPr lang="sl-SI" dirty="0" err="1"/>
              <a:t>meinem</a:t>
            </a:r>
            <a:r>
              <a:rPr lang="sl-SI" dirty="0"/>
              <a:t> </a:t>
            </a:r>
            <a:r>
              <a:rPr lang="sl-SI" dirty="0" err="1"/>
              <a:t>Terminkalender</a:t>
            </a:r>
            <a:r>
              <a:rPr lang="sl-SI" dirty="0"/>
              <a:t> </a:t>
            </a:r>
            <a:r>
              <a:rPr lang="sl-SI" dirty="0" err="1">
                <a:solidFill>
                  <a:srgbClr val="002060"/>
                </a:solidFill>
              </a:rPr>
              <a:t>nach</a:t>
            </a:r>
            <a:r>
              <a:rPr lang="sl-SI" dirty="0" smtClean="0"/>
              <a:t>.</a:t>
            </a:r>
            <a:endParaRPr lang="sl-SI" dirty="0"/>
          </a:p>
          <a:p>
            <a:pPr marL="457200" lvl="0" indent="-457200">
              <a:buFont typeface="+mj-lt"/>
              <a:buAutoNum type="alphaLcParenR"/>
            </a:pPr>
            <a:r>
              <a:rPr lang="sl-SI" dirty="0"/>
              <a:t>Der 9. </a:t>
            </a:r>
            <a:r>
              <a:rPr lang="sl-SI" dirty="0" err="1"/>
              <a:t>Juni</a:t>
            </a:r>
            <a:r>
              <a:rPr lang="sl-SI" dirty="0"/>
              <a:t> </a:t>
            </a:r>
            <a:r>
              <a:rPr lang="sl-SI" dirty="0" err="1"/>
              <a:t>passt</a:t>
            </a:r>
            <a:r>
              <a:rPr lang="sl-SI" dirty="0"/>
              <a:t> mir </a:t>
            </a:r>
            <a:r>
              <a:rPr lang="sl-SI" dirty="0" err="1">
                <a:solidFill>
                  <a:srgbClr val="002060"/>
                </a:solidFill>
              </a:rPr>
              <a:t>leider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err="1">
                <a:solidFill>
                  <a:srgbClr val="002060"/>
                </a:solidFill>
              </a:rPr>
              <a:t>nicht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/>
              <a:t>.</a:t>
            </a:r>
            <a:endParaRPr lang="sl-SI" dirty="0"/>
          </a:p>
          <a:p>
            <a:pPr marL="457200" lvl="0" indent="-457200">
              <a:buFont typeface="+mj-lt"/>
              <a:buAutoNum type="alphaLcParenR"/>
            </a:pPr>
            <a:r>
              <a:rPr lang="sl-SI" dirty="0"/>
              <a:t>Am </a:t>
            </a:r>
            <a:r>
              <a:rPr lang="sl-SI" dirty="0" err="1"/>
              <a:t>Dienstag</a:t>
            </a:r>
            <a:r>
              <a:rPr lang="sl-SI" dirty="0"/>
              <a:t> </a:t>
            </a:r>
            <a:r>
              <a:rPr lang="sl-SI" dirty="0" err="1"/>
              <a:t>habe</a:t>
            </a:r>
            <a:r>
              <a:rPr lang="sl-SI" dirty="0"/>
              <a:t> </a:t>
            </a:r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noch</a:t>
            </a:r>
            <a:r>
              <a:rPr lang="sl-SI" dirty="0"/>
              <a:t> </a:t>
            </a:r>
            <a:r>
              <a:rPr lang="sl-SI" dirty="0">
                <a:solidFill>
                  <a:srgbClr val="002060"/>
                </a:solidFill>
              </a:rPr>
              <a:t>keine Termine</a:t>
            </a:r>
            <a:r>
              <a:rPr lang="sl-SI" dirty="0" smtClean="0"/>
              <a:t>.</a:t>
            </a:r>
            <a:endParaRPr lang="sl-SI" dirty="0"/>
          </a:p>
          <a:p>
            <a:pPr marL="457200" lvl="0" indent="-457200">
              <a:buFont typeface="+mj-lt"/>
              <a:buAutoNum type="alphaLcParenR"/>
            </a:pPr>
            <a:r>
              <a:rPr lang="sl-SI" dirty="0" err="1"/>
              <a:t>Können</a:t>
            </a:r>
            <a:r>
              <a:rPr lang="sl-SI" dirty="0"/>
              <a:t> </a:t>
            </a:r>
            <a:r>
              <a:rPr lang="sl-SI" dirty="0" err="1"/>
              <a:t>wir</a:t>
            </a:r>
            <a:r>
              <a:rPr lang="sl-SI" dirty="0"/>
              <a:t> den Termin </a:t>
            </a:r>
            <a:r>
              <a:rPr lang="sl-SI" dirty="0" err="1"/>
              <a:t>auf</a:t>
            </a:r>
            <a:r>
              <a:rPr lang="sl-SI" dirty="0"/>
              <a:t> </a:t>
            </a:r>
            <a:r>
              <a:rPr lang="sl-SI" dirty="0" err="1"/>
              <a:t>Montag</a:t>
            </a:r>
            <a:r>
              <a:rPr lang="sl-SI" dirty="0"/>
              <a:t> </a:t>
            </a:r>
            <a:r>
              <a:rPr lang="sl-SI" dirty="0" err="1">
                <a:solidFill>
                  <a:srgbClr val="002060"/>
                </a:solidFill>
              </a:rPr>
              <a:t>verschieben</a:t>
            </a:r>
            <a:r>
              <a:rPr lang="sl-SI" dirty="0" smtClean="0"/>
              <a:t>?</a:t>
            </a:r>
            <a:endParaRPr lang="sl-SI" dirty="0"/>
          </a:p>
          <a:p>
            <a:pPr marL="457200" lvl="0" indent="-457200">
              <a:buFont typeface="+mj-lt"/>
              <a:buAutoNum type="alphaLcParenR"/>
            </a:pPr>
            <a:r>
              <a:rPr lang="sl-SI" dirty="0"/>
              <a:t>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etwas</a:t>
            </a:r>
            <a:r>
              <a:rPr lang="sl-SI" dirty="0"/>
              <a:t> </a:t>
            </a:r>
            <a:r>
              <a:rPr lang="sl-SI" dirty="0" err="1" smtClean="0">
                <a:solidFill>
                  <a:srgbClr val="002060"/>
                </a:solidFill>
              </a:rPr>
              <a:t>dazwischengekommen</a:t>
            </a:r>
            <a:r>
              <a:rPr lang="sl-SI" dirty="0" smtClean="0"/>
              <a:t>.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7073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Der, die oder das?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Nekaj samostalnikov na temo telefoniranje. Kateri člen manjka?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814051"/>
              </p:ext>
            </p:extLst>
          </p:nvPr>
        </p:nvGraphicFramePr>
        <p:xfrm>
          <a:off x="1250948" y="1995055"/>
          <a:ext cx="10438824" cy="2462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1322"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Telefon 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Apparat 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Anruf 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Auskunft</a:t>
                      </a:r>
                      <a:endParaRPr lang="sl-SI" sz="24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sl-SI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(informacija)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322"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Rufnummer</a:t>
                      </a:r>
                      <a:endParaRPr lang="sl-SI" sz="24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sl-SI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(klicna št.)</a:t>
                      </a:r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Vorwahl</a:t>
                      </a:r>
                      <a:endParaRPr lang="sl-SI" sz="24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sl-SI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(omrežna</a:t>
                      </a:r>
                      <a:r>
                        <a:rPr lang="sl-SI" sz="2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št.)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Durchwahlnummer</a:t>
                      </a:r>
                      <a:endParaRPr lang="sl-SI" sz="24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sl-SI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de-DE" sz="24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direktna</a:t>
                      </a:r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de-DE" sz="24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klicna</a:t>
                      </a:r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de-DE" sz="24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št</a:t>
                      </a:r>
                      <a:r>
                        <a:rPr lang="sl-SI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.)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Verbindung </a:t>
                      </a:r>
                      <a:endParaRPr lang="sl-SI" sz="24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sl-SI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(zveza)</a:t>
                      </a:r>
                      <a:endParaRPr lang="sl-SI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626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061166"/>
              </p:ext>
            </p:extLst>
          </p:nvPr>
        </p:nvGraphicFramePr>
        <p:xfrm>
          <a:off x="987136" y="467591"/>
          <a:ext cx="10536382" cy="541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548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EINF</a:t>
            </a:r>
            <a:r>
              <a:rPr lang="de-DE" dirty="0" smtClean="0"/>
              <a:t>ÜHRUNG / </a:t>
            </a:r>
            <a:r>
              <a:rPr lang="sl-SI" dirty="0" smtClean="0"/>
              <a:t>Uvod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776846"/>
            <a:ext cx="10178322" cy="4133920"/>
          </a:xfrm>
        </p:spPr>
        <p:txBody>
          <a:bodyPr/>
          <a:lstStyle/>
          <a:p>
            <a:r>
              <a:rPr lang="sl-SI" dirty="0" smtClean="0"/>
              <a:t>1. </a:t>
            </a:r>
            <a:r>
              <a:rPr lang="de-DE" dirty="0" smtClean="0"/>
              <a:t>P</a:t>
            </a:r>
            <a:r>
              <a:rPr lang="sl-SI" dirty="0" err="1" smtClean="0"/>
              <a:t>onovitev</a:t>
            </a:r>
            <a:r>
              <a:rPr lang="de-DE" dirty="0" smtClean="0"/>
              <a:t>,</a:t>
            </a:r>
            <a:r>
              <a:rPr lang="sl-SI" dirty="0" smtClean="0"/>
              <a:t> razširitev snov</a:t>
            </a:r>
            <a:r>
              <a:rPr lang="de-DE" dirty="0" smtClean="0"/>
              <a:t>i</a:t>
            </a:r>
            <a:r>
              <a:rPr lang="sl-SI" dirty="0" smtClean="0"/>
              <a:t>: predlogi, letne časi, meseci, vrstilni števniki, datum</a:t>
            </a:r>
          </a:p>
          <a:p>
            <a:r>
              <a:rPr lang="sl-SI" dirty="0" smtClean="0"/>
              <a:t>2. termini – ponovitev</a:t>
            </a:r>
          </a:p>
          <a:p>
            <a:r>
              <a:rPr lang="sl-SI" dirty="0" smtClean="0"/>
              <a:t>3. telefonski pogovori </a:t>
            </a:r>
          </a:p>
          <a:p>
            <a:r>
              <a:rPr lang="sl-SI" dirty="0" smtClean="0"/>
              <a:t>4.  </a:t>
            </a:r>
            <a:r>
              <a:rPr lang="sl-SI" dirty="0" err="1" smtClean="0"/>
              <a:t>Small</a:t>
            </a:r>
            <a:r>
              <a:rPr lang="sl-SI" dirty="0" smtClean="0"/>
              <a:t> Talk</a:t>
            </a:r>
            <a:r>
              <a:rPr lang="de-DE" dirty="0" smtClean="0"/>
              <a:t>.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- Vaje in gradivo: v skripti. </a:t>
            </a:r>
            <a:r>
              <a:rPr lang="sl-SI" dirty="0" smtClean="0">
                <a:sym typeface="Wingdings" panose="05000000000000000000" pitchFamily="2" charset="2"/>
              </a:rPr>
              <a:t> sprotno sledenje, reševanje nalog.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9296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Verben</a:t>
            </a:r>
            <a:r>
              <a:rPr lang="sl-SI" dirty="0"/>
              <a:t/>
            </a:r>
            <a:br>
              <a:rPr lang="sl-SI" dirty="0"/>
            </a:br>
            <a:r>
              <a:rPr lang="sl-SI" sz="2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Oglejmo si še nekaj glagolov. Kaj spada skupaj? </a:t>
            </a:r>
            <a:endParaRPr lang="sl-SI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831453"/>
              </p:ext>
            </p:extLst>
          </p:nvPr>
        </p:nvGraphicFramePr>
        <p:xfrm>
          <a:off x="1250950" y="1596790"/>
          <a:ext cx="10179050" cy="334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Was passt zusammen?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anrufen ___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 Sie</a:t>
                      </a:r>
                      <a:r>
                        <a:rPr lang="de-DE" baseline="0" dirty="0" smtClean="0"/>
                        <a:t> wählt die falsche Nummer.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wählen ___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2. Rufen Sie bitte Frau Müller an.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erreichen ___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 Hinterlassen Sie bitte Frau Kos diese Nachricht. 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hinterlassen</a:t>
                      </a:r>
                      <a:r>
                        <a:rPr lang="de-DE" baseline="0" dirty="0" smtClean="0"/>
                        <a:t> ___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 Ich kann Herrn Peters nicht erreichen. </a:t>
                      </a:r>
                      <a:endParaRPr lang="sl-S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09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Verben </a:t>
            </a:r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373458"/>
              </p:ext>
            </p:extLst>
          </p:nvPr>
        </p:nvGraphicFramePr>
        <p:xfrm>
          <a:off x="1250950" y="1596790"/>
          <a:ext cx="10179050" cy="334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Was passt zusammen?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an</a:t>
                      </a:r>
                      <a:r>
                        <a:rPr lang="de-DE" dirty="0" smtClean="0"/>
                        <a:t>rufen _</a:t>
                      </a:r>
                      <a:r>
                        <a:rPr lang="sl-SI" dirty="0" smtClean="0"/>
                        <a:t>2</a:t>
                      </a:r>
                      <a:r>
                        <a:rPr lang="de-DE" dirty="0" smtClean="0"/>
                        <a:t>__</a:t>
                      </a:r>
                      <a:r>
                        <a:rPr lang="sl-SI" dirty="0" smtClean="0"/>
                        <a:t> (poklicati)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 Sie</a:t>
                      </a:r>
                      <a:r>
                        <a:rPr lang="de-DE" baseline="0" dirty="0" smtClean="0"/>
                        <a:t> wählt die falsche Nummer.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wählen _</a:t>
                      </a:r>
                      <a:r>
                        <a:rPr lang="sl-SI" dirty="0" smtClean="0"/>
                        <a:t>1</a:t>
                      </a:r>
                      <a:r>
                        <a:rPr lang="de-DE" dirty="0" smtClean="0"/>
                        <a:t>__</a:t>
                      </a:r>
                      <a:r>
                        <a:rPr lang="sl-SI" dirty="0" smtClean="0"/>
                        <a:t>(izbrati)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2.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Rufen</a:t>
                      </a:r>
                      <a:r>
                        <a:rPr lang="de-DE" dirty="0" smtClean="0"/>
                        <a:t> Sie bitte Frau Müller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an</a:t>
                      </a:r>
                      <a:r>
                        <a:rPr lang="de-DE" dirty="0" smtClean="0"/>
                        <a:t>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erreichen _</a:t>
                      </a:r>
                      <a:r>
                        <a:rPr lang="sl-SI" dirty="0" smtClean="0"/>
                        <a:t>4</a:t>
                      </a:r>
                      <a:r>
                        <a:rPr lang="de-DE" dirty="0" smtClean="0"/>
                        <a:t>__</a:t>
                      </a:r>
                      <a:r>
                        <a:rPr lang="sl-SI" dirty="0" smtClean="0"/>
                        <a:t>(dobiti)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 Hinterlassen Sie bitte Frau Kos diese Nachricht.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740">
                <a:tc>
                  <a:txBody>
                    <a:bodyPr/>
                    <a:lstStyle/>
                    <a:p>
                      <a:r>
                        <a:rPr lang="de-DE" dirty="0" smtClean="0"/>
                        <a:t>hinterlassen</a:t>
                      </a:r>
                      <a:r>
                        <a:rPr lang="de-DE" baseline="0" dirty="0" smtClean="0"/>
                        <a:t> _</a:t>
                      </a:r>
                      <a:r>
                        <a:rPr lang="sl-SI" baseline="0" dirty="0" smtClean="0"/>
                        <a:t>3</a:t>
                      </a:r>
                      <a:r>
                        <a:rPr lang="de-DE" baseline="0" dirty="0" smtClean="0"/>
                        <a:t>__</a:t>
                      </a:r>
                      <a:r>
                        <a:rPr lang="sl-SI" baseline="0" dirty="0" smtClean="0"/>
                        <a:t> (pustiti)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 Ich kann Herrn Peters nicht erreichen. </a:t>
                      </a:r>
                      <a:endParaRPr lang="sl-S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542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Redemittel</a:t>
            </a:r>
            <a:r>
              <a:rPr lang="sl-SI" dirty="0" smtClean="0"/>
              <a:t> </a:t>
            </a:r>
            <a:r>
              <a:rPr lang="sl-SI" dirty="0" err="1" smtClean="0"/>
              <a:t>telefonieren</a:t>
            </a:r>
            <a:r>
              <a:rPr lang="sl-SI" dirty="0" smtClean="0"/>
              <a:t>/besedišče telefoniranje</a:t>
            </a:r>
            <a:r>
              <a:rPr lang="de-DE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 smtClean="0"/>
              <a:t>Najdimo pravi vrstni red začetka dialoga.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1</a:t>
            </a:r>
            <a:r>
              <a:rPr lang="sl-SI" dirty="0" smtClean="0"/>
              <a:t> </a:t>
            </a:r>
            <a:r>
              <a:rPr lang="de-DE" dirty="0" err="1" smtClean="0"/>
              <a:t>Košir</a:t>
            </a:r>
            <a:r>
              <a:rPr lang="de-DE" dirty="0"/>
              <a:t>: Agentur </a:t>
            </a:r>
            <a:r>
              <a:rPr lang="de-DE" dirty="0" err="1"/>
              <a:t>Publikus</a:t>
            </a:r>
            <a:r>
              <a:rPr lang="de-DE" dirty="0"/>
              <a:t>, </a:t>
            </a:r>
            <a:r>
              <a:rPr lang="de-DE" dirty="0" err="1"/>
              <a:t>Košir</a:t>
            </a:r>
            <a:r>
              <a:rPr lang="de-DE" dirty="0"/>
              <a:t>, guten Tag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sl-SI" dirty="0" smtClean="0"/>
              <a:t>2  </a:t>
            </a:r>
            <a:r>
              <a:rPr lang="de-DE" dirty="0" err="1" smtClean="0"/>
              <a:t>Košir</a:t>
            </a:r>
            <a:r>
              <a:rPr lang="de-DE" dirty="0"/>
              <a:t>: Nein, leider auch nicht. Frau Novak ist in Urlaub und kommt erst in der nächsten Woche wieder. Kann ich Ihnen vielleicht weiterhelfen? Oder kann ich Frau Koren etwas </a:t>
            </a:r>
            <a:r>
              <a:rPr lang="de-DE" dirty="0" smtClean="0"/>
              <a:t>ausrichten</a:t>
            </a:r>
            <a:r>
              <a:rPr lang="de-DE" dirty="0"/>
              <a:t>? </a:t>
            </a:r>
          </a:p>
          <a:p>
            <a:pPr marL="0" indent="0">
              <a:buNone/>
            </a:pPr>
            <a:r>
              <a:rPr lang="sl-SI" dirty="0" smtClean="0"/>
              <a:t>3 </a:t>
            </a:r>
            <a:r>
              <a:rPr lang="de-DE" dirty="0" smtClean="0"/>
              <a:t> </a:t>
            </a:r>
            <a:r>
              <a:rPr lang="de-DE" dirty="0" err="1"/>
              <a:t>Košir</a:t>
            </a:r>
            <a:r>
              <a:rPr lang="de-DE" dirty="0"/>
              <a:t>: Tut mir Leid, Frau Koren ist auf Kundenbesuch außer Haus. Das wird noch etwa eine Stunde dauern. Soll sie Sie dann zurückrufen</a:t>
            </a:r>
            <a:r>
              <a:rPr lang="de-DE" dirty="0" smtClean="0"/>
              <a:t>?</a:t>
            </a:r>
            <a:endParaRPr lang="de-DE" dirty="0"/>
          </a:p>
          <a:p>
            <a:pPr marL="0" indent="0">
              <a:buNone/>
            </a:pPr>
            <a:r>
              <a:rPr lang="sl-SI" dirty="0" smtClean="0"/>
              <a:t>4 </a:t>
            </a:r>
            <a:r>
              <a:rPr lang="de-DE" dirty="0" err="1" smtClean="0"/>
              <a:t>Betzke</a:t>
            </a:r>
            <a:r>
              <a:rPr lang="de-DE" dirty="0"/>
              <a:t>: Ja, vielleicht kann ich eine Nachricht hinterlassen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sl-SI" dirty="0" smtClean="0"/>
              <a:t>5 </a:t>
            </a:r>
            <a:r>
              <a:rPr lang="de-DE" dirty="0" err="1" smtClean="0"/>
              <a:t>Betzke</a:t>
            </a:r>
            <a:r>
              <a:rPr lang="de-DE" dirty="0"/>
              <a:t>: Guten Tag! Hier ist Harald </a:t>
            </a:r>
            <a:r>
              <a:rPr lang="de-DE" dirty="0" err="1"/>
              <a:t>Betzke</a:t>
            </a:r>
            <a:r>
              <a:rPr lang="de-DE" dirty="0"/>
              <a:t> aus Münster. Ich hätte gern Frau Koren gesprochen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sl-SI" dirty="0" smtClean="0"/>
              <a:t>6 </a:t>
            </a:r>
            <a:r>
              <a:rPr lang="de-DE" dirty="0" smtClean="0"/>
              <a:t> </a:t>
            </a:r>
            <a:r>
              <a:rPr lang="de-DE" dirty="0" err="1"/>
              <a:t>Betzke</a:t>
            </a:r>
            <a:r>
              <a:rPr lang="de-DE" dirty="0"/>
              <a:t>: </a:t>
            </a:r>
            <a:r>
              <a:rPr lang="de-DE" dirty="0" err="1"/>
              <a:t>Hmmm</a:t>
            </a:r>
            <a:r>
              <a:rPr lang="de-DE" dirty="0"/>
              <a:t>, ist denn Frau Novak gerade da?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709" y="502687"/>
            <a:ext cx="1877291" cy="12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3455" y="563527"/>
            <a:ext cx="10178322" cy="5060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Re</a:t>
            </a:r>
            <a:r>
              <a:rPr lang="sl-SI" dirty="0" err="1" smtClean="0"/>
              <a:t>šitev</a:t>
            </a:r>
            <a:r>
              <a:rPr lang="sl-SI" dirty="0" smtClean="0"/>
              <a:t>: </a:t>
            </a:r>
            <a:endParaRPr lang="sl-SI" dirty="0"/>
          </a:p>
          <a:p>
            <a:r>
              <a:rPr lang="de-DE" dirty="0" smtClean="0"/>
              <a:t>1. </a:t>
            </a:r>
            <a:r>
              <a:rPr lang="de-DE" dirty="0" err="1" smtClean="0"/>
              <a:t>Košir</a:t>
            </a:r>
            <a:r>
              <a:rPr lang="de-DE" dirty="0"/>
              <a:t>: Agentur </a:t>
            </a:r>
            <a:r>
              <a:rPr lang="de-DE" dirty="0" err="1"/>
              <a:t>Publikus</a:t>
            </a:r>
            <a:r>
              <a:rPr lang="de-DE" dirty="0"/>
              <a:t>, </a:t>
            </a:r>
            <a:r>
              <a:rPr lang="de-DE" dirty="0" err="1"/>
              <a:t>Košir</a:t>
            </a:r>
            <a:r>
              <a:rPr lang="de-DE" dirty="0"/>
              <a:t>, guten Tag.</a:t>
            </a:r>
          </a:p>
          <a:p>
            <a:r>
              <a:rPr lang="de-DE" dirty="0" smtClean="0"/>
              <a:t>5. </a:t>
            </a:r>
            <a:r>
              <a:rPr lang="de-DE" dirty="0" err="1" smtClean="0"/>
              <a:t>Betzke</a:t>
            </a:r>
            <a:r>
              <a:rPr lang="de-DE" dirty="0"/>
              <a:t>: Guten Tag! Hier ist Harald </a:t>
            </a:r>
            <a:r>
              <a:rPr lang="de-DE" dirty="0" err="1"/>
              <a:t>Betzke</a:t>
            </a:r>
            <a:r>
              <a:rPr lang="de-DE" dirty="0"/>
              <a:t> aus Münster. Ich hätte gern Frau Koren gesprochen.</a:t>
            </a:r>
          </a:p>
          <a:p>
            <a:r>
              <a:rPr lang="de-DE" dirty="0" smtClean="0"/>
              <a:t>3. </a:t>
            </a:r>
            <a:r>
              <a:rPr lang="de-DE" dirty="0" err="1" smtClean="0"/>
              <a:t>Košir</a:t>
            </a:r>
            <a:r>
              <a:rPr lang="de-DE" dirty="0"/>
              <a:t>: Tut mir Leid, Frau Koren ist auf Kundenbesuch außer Haus. Das wird noch etwa eine Stunde dauern. Soll sie Sie dann zurückrufen?</a:t>
            </a:r>
          </a:p>
          <a:p>
            <a:r>
              <a:rPr lang="de-DE" dirty="0" smtClean="0"/>
              <a:t>6. </a:t>
            </a:r>
            <a:r>
              <a:rPr lang="de-DE" dirty="0" err="1" smtClean="0"/>
              <a:t>Betzke</a:t>
            </a:r>
            <a:r>
              <a:rPr lang="de-DE" dirty="0"/>
              <a:t>: </a:t>
            </a:r>
            <a:r>
              <a:rPr lang="de-DE" dirty="0" err="1"/>
              <a:t>Hmmm</a:t>
            </a:r>
            <a:r>
              <a:rPr lang="de-DE" dirty="0"/>
              <a:t>, ist denn Frau Novak gerade da?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Košir</a:t>
            </a:r>
            <a:r>
              <a:rPr lang="de-DE" dirty="0"/>
              <a:t>: Nein, leider auch nicht. Frau Novak ist in Urlaub und kommt erst in der nächsten Woche wieder. Kann ich Ihnen vielleicht weiterhelfen? Oder kann ich Frau Koren </a:t>
            </a:r>
            <a:r>
              <a:rPr lang="de-DE" dirty="0" smtClean="0"/>
              <a:t>etwas </a:t>
            </a:r>
            <a:r>
              <a:rPr lang="de-DE" dirty="0"/>
              <a:t>ausrichten?</a:t>
            </a:r>
          </a:p>
          <a:p>
            <a:r>
              <a:rPr lang="de-DE" dirty="0" smtClean="0"/>
              <a:t>4. </a:t>
            </a:r>
            <a:r>
              <a:rPr lang="de-DE" dirty="0" err="1" smtClean="0"/>
              <a:t>Betzke</a:t>
            </a:r>
            <a:r>
              <a:rPr lang="de-DE" dirty="0"/>
              <a:t>: Ja, vielleicht kann ich eine Nachricht hinterlassen.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3565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err="1" smtClean="0"/>
              <a:t>Einige</a:t>
            </a:r>
            <a:r>
              <a:rPr lang="sl-SI" sz="2800" dirty="0" smtClean="0"/>
              <a:t> </a:t>
            </a:r>
            <a:r>
              <a:rPr lang="sl-SI" sz="2800" dirty="0" err="1" smtClean="0"/>
              <a:t>begriffe</a:t>
            </a:r>
            <a:r>
              <a:rPr lang="sl-SI" sz="2800" dirty="0" smtClean="0"/>
              <a:t>/nekaj izrazov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692323"/>
            <a:ext cx="10178322" cy="4187270"/>
          </a:xfrm>
        </p:spPr>
        <p:txBody>
          <a:bodyPr/>
          <a:lstStyle/>
          <a:p>
            <a:r>
              <a:rPr lang="de-DE" sz="2800" dirty="0"/>
              <a:t>Ich </a:t>
            </a:r>
            <a:r>
              <a:rPr lang="de-DE" sz="2800" dirty="0">
                <a:solidFill>
                  <a:srgbClr val="C00000"/>
                </a:solidFill>
              </a:rPr>
              <a:t>hätte</a:t>
            </a:r>
            <a:r>
              <a:rPr lang="de-DE" sz="2800" dirty="0"/>
              <a:t> gern Frau Koren </a:t>
            </a:r>
            <a:r>
              <a:rPr lang="de-DE" sz="2800" dirty="0">
                <a:solidFill>
                  <a:srgbClr val="C00000"/>
                </a:solidFill>
              </a:rPr>
              <a:t>gesprochen</a:t>
            </a:r>
            <a:r>
              <a:rPr lang="de-DE" sz="2800" dirty="0" smtClean="0"/>
              <a:t>. </a:t>
            </a:r>
            <a:r>
              <a:rPr lang="de-DE" sz="2800" dirty="0" smtClean="0">
                <a:sym typeface="Wingdings" panose="05000000000000000000" pitchFamily="2" charset="2"/>
              </a:rPr>
              <a:t> </a:t>
            </a:r>
            <a:r>
              <a:rPr lang="de-DE" sz="2800" dirty="0" err="1" smtClean="0">
                <a:sym typeface="Wingdings" panose="05000000000000000000" pitchFamily="2" charset="2"/>
              </a:rPr>
              <a:t>rad</a:t>
            </a:r>
            <a:r>
              <a:rPr lang="de-DE" sz="2800" dirty="0" smtClean="0">
                <a:sym typeface="Wingdings" panose="05000000000000000000" pitchFamily="2" charset="2"/>
              </a:rPr>
              <a:t> bi </a:t>
            </a:r>
            <a:r>
              <a:rPr lang="de-DE" sz="2800" dirty="0" err="1" smtClean="0">
                <a:sym typeface="Wingdings" panose="05000000000000000000" pitchFamily="2" charset="2"/>
              </a:rPr>
              <a:t>govoril</a:t>
            </a:r>
            <a:r>
              <a:rPr lang="de-DE" sz="2800" dirty="0" smtClean="0">
                <a:sym typeface="Wingdings" panose="05000000000000000000" pitchFamily="2" charset="2"/>
              </a:rPr>
              <a:t>/-a z </a:t>
            </a:r>
            <a:endParaRPr lang="de-DE" sz="2800" dirty="0" smtClean="0"/>
          </a:p>
          <a:p>
            <a:r>
              <a:rPr lang="de-DE" sz="2800" dirty="0"/>
              <a:t>Tut mir Leid, Frau Koren ist </a:t>
            </a:r>
            <a:r>
              <a:rPr lang="de-DE" sz="2800" dirty="0">
                <a:solidFill>
                  <a:srgbClr val="C00000"/>
                </a:solidFill>
              </a:rPr>
              <a:t>auf Kundenbesuch außer Haus</a:t>
            </a:r>
            <a:r>
              <a:rPr lang="de-DE" sz="2800" dirty="0" smtClean="0"/>
              <a:t>. </a:t>
            </a:r>
            <a:r>
              <a:rPr lang="de-DE" sz="2800" dirty="0" smtClean="0">
                <a:sym typeface="Wingdings" panose="05000000000000000000" pitchFamily="2" charset="2"/>
              </a:rPr>
              <a:t> na </a:t>
            </a:r>
            <a:r>
              <a:rPr lang="de-DE" sz="2800" dirty="0" err="1" smtClean="0">
                <a:sym typeface="Wingdings" panose="05000000000000000000" pitchFamily="2" charset="2"/>
              </a:rPr>
              <a:t>obisku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pri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stranki</a:t>
            </a:r>
            <a:r>
              <a:rPr lang="de-DE" sz="2800" dirty="0" smtClean="0">
                <a:sym typeface="Wingdings" panose="05000000000000000000" pitchFamily="2" charset="2"/>
              </a:rPr>
              <a:t>, </a:t>
            </a:r>
            <a:r>
              <a:rPr lang="de-DE" sz="2800" dirty="0" err="1" smtClean="0">
                <a:sym typeface="Wingdings" panose="05000000000000000000" pitchFamily="2" charset="2"/>
              </a:rPr>
              <a:t>izven</a:t>
            </a:r>
            <a:r>
              <a:rPr lang="de-DE" sz="2800" dirty="0" smtClean="0">
                <a:sym typeface="Wingdings" panose="05000000000000000000" pitchFamily="2" charset="2"/>
              </a:rPr>
              <a:t> hi</a:t>
            </a:r>
            <a:r>
              <a:rPr lang="sl-SI" sz="2800" dirty="0" smtClean="0">
                <a:sym typeface="Wingdings" panose="05000000000000000000" pitchFamily="2" charset="2"/>
              </a:rPr>
              <a:t>še</a:t>
            </a:r>
            <a:endParaRPr lang="de-DE" sz="2800" dirty="0"/>
          </a:p>
          <a:p>
            <a:r>
              <a:rPr lang="de-DE" sz="2800" dirty="0"/>
              <a:t>Oder kann ich Frau Koren </a:t>
            </a:r>
            <a:r>
              <a:rPr lang="de-DE" sz="2800" dirty="0">
                <a:solidFill>
                  <a:srgbClr val="C00000"/>
                </a:solidFill>
              </a:rPr>
              <a:t>etwas ausrichten</a:t>
            </a:r>
            <a:r>
              <a:rPr lang="de-DE" sz="2800" dirty="0" smtClean="0"/>
              <a:t>?</a:t>
            </a:r>
            <a:r>
              <a:rPr lang="sl-SI" sz="2800" dirty="0" smtClean="0"/>
              <a:t> </a:t>
            </a:r>
            <a:r>
              <a:rPr lang="sl-SI" sz="2800" dirty="0" smtClean="0">
                <a:sym typeface="Wingdings" panose="05000000000000000000" pitchFamily="2" charset="2"/>
              </a:rPr>
              <a:t> kaj sporočiti</a:t>
            </a:r>
            <a:endParaRPr lang="de-DE" sz="2800" dirty="0" smtClean="0"/>
          </a:p>
          <a:p>
            <a:r>
              <a:rPr lang="de-DE" sz="2800" dirty="0" smtClean="0"/>
              <a:t>Ja</a:t>
            </a:r>
            <a:r>
              <a:rPr lang="de-DE" sz="2800" dirty="0"/>
              <a:t>, vielleicht kann ich </a:t>
            </a:r>
            <a:r>
              <a:rPr lang="de-DE" sz="2800" dirty="0">
                <a:solidFill>
                  <a:srgbClr val="C00000"/>
                </a:solidFill>
              </a:rPr>
              <a:t>eine Nachricht hinterlassen</a:t>
            </a:r>
            <a:r>
              <a:rPr lang="de-DE" sz="2800" dirty="0" smtClean="0"/>
              <a:t>.</a:t>
            </a:r>
            <a:r>
              <a:rPr lang="sl-SI" sz="2800" dirty="0" smtClean="0"/>
              <a:t> </a:t>
            </a:r>
            <a:r>
              <a:rPr lang="sl-SI" sz="2800" dirty="0" smtClean="0">
                <a:sym typeface="Wingdings" panose="05000000000000000000" pitchFamily="2" charset="2"/>
              </a:rPr>
              <a:t> pustiti sporočilo</a:t>
            </a:r>
            <a:endParaRPr lang="de-DE" sz="2800" dirty="0"/>
          </a:p>
          <a:p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6315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50719"/>
            <a:ext cx="10178322" cy="5328874"/>
          </a:xfrm>
        </p:spPr>
        <p:txBody>
          <a:bodyPr>
            <a:normAutofit/>
          </a:bodyPr>
          <a:lstStyle/>
          <a:p>
            <a:r>
              <a:rPr lang="de-DE" b="1" dirty="0" smtClean="0"/>
              <a:t>Das Gespräch geht weiter/ </a:t>
            </a:r>
            <a:r>
              <a:rPr lang="de-DE" b="1" dirty="0" err="1" smtClean="0"/>
              <a:t>Pogovor</a:t>
            </a:r>
            <a:r>
              <a:rPr lang="de-DE" b="1" dirty="0" smtClean="0"/>
              <a:t> se </a:t>
            </a:r>
            <a:r>
              <a:rPr lang="de-DE" b="1" dirty="0" err="1" smtClean="0"/>
              <a:t>nadaljuje</a:t>
            </a:r>
            <a:r>
              <a:rPr lang="de-DE" b="1" dirty="0" smtClean="0"/>
              <a:t>:</a:t>
            </a:r>
            <a:endParaRPr lang="de-DE" dirty="0" smtClean="0"/>
          </a:p>
          <a:p>
            <a:r>
              <a:rPr lang="de-DE" dirty="0" smtClean="0"/>
              <a:t>1.	</a:t>
            </a:r>
            <a:r>
              <a:rPr lang="de-DE" dirty="0" err="1" smtClean="0"/>
              <a:t>Betzke</a:t>
            </a:r>
            <a:r>
              <a:rPr lang="de-DE" dirty="0"/>
              <a:t>: Ich brauche dringend noch ein paar Angaben zu den PDF-Dateien von Frau Koren.</a:t>
            </a:r>
          </a:p>
          <a:p>
            <a:r>
              <a:rPr lang="de-DE" dirty="0"/>
              <a:t>2.	</a:t>
            </a:r>
            <a:r>
              <a:rPr lang="de-DE" dirty="0" err="1"/>
              <a:t>Betzke</a:t>
            </a:r>
            <a:r>
              <a:rPr lang="de-DE" dirty="0"/>
              <a:t>: Harald </a:t>
            </a:r>
            <a:r>
              <a:rPr lang="de-DE" dirty="0" err="1"/>
              <a:t>Betzke</a:t>
            </a:r>
            <a:r>
              <a:rPr lang="de-DE" dirty="0"/>
              <a:t> aus Münster.</a:t>
            </a:r>
          </a:p>
          <a:p>
            <a:r>
              <a:rPr lang="de-DE" dirty="0"/>
              <a:t>3.	</a:t>
            </a:r>
            <a:r>
              <a:rPr lang="de-DE" dirty="0" err="1"/>
              <a:t>Betzke</a:t>
            </a:r>
            <a:r>
              <a:rPr lang="de-DE" dirty="0"/>
              <a:t>: Am besten auf dem Handy. Die Nummer hat sie. Oder ich gebe sie Ihnen noch mal zur Sicherheit: null eins sieben zwei – fünfundsiebzig dreiundzwanzig achtunddreißig zehn.</a:t>
            </a:r>
          </a:p>
          <a:p>
            <a:r>
              <a:rPr lang="de-DE" dirty="0"/>
              <a:t>4.	</a:t>
            </a:r>
            <a:r>
              <a:rPr lang="de-DE" dirty="0" err="1"/>
              <a:t>Betzke</a:t>
            </a:r>
            <a:r>
              <a:rPr lang="de-DE" dirty="0"/>
              <a:t>: Vielen Dank!</a:t>
            </a:r>
          </a:p>
          <a:p>
            <a:r>
              <a:rPr lang="de-DE" dirty="0"/>
              <a:t>5.	 </a:t>
            </a:r>
            <a:r>
              <a:rPr lang="de-DE" dirty="0" err="1"/>
              <a:t>Košir</a:t>
            </a:r>
            <a:r>
              <a:rPr lang="de-DE" dirty="0"/>
              <a:t>: Wo kann Frau Koren Sie erreichen, Herr </a:t>
            </a:r>
            <a:r>
              <a:rPr lang="de-DE" dirty="0" err="1"/>
              <a:t>Betzke</a:t>
            </a:r>
            <a:r>
              <a:rPr lang="de-DE" dirty="0"/>
              <a:t>?</a:t>
            </a:r>
          </a:p>
          <a:p>
            <a:r>
              <a:rPr lang="de-DE" dirty="0"/>
              <a:t>6.	</a:t>
            </a:r>
            <a:r>
              <a:rPr lang="de-DE" dirty="0" err="1"/>
              <a:t>Košir</a:t>
            </a:r>
            <a:r>
              <a:rPr lang="de-DE" dirty="0"/>
              <a:t>: Ich danke auch. Auf Wiederhören, Herr </a:t>
            </a:r>
            <a:r>
              <a:rPr lang="de-DE" dirty="0" err="1"/>
              <a:t>Betzke</a:t>
            </a:r>
            <a:r>
              <a:rPr lang="de-DE" dirty="0"/>
              <a:t>!</a:t>
            </a:r>
          </a:p>
          <a:p>
            <a:r>
              <a:rPr lang="de-DE" dirty="0"/>
              <a:t>7.	</a:t>
            </a:r>
            <a:r>
              <a:rPr lang="de-DE" dirty="0" err="1"/>
              <a:t>Košir</a:t>
            </a:r>
            <a:r>
              <a:rPr lang="de-DE" dirty="0"/>
              <a:t>: Wie war noch mal Ihr Name, bitte?</a:t>
            </a:r>
          </a:p>
          <a:p>
            <a:r>
              <a:rPr lang="de-DE" dirty="0"/>
              <a:t>8.	</a:t>
            </a:r>
            <a:r>
              <a:rPr lang="de-DE" dirty="0" err="1"/>
              <a:t>Košir</a:t>
            </a:r>
            <a:r>
              <a:rPr lang="de-DE" dirty="0"/>
              <a:t>: Ist notiert. Frau Koren setzt sich dann so schnell wie möglich mit Ihnen in Verbindung.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4811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68491"/>
            <a:ext cx="10178322" cy="55111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Betzke</a:t>
            </a:r>
            <a:r>
              <a:rPr lang="de-DE" dirty="0"/>
              <a:t>: Ich brauche dringend noch ein paar Angaben zu den PDF-Dateien von Frau Koren.</a:t>
            </a:r>
          </a:p>
          <a:p>
            <a:pPr marL="0" indent="0">
              <a:buNone/>
            </a:pPr>
            <a:r>
              <a:rPr lang="de-DE" dirty="0" smtClean="0"/>
              <a:t>7. </a:t>
            </a:r>
            <a:r>
              <a:rPr lang="de-DE" dirty="0" err="1" smtClean="0"/>
              <a:t>Košir</a:t>
            </a:r>
            <a:r>
              <a:rPr lang="de-DE" dirty="0"/>
              <a:t>: Wie war noch mal Ihr Name, </a:t>
            </a:r>
            <a:r>
              <a:rPr lang="de-DE" dirty="0" smtClean="0"/>
              <a:t>bitte?</a:t>
            </a:r>
          </a:p>
          <a:p>
            <a:pPr marL="0" indent="0">
              <a:buNone/>
            </a:pPr>
            <a:r>
              <a:rPr lang="de-DE" dirty="0" smtClean="0"/>
              <a:t>2. </a:t>
            </a:r>
            <a:r>
              <a:rPr lang="de-DE" dirty="0" err="1" smtClean="0"/>
              <a:t>Betzke</a:t>
            </a:r>
            <a:r>
              <a:rPr lang="de-DE" dirty="0"/>
              <a:t>: Harald </a:t>
            </a:r>
            <a:r>
              <a:rPr lang="de-DE" dirty="0" err="1"/>
              <a:t>Betzke</a:t>
            </a:r>
            <a:r>
              <a:rPr lang="de-DE" dirty="0"/>
              <a:t> aus Münster.</a:t>
            </a:r>
          </a:p>
          <a:p>
            <a:pPr marL="0" indent="0">
              <a:buNone/>
            </a:pPr>
            <a:r>
              <a:rPr lang="de-DE" dirty="0" smtClean="0"/>
              <a:t>5. </a:t>
            </a:r>
            <a:r>
              <a:rPr lang="de-DE" dirty="0" err="1" smtClean="0"/>
              <a:t>Košir</a:t>
            </a:r>
            <a:r>
              <a:rPr lang="de-DE" dirty="0"/>
              <a:t>: Wo kann Frau Koren Sie erreichen, Herr </a:t>
            </a:r>
            <a:r>
              <a:rPr lang="de-DE" dirty="0" err="1"/>
              <a:t>Betzke</a:t>
            </a:r>
            <a:r>
              <a:rPr lang="de-DE" dirty="0"/>
              <a:t>?</a:t>
            </a:r>
          </a:p>
          <a:p>
            <a:pPr marL="0" indent="0">
              <a:buNone/>
            </a:pPr>
            <a:r>
              <a:rPr lang="de-DE" dirty="0" smtClean="0"/>
              <a:t>3. </a:t>
            </a:r>
            <a:r>
              <a:rPr lang="de-DE" dirty="0" err="1" smtClean="0"/>
              <a:t>Betzke</a:t>
            </a:r>
            <a:r>
              <a:rPr lang="de-DE" dirty="0"/>
              <a:t>: Am besten auf dem Handy. Die Nummer hat sie. Oder ich gebe sie Ihnen noch mal zur Sicherheit: null eins sieben zwei – fünfundsiebzig dreiundzwanzig achtunddreißig </a:t>
            </a:r>
            <a:r>
              <a:rPr lang="de-DE" dirty="0" smtClean="0"/>
              <a:t>zehn.</a:t>
            </a:r>
            <a:endParaRPr lang="sl-SI" dirty="0" smtClean="0"/>
          </a:p>
          <a:p>
            <a:pPr marL="0" indent="0">
              <a:buNone/>
            </a:pPr>
            <a:r>
              <a:rPr lang="de-DE" dirty="0" smtClean="0"/>
              <a:t>8. </a:t>
            </a:r>
            <a:r>
              <a:rPr lang="de-DE" dirty="0" err="1" smtClean="0"/>
              <a:t>Košir</a:t>
            </a:r>
            <a:r>
              <a:rPr lang="de-DE" dirty="0"/>
              <a:t>: Ist notiert. Frau Koren setzt sich dann so schnell wie möglich mit Ihnen in Verbindung.</a:t>
            </a:r>
          </a:p>
          <a:p>
            <a:pPr marL="0" indent="0">
              <a:buNone/>
            </a:pPr>
            <a:r>
              <a:rPr lang="de-DE" dirty="0" smtClean="0"/>
              <a:t>4. </a:t>
            </a:r>
            <a:r>
              <a:rPr lang="de-DE" dirty="0" err="1" smtClean="0"/>
              <a:t>Betzke</a:t>
            </a:r>
            <a:r>
              <a:rPr lang="de-DE" dirty="0"/>
              <a:t>: Vielen Dank!</a:t>
            </a:r>
          </a:p>
          <a:p>
            <a:pPr marL="0" indent="0">
              <a:buNone/>
            </a:pPr>
            <a:r>
              <a:rPr lang="de-DE" dirty="0" smtClean="0"/>
              <a:t>6. </a:t>
            </a:r>
            <a:r>
              <a:rPr lang="de-DE" dirty="0" err="1" smtClean="0"/>
              <a:t>Košir</a:t>
            </a:r>
            <a:r>
              <a:rPr lang="de-DE" dirty="0"/>
              <a:t>: Ich danke auch. Auf Wiederhören, Herr </a:t>
            </a:r>
            <a:r>
              <a:rPr lang="de-DE" dirty="0" err="1"/>
              <a:t>Betzke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56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3643"/>
          </a:xfrm>
        </p:spPr>
        <p:txBody>
          <a:bodyPr/>
          <a:lstStyle/>
          <a:p>
            <a:r>
              <a:rPr lang="sl-SI" sz="2800" dirty="0" err="1">
                <a:solidFill>
                  <a:srgbClr val="2A1A00"/>
                </a:solidFill>
              </a:rPr>
              <a:t>Einige</a:t>
            </a:r>
            <a:r>
              <a:rPr lang="sl-SI" sz="2800" dirty="0">
                <a:solidFill>
                  <a:srgbClr val="2A1A00"/>
                </a:solidFill>
              </a:rPr>
              <a:t> </a:t>
            </a:r>
            <a:r>
              <a:rPr lang="sl-SI" sz="2800" dirty="0" err="1">
                <a:solidFill>
                  <a:srgbClr val="2A1A00"/>
                </a:solidFill>
              </a:rPr>
              <a:t>begriffe</a:t>
            </a:r>
            <a:r>
              <a:rPr lang="sl-SI" sz="2800" dirty="0">
                <a:solidFill>
                  <a:srgbClr val="2A1A00"/>
                </a:solidFill>
              </a:rPr>
              <a:t>/nekaj izrazov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brauche dringend noch </a:t>
            </a:r>
            <a:r>
              <a:rPr lang="de-DE" dirty="0" smtClean="0">
                <a:solidFill>
                  <a:srgbClr val="C00000"/>
                </a:solidFill>
              </a:rPr>
              <a:t>ein paar Angaben </a:t>
            </a:r>
            <a:r>
              <a:rPr lang="de-DE" dirty="0" smtClean="0">
                <a:solidFill>
                  <a:schemeClr val="tx1"/>
                </a:solidFill>
              </a:rPr>
              <a:t>zu</a:t>
            </a:r>
            <a:r>
              <a:rPr lang="de-DE" dirty="0" smtClean="0"/>
              <a:t> </a:t>
            </a:r>
            <a:r>
              <a:rPr lang="de-DE" dirty="0"/>
              <a:t>den PDF-Dateien von Frau Koren</a:t>
            </a:r>
            <a:r>
              <a:rPr lang="de-DE" dirty="0" smtClean="0"/>
              <a:t>.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še nekaj podatkov</a:t>
            </a:r>
            <a:endParaRPr lang="sl-SI" dirty="0" smtClean="0"/>
          </a:p>
          <a:p>
            <a:r>
              <a:rPr lang="de-DE" dirty="0"/>
              <a:t>Wo kann Frau Koren Sie </a:t>
            </a:r>
            <a:r>
              <a:rPr lang="de-DE" dirty="0">
                <a:solidFill>
                  <a:srgbClr val="C00000"/>
                </a:solidFill>
              </a:rPr>
              <a:t>erreichen</a:t>
            </a:r>
            <a:r>
              <a:rPr lang="de-DE" dirty="0"/>
              <a:t>, Herr </a:t>
            </a:r>
            <a:r>
              <a:rPr lang="de-DE" dirty="0" err="1" smtClean="0"/>
              <a:t>Betzke</a:t>
            </a:r>
            <a:r>
              <a:rPr lang="de-DE" dirty="0" smtClean="0"/>
              <a:t>?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doseči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dobiti</a:t>
            </a:r>
            <a:endParaRPr lang="sl-SI" dirty="0" smtClean="0"/>
          </a:p>
          <a:p>
            <a:r>
              <a:rPr lang="de-DE" dirty="0" smtClean="0"/>
              <a:t>Frau </a:t>
            </a:r>
            <a:r>
              <a:rPr lang="de-DE" dirty="0"/>
              <a:t>Koren </a:t>
            </a:r>
            <a:r>
              <a:rPr lang="de-DE" dirty="0">
                <a:solidFill>
                  <a:srgbClr val="C00000"/>
                </a:solidFill>
              </a:rPr>
              <a:t>setzt sich </a:t>
            </a:r>
            <a:r>
              <a:rPr lang="de-DE" dirty="0"/>
              <a:t>dann so schnell wie möglich mit Ihnen </a:t>
            </a:r>
            <a:r>
              <a:rPr lang="de-DE" dirty="0">
                <a:solidFill>
                  <a:srgbClr val="C00000"/>
                </a:solidFill>
              </a:rPr>
              <a:t>in Verbindung</a:t>
            </a:r>
            <a:r>
              <a:rPr lang="de-DE" dirty="0" smtClean="0"/>
              <a:t>.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stopiti v stik s kom </a:t>
            </a:r>
            <a:endParaRPr lang="sl-SI" dirty="0" smtClean="0"/>
          </a:p>
          <a:p>
            <a:r>
              <a:rPr lang="de-DE" dirty="0"/>
              <a:t>Auf Wiederhören</a:t>
            </a:r>
            <a:r>
              <a:rPr lang="de-DE" dirty="0" smtClean="0"/>
              <a:t>.</a:t>
            </a:r>
            <a:r>
              <a:rPr lang="sl-SI" dirty="0" smtClean="0"/>
              <a:t> 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6767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Nützliche </a:t>
            </a:r>
            <a:r>
              <a:rPr lang="de-DE" dirty="0" err="1" smtClean="0"/>
              <a:t>phrasen</a:t>
            </a:r>
            <a:r>
              <a:rPr lang="de-DE" dirty="0" smtClean="0"/>
              <a:t>/</a:t>
            </a:r>
            <a:r>
              <a:rPr lang="de-DE" dirty="0" err="1" smtClean="0"/>
              <a:t>uporabne</a:t>
            </a:r>
            <a:r>
              <a:rPr lang="de-DE" dirty="0" smtClean="0"/>
              <a:t> </a:t>
            </a:r>
            <a:r>
              <a:rPr lang="de-DE" dirty="0" err="1" smtClean="0"/>
              <a:t>fraze</a:t>
            </a:r>
            <a:r>
              <a:rPr lang="de-DE" dirty="0" smtClean="0"/>
              <a:t> 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92951"/>
              </p:ext>
            </p:extLst>
          </p:nvPr>
        </p:nvGraphicFramePr>
        <p:xfrm>
          <a:off x="1744920" y="3211033"/>
          <a:ext cx="8814391" cy="192263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16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4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Schönen guten Morgen, hier ist Janez</a:t>
                      </a:r>
                      <a:endParaRPr lang="sl-SI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Novak von der Firma Plakat Marketing.</a:t>
                      </a:r>
                      <a:endParaRPr lang="sl-SI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Prijazno dobro jutro, tu je Janez Novak</a:t>
                      </a:r>
                      <a:endParaRPr lang="sl-SI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iz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podjetja</a:t>
                      </a:r>
                      <a:r>
                        <a:rPr lang="de-DE" sz="1800" dirty="0">
                          <a:effectLst/>
                        </a:rPr>
                        <a:t> Plakat Marketing.</a:t>
                      </a:r>
                      <a:endParaRPr lang="sl-SI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Guten Tag, mein Name ist </a:t>
                      </a:r>
                      <a:r>
                        <a:rPr lang="de-DE" sz="1800" dirty="0" err="1">
                          <a:effectLst/>
                        </a:rPr>
                        <a:t>Jože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Košir</a:t>
                      </a:r>
                      <a:r>
                        <a:rPr lang="de-DE" sz="1800" dirty="0">
                          <a:effectLst/>
                        </a:rPr>
                        <a:t> von der Euro-Consulting AG.</a:t>
                      </a:r>
                      <a:endParaRPr lang="sl-SI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Dober dan, sem Jože Košir iz podjetja</a:t>
                      </a:r>
                      <a:endParaRPr lang="sl-SI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Euro-Consulting, </a:t>
                      </a:r>
                      <a:r>
                        <a:rPr lang="de-DE" sz="1800" dirty="0" err="1">
                          <a:effectLst/>
                        </a:rPr>
                        <a:t>delniška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družba</a:t>
                      </a:r>
                      <a:r>
                        <a:rPr lang="de-DE" sz="1800" dirty="0">
                          <a:effectLst/>
                        </a:rPr>
                        <a:t>.</a:t>
                      </a:r>
                      <a:endParaRPr lang="sl-SI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84250" y="1964152"/>
            <a:ext cx="52330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sprejmemo telefonski klic: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... </a:t>
            </a:r>
            <a:r>
              <a:rPr kumimoji="0" lang="de-DE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pri</a:t>
            </a: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 </a:t>
            </a:r>
            <a:r>
              <a:rPr kumimoji="0" lang="de-DE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zunanjem</a:t>
            </a: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 </a:t>
            </a:r>
            <a:r>
              <a:rPr kumimoji="0" lang="de-DE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klicu</a:t>
            </a: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: </a:t>
            </a:r>
            <a:r>
              <a:rPr kumimoji="0" lang="de-DE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podjetje</a:t>
            </a: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, </a:t>
            </a:r>
            <a:r>
              <a:rPr kumimoji="0" lang="de-DE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ime</a:t>
            </a: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, </a:t>
            </a:r>
            <a:r>
              <a:rPr kumimoji="0" lang="de-DE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pozdrav</a:t>
            </a: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, </a:t>
            </a:r>
            <a:r>
              <a:rPr kumimoji="0" lang="de-DE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npr</a:t>
            </a:r>
            <a:r>
              <a:rPr kumimoji="0" lang="de-DE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TCOfficinaSansCC-Book" charset="-128"/>
                <a:cs typeface="Arial" panose="020B0604020202020204" pitchFamily="34" charset="0"/>
              </a:rPr>
              <a:t>.: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ES_tradnl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49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8987237"/>
              </p:ext>
            </p:extLst>
          </p:nvPr>
        </p:nvGraphicFramePr>
        <p:xfrm>
          <a:off x="1352994" y="1183014"/>
          <a:ext cx="9428420" cy="189036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6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Schönen guten Morgen, hier ist Janez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Novak von der Firma Plakat Marketing.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Prijazno dobro jutro, tu je Janez Novak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podjetja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Plakat Marketing.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Guten Tag, mein Name ist Jože Košir von der Euro-Consulting AG.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Dober dan, sem Jože Košir iz podjetja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Euro-Consulting,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delniška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družba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značba mesta vsebin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2999682"/>
              </p:ext>
            </p:extLst>
          </p:nvPr>
        </p:nvGraphicFramePr>
        <p:xfrm>
          <a:off x="1352994" y="4029740"/>
          <a:ext cx="9428420" cy="1726061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6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war noch mal der Name, bitte?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Kako vam je že ime, prosim?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Könnten Sie Ihren Namen bitte nochmals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wiederholen?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Lahko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svoje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enkrat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ponovite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prosim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wem spreche ich, bitte?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govorim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prosim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72" marR="580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61599" y="526653"/>
            <a:ext cx="4775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odgovorimo, ko se je klicani oglasil:</a:t>
            </a:r>
            <a:endParaRPr kumimoji="0" lang="es-ES_tradnl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52994" y="3360403"/>
            <a:ext cx="91871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vprašamo po imenu, kadar nekoga nismo razumeli ali moramo vezati naprej:</a:t>
            </a:r>
            <a:endParaRPr kumimoji="0" lang="es-ES_tradnl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77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436" y="467445"/>
            <a:ext cx="10178322" cy="1492132"/>
          </a:xfrm>
        </p:spPr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wiederholung</a:t>
            </a:r>
            <a:r>
              <a:rPr lang="de-DE" dirty="0" smtClean="0"/>
              <a:t>/</a:t>
            </a:r>
            <a:r>
              <a:rPr lang="de-DE" dirty="0" err="1" smtClean="0"/>
              <a:t>ponovitev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180214"/>
            <a:ext cx="10178322" cy="46993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sl-SI" b="1" dirty="0" smtClean="0"/>
              <a:t> </a:t>
            </a:r>
            <a:r>
              <a:rPr lang="de-DE" b="1" dirty="0"/>
              <a:t>a.	</a:t>
            </a:r>
            <a:r>
              <a:rPr lang="de-DE" b="1" dirty="0" err="1"/>
              <a:t>Predlogi</a:t>
            </a:r>
            <a:r>
              <a:rPr lang="de-DE" b="1" dirty="0"/>
              <a:t>/ </a:t>
            </a:r>
            <a:r>
              <a:rPr lang="de-DE" b="1" dirty="0" smtClean="0"/>
              <a:t>Präpositionen: in, im, am, an, nach?</a:t>
            </a:r>
            <a:endParaRPr lang="de-DE" b="1" dirty="0"/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	</a:t>
            </a:r>
            <a:r>
              <a:rPr lang="de-DE" b="1" dirty="0" smtClean="0"/>
              <a:t>_____ </a:t>
            </a:r>
            <a:r>
              <a:rPr lang="de-DE" dirty="0"/>
              <a:t>	10 Minuten – zwei Stunden – einer halben Stunde – drei Wochen – der Nacht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	</a:t>
            </a:r>
            <a:r>
              <a:rPr lang="de-DE" b="1" dirty="0" smtClean="0"/>
              <a:t>_____</a:t>
            </a:r>
            <a:r>
              <a:rPr lang="de-DE" dirty="0"/>
              <a:t>	Januar (Monate) – Herbst (Jahreszeiten) – Jahr 2010 (aber: 2010 ohne „im“) – Moment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	</a:t>
            </a:r>
            <a:r>
              <a:rPr lang="de-DE" b="1" dirty="0" smtClean="0"/>
              <a:t>_____</a:t>
            </a:r>
            <a:r>
              <a:rPr lang="de-DE" dirty="0"/>
              <a:t>	10. Mai (Datum) – Nachmittag (Tageszeit) – Montag (Tag) – kommenden Freitag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d)	</a:t>
            </a:r>
            <a:r>
              <a:rPr lang="de-DE" b="1" dirty="0" smtClean="0"/>
              <a:t>_____</a:t>
            </a:r>
            <a:r>
              <a:rPr lang="de-DE" dirty="0"/>
              <a:t>	Feiertage (an Weihnachten, an Ostern)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e)	</a:t>
            </a:r>
            <a:r>
              <a:rPr lang="de-DE" b="1" dirty="0" smtClean="0"/>
              <a:t>_____</a:t>
            </a:r>
            <a:r>
              <a:rPr lang="de-DE" dirty="0" smtClean="0"/>
              <a:t>       der </a:t>
            </a:r>
            <a:r>
              <a:rPr lang="de-DE" dirty="0"/>
              <a:t>Mittagspause – dem Mittagessen – dem Frühstück – der Besprechung – der Arbeit</a:t>
            </a:r>
          </a:p>
          <a:p>
            <a:pPr marL="0" indent="0">
              <a:lnSpc>
                <a:spcPct val="250000"/>
              </a:lnSpc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0230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1060597" y="297712"/>
            <a:ext cx="10289447" cy="59329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600" dirty="0"/>
              <a:t>Še nekaj nasvetov: </a:t>
            </a:r>
          </a:p>
          <a:p>
            <a:pPr marL="0" indent="0">
              <a:buNone/>
            </a:pPr>
            <a:r>
              <a:rPr lang="de-DE" sz="2600" dirty="0" smtClean="0"/>
              <a:t>1. </a:t>
            </a:r>
            <a:r>
              <a:rPr lang="sl-SI" sz="2600" dirty="0" smtClean="0"/>
              <a:t>Na </a:t>
            </a:r>
            <a:r>
              <a:rPr lang="sl-SI" sz="2600" dirty="0"/>
              <a:t>nemškem govornem področju </a:t>
            </a:r>
            <a:r>
              <a:rPr lang="sl-SI" sz="2600" dirty="0" err="1"/>
              <a:t>ponavadi</a:t>
            </a:r>
            <a:r>
              <a:rPr lang="sl-SI" sz="2600" dirty="0"/>
              <a:t> na začetku telefonskega pogovora povedo </a:t>
            </a:r>
            <a:r>
              <a:rPr lang="sl-SI" sz="2600" dirty="0">
                <a:solidFill>
                  <a:srgbClr val="002060"/>
                </a:solidFill>
              </a:rPr>
              <a:t>svoje ime,</a:t>
            </a:r>
            <a:r>
              <a:rPr lang="sl-SI" sz="2600" dirty="0"/>
              <a:t> tudi, kadar želijo biti le prevezani, ali imajo krajše vprašanje. </a:t>
            </a:r>
          </a:p>
          <a:p>
            <a:pPr marL="0" indent="0">
              <a:buNone/>
            </a:pPr>
            <a:r>
              <a:rPr lang="de-DE" sz="2600" dirty="0" smtClean="0"/>
              <a:t>2. </a:t>
            </a:r>
            <a:r>
              <a:rPr lang="sl-SI" sz="2600" dirty="0" smtClean="0"/>
              <a:t>Kadar </a:t>
            </a:r>
            <a:r>
              <a:rPr lang="sl-SI" sz="2600" dirty="0"/>
              <a:t>se oglasite na telefon, navedete le </a:t>
            </a:r>
            <a:r>
              <a:rPr lang="sl-SI" sz="2600" dirty="0">
                <a:solidFill>
                  <a:srgbClr val="002060"/>
                </a:solidFill>
              </a:rPr>
              <a:t>priimek ali ime in priimek</a:t>
            </a:r>
            <a:r>
              <a:rPr lang="sl-SI" sz="2600" dirty="0"/>
              <a:t>. Kot klicatelji rečemo: </a:t>
            </a:r>
            <a:r>
              <a:rPr lang="sl-SI" sz="2600" dirty="0" err="1">
                <a:solidFill>
                  <a:srgbClr val="002060"/>
                </a:solidFill>
              </a:rPr>
              <a:t>Hier</a:t>
            </a:r>
            <a:r>
              <a:rPr lang="sl-SI" sz="2600" dirty="0">
                <a:solidFill>
                  <a:srgbClr val="002060"/>
                </a:solidFill>
              </a:rPr>
              <a:t> </a:t>
            </a:r>
            <a:r>
              <a:rPr lang="sl-SI" sz="2600" dirty="0" err="1">
                <a:solidFill>
                  <a:srgbClr val="002060"/>
                </a:solidFill>
              </a:rPr>
              <a:t>ist</a:t>
            </a:r>
            <a:r>
              <a:rPr lang="sl-SI" sz="2600" dirty="0">
                <a:solidFill>
                  <a:srgbClr val="002060"/>
                </a:solidFill>
              </a:rPr>
              <a:t> …, </a:t>
            </a:r>
            <a:r>
              <a:rPr lang="sl-SI" sz="2600" dirty="0" err="1">
                <a:solidFill>
                  <a:srgbClr val="002060"/>
                </a:solidFill>
              </a:rPr>
              <a:t>Hier</a:t>
            </a:r>
            <a:r>
              <a:rPr lang="sl-SI" sz="2600" dirty="0">
                <a:solidFill>
                  <a:srgbClr val="002060"/>
                </a:solidFill>
              </a:rPr>
              <a:t> </a:t>
            </a:r>
            <a:r>
              <a:rPr lang="sl-SI" sz="2600" dirty="0" err="1">
                <a:solidFill>
                  <a:srgbClr val="002060"/>
                </a:solidFill>
              </a:rPr>
              <a:t>spricht</a:t>
            </a:r>
            <a:r>
              <a:rPr lang="sl-SI" sz="2600" dirty="0">
                <a:solidFill>
                  <a:srgbClr val="002060"/>
                </a:solidFill>
              </a:rPr>
              <a:t> … </a:t>
            </a:r>
          </a:p>
          <a:p>
            <a:pPr marL="0" indent="0">
              <a:buNone/>
            </a:pPr>
            <a:r>
              <a:rPr lang="de-DE" sz="2600" dirty="0" smtClean="0"/>
              <a:t>3. </a:t>
            </a:r>
            <a:r>
              <a:rPr lang="sl-SI" sz="2600" dirty="0" smtClean="0"/>
              <a:t>Razlika </a:t>
            </a:r>
            <a:r>
              <a:rPr lang="sl-SI" sz="2600" dirty="0"/>
              <a:t>med: </a:t>
            </a:r>
            <a:r>
              <a:rPr lang="de-DE" sz="2600" dirty="0" smtClean="0"/>
              <a:t> </a:t>
            </a:r>
            <a:r>
              <a:rPr lang="sl-SI" sz="2600" dirty="0" err="1" smtClean="0">
                <a:solidFill>
                  <a:srgbClr val="002060"/>
                </a:solidFill>
              </a:rPr>
              <a:t>zurückrufen</a:t>
            </a:r>
            <a:r>
              <a:rPr lang="sl-SI" sz="2600" dirty="0" smtClean="0">
                <a:solidFill>
                  <a:srgbClr val="002060"/>
                </a:solidFill>
              </a:rPr>
              <a:t> </a:t>
            </a:r>
            <a:r>
              <a:rPr lang="sl-SI" sz="2600" dirty="0">
                <a:solidFill>
                  <a:srgbClr val="002060"/>
                </a:solidFill>
              </a:rPr>
              <a:t>– </a:t>
            </a:r>
            <a:r>
              <a:rPr lang="sl-SI" sz="2600" dirty="0" err="1">
                <a:solidFill>
                  <a:srgbClr val="002060"/>
                </a:solidFill>
              </a:rPr>
              <a:t>wieder</a:t>
            </a:r>
            <a:r>
              <a:rPr lang="sl-SI" sz="2600" dirty="0">
                <a:solidFill>
                  <a:srgbClr val="002060"/>
                </a:solidFill>
              </a:rPr>
              <a:t> </a:t>
            </a:r>
            <a:r>
              <a:rPr lang="sl-SI" sz="2600" dirty="0" err="1" smtClean="0">
                <a:solidFill>
                  <a:srgbClr val="002060"/>
                </a:solidFill>
              </a:rPr>
              <a:t>anrufen</a:t>
            </a:r>
            <a:r>
              <a:rPr lang="de-DE" sz="2600" dirty="0" smtClean="0">
                <a:solidFill>
                  <a:srgbClr val="002060"/>
                </a:solidFill>
              </a:rPr>
              <a:t>: </a:t>
            </a:r>
            <a:r>
              <a:rPr lang="sl-SI" sz="2600" dirty="0" smtClean="0"/>
              <a:t>Oseba </a:t>
            </a:r>
            <a:r>
              <a:rPr lang="sl-SI" sz="2600" dirty="0"/>
              <a:t>A pokliče osebo B in osebe B ni tam. </a:t>
            </a:r>
          </a:p>
          <a:p>
            <a:pPr marL="0" indent="0">
              <a:buNone/>
            </a:pPr>
            <a:r>
              <a:rPr lang="sl-SI" sz="2600" dirty="0"/>
              <a:t>o	Kasneje oseba B pokliče osebo A nazaj – </a:t>
            </a:r>
            <a:r>
              <a:rPr lang="sl-SI" sz="2600" dirty="0" err="1"/>
              <a:t>zurückrufen</a:t>
            </a:r>
            <a:r>
              <a:rPr lang="sl-SI" sz="2600" dirty="0"/>
              <a:t>. </a:t>
            </a:r>
          </a:p>
          <a:p>
            <a:pPr marL="0" indent="0">
              <a:buNone/>
            </a:pPr>
            <a:r>
              <a:rPr lang="sl-SI" sz="2600" dirty="0"/>
              <a:t>o	Če oseba B ne pokliče nazaj, oseba A pokliče znova (</a:t>
            </a:r>
            <a:r>
              <a:rPr lang="sl-SI" sz="2600" dirty="0" err="1"/>
              <a:t>wieder</a:t>
            </a:r>
            <a:r>
              <a:rPr lang="sl-SI" sz="2600" dirty="0"/>
              <a:t> </a:t>
            </a:r>
            <a:r>
              <a:rPr lang="sl-SI" sz="2600" dirty="0" err="1"/>
              <a:t>anrufen</a:t>
            </a:r>
            <a:r>
              <a:rPr lang="sl-SI" sz="2600" dirty="0"/>
              <a:t>). </a:t>
            </a:r>
          </a:p>
          <a:p>
            <a:pPr marL="0" indent="0">
              <a:buNone/>
            </a:pPr>
            <a:r>
              <a:rPr lang="de-DE" sz="2600" dirty="0" smtClean="0"/>
              <a:t>4. </a:t>
            </a:r>
            <a:r>
              <a:rPr lang="sl-SI" sz="2600" dirty="0" smtClean="0"/>
              <a:t>Telefonske </a:t>
            </a:r>
            <a:r>
              <a:rPr lang="sl-SI" sz="2600" dirty="0"/>
              <a:t>številke mnogo Nemcev navaja po desetiškem sistemu (štiriindvajset, devetintrideset, enajst). To otežuje razumevanje. Zato je potrebno telefonsko številko ponoviti po posameznih številkah. </a:t>
            </a:r>
          </a:p>
          <a:p>
            <a:pPr marL="0" indent="0">
              <a:buNone/>
            </a:pPr>
            <a:r>
              <a:rPr lang="de-DE" sz="2600" dirty="0" smtClean="0"/>
              <a:t>5. </a:t>
            </a:r>
            <a:r>
              <a:rPr lang="sl-SI" sz="2600" dirty="0" smtClean="0"/>
              <a:t>Za </a:t>
            </a:r>
            <a:r>
              <a:rPr lang="sl-SI" sz="2600" dirty="0"/>
              <a:t>črkovanje, posebej imen se najpogosteje uporablja </a:t>
            </a:r>
            <a:r>
              <a:rPr lang="sl-SI" sz="2600" dirty="0">
                <a:solidFill>
                  <a:srgbClr val="002060"/>
                </a:solidFill>
              </a:rPr>
              <a:t>pomožna tablica</a:t>
            </a:r>
            <a:r>
              <a:rPr lang="sl-SI" sz="2600" dirty="0"/>
              <a:t>. Pri črkovanju rečemo: </a:t>
            </a:r>
            <a:r>
              <a:rPr lang="sl-SI" sz="2600" dirty="0">
                <a:solidFill>
                  <a:srgbClr val="002060"/>
                </a:solidFill>
              </a:rPr>
              <a:t>A </a:t>
            </a:r>
            <a:r>
              <a:rPr lang="sl-SI" sz="2600" dirty="0" err="1">
                <a:solidFill>
                  <a:srgbClr val="002060"/>
                </a:solidFill>
              </a:rPr>
              <a:t>wie</a:t>
            </a:r>
            <a:r>
              <a:rPr lang="sl-SI" sz="2600" dirty="0">
                <a:solidFill>
                  <a:srgbClr val="002060"/>
                </a:solidFill>
              </a:rPr>
              <a:t> Anton, B </a:t>
            </a:r>
            <a:r>
              <a:rPr lang="sl-SI" sz="2600" dirty="0" err="1">
                <a:solidFill>
                  <a:srgbClr val="002060"/>
                </a:solidFill>
              </a:rPr>
              <a:t>wie</a:t>
            </a:r>
            <a:r>
              <a:rPr lang="sl-SI" sz="2600" dirty="0">
                <a:solidFill>
                  <a:srgbClr val="002060"/>
                </a:solidFill>
              </a:rPr>
              <a:t> </a:t>
            </a:r>
            <a:r>
              <a:rPr lang="sl-SI" sz="2600" dirty="0" smtClean="0">
                <a:solidFill>
                  <a:srgbClr val="002060"/>
                </a:solidFill>
              </a:rPr>
              <a:t>Berta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smtClean="0"/>
              <a:t>(</a:t>
            </a:r>
            <a:r>
              <a:rPr lang="de-DE" sz="2600" dirty="0" err="1" smtClean="0"/>
              <a:t>glej</a:t>
            </a:r>
            <a:r>
              <a:rPr lang="de-DE" sz="2600" dirty="0" smtClean="0"/>
              <a:t>: </a:t>
            </a:r>
            <a:r>
              <a:rPr lang="de-DE" sz="2600" dirty="0" err="1" smtClean="0"/>
              <a:t>gradivo</a:t>
            </a:r>
            <a:r>
              <a:rPr lang="de-DE" sz="2600" dirty="0" smtClean="0"/>
              <a:t>). </a:t>
            </a:r>
            <a:endParaRPr lang="sl-SI" sz="26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6378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23284" y="-11814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poiščemo pravega sogovornika:</a:t>
            </a:r>
            <a:endParaRPr kumimoji="0" lang="de-DE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70297"/>
              </p:ext>
            </p:extLst>
          </p:nvPr>
        </p:nvGraphicFramePr>
        <p:xfrm>
          <a:off x="1669312" y="1318438"/>
          <a:ext cx="9239693" cy="4465674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766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Moment, ich verbinde Sie.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Trenutek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vežem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stelle Sie durch.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Vežem vas.</a:t>
                      </a:r>
                      <a:endParaRPr lang="sl-SI" sz="1800" b="0" cap="none" spc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Augenblick bitte, ich gebe Sie weiter an</a:t>
                      </a:r>
                      <a:endParaRPr lang="sl-SI" sz="1800" b="0" cap="none" spc="0" dirty="0">
                        <a:ln w="0"/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meinen Kollegen.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cap="none" spc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Trenutek, prosim. Posredoval/-a vas bom</a:t>
                      </a:r>
                      <a:endParaRPr lang="sl-SI" sz="1800" b="0" cap="none" spc="0">
                        <a:ln w="0"/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svojemu kolegu.</a:t>
                      </a:r>
                      <a:endParaRPr lang="sl-SI" sz="1800" b="0" cap="none" spc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 Kopf spricht gerade. Wollen Sie warten</a:t>
                      </a:r>
                      <a:endParaRPr lang="sl-SI" sz="1800" b="0" cap="none" spc="0" dirty="0">
                        <a:ln w="0"/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oder soll ich Ihnen die Durchwahl geben?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Gospa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Kopf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zdaj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govori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Boste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počakali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vam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direktno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številko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ist besetzt. Möchten Sie es später noch</a:t>
                      </a:r>
                      <a:endParaRPr lang="sl-SI" sz="1800" b="0" cap="none" spc="0" dirty="0">
                        <a:ln w="0"/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einmal versuchen?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 je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zasedeno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Boste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kasneje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enkrat</a:t>
                      </a:r>
                      <a:endParaRPr lang="sl-SI" sz="1800" b="0" cap="none" spc="0" dirty="0">
                        <a:ln w="0"/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b="0" cap="none" spc="0" dirty="0" err="1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poskusili</a:t>
                      </a:r>
                      <a:r>
                        <a:rPr lang="de-DE" sz="1800" b="0" cap="none" spc="0" dirty="0">
                          <a:ln w="0"/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8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37135" y="647857"/>
            <a:ext cx="3544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klic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posredujemo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naprej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de-DE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02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065163"/>
              </p:ext>
            </p:extLst>
          </p:nvPr>
        </p:nvGraphicFramePr>
        <p:xfrm>
          <a:off x="1626782" y="1403496"/>
          <a:ext cx="9218428" cy="409353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75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/ Sie ist …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On/ona ...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gerade in einer Besprechung.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je prav zdaj na sestanku.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außer Haus.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zunaj hiše.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nicht am Platz.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svojem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mestu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zu Tisch.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je na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kosilu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verreist.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je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odpotoval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/-a.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in Urlaub.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je na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dopustu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nicht mehr bei uns.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več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28530" y="882511"/>
            <a:ext cx="456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sporočimo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 </a:t>
            </a:r>
            <a:r>
              <a:rPr kumimoji="0" lang="de-DE" altLang="sl-SI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sogovornik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dosegljiv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00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5835" y="430339"/>
            <a:ext cx="50417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ponudimo pomoč, kadar nekdo ni dosegljiv:</a:t>
            </a:r>
            <a:endParaRPr kumimoji="0" lang="es-ES_tradnl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91983"/>
              </p:ext>
            </p:extLst>
          </p:nvPr>
        </p:nvGraphicFramePr>
        <p:xfrm>
          <a:off x="1715214" y="875206"/>
          <a:ext cx="9321381" cy="474942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08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7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 ich Ihnen vielleicht weiterhelfen?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Vam morda lahko pomagam?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 er / sie Sie zurückrufen, oder mochten Sie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später noch einmal probieren?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vas on/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pokliče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nazaj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enkrat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poskusili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 versuche ich es später noch einmal.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Kasneje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enkrat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poskusil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/-a.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Wann wird er / sie wieder zurück sein?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Kdaj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spet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vrne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Wann kann ich ihn / sie denn am besten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erreichen?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Kdaj ga/jo lahko najlaže dobim?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 ich ihm / ihr etwas ausrichten?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sporočim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7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Möchten Sie eine Nachricht hinterlassen?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pustili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sporočilo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 ich etwas von Ihnen notieren?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zapišem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vaše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sporočilo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sage ihm / ihr Bescheid, dass Sie angerufen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haben.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Povedal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/-a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klicali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07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586753"/>
              </p:ext>
            </p:extLst>
          </p:nvPr>
        </p:nvGraphicFramePr>
        <p:xfrm>
          <a:off x="1733108" y="1446029"/>
          <a:ext cx="8729330" cy="41148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503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 mir leid, aber ich glaube, das ist ein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Irrtum.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Žal mi je, ampak mislim, da je to pomota.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sind Sie falsch verbunden. Herr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Košir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hat die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Durchwahl …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Narobe so vas prevezali. Direktna številka</a:t>
                      </a:r>
                      <a:endParaRPr lang="sl-SI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 Koširja je ...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Name sagt mir nichts. Sind Sie sicher, dass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 die richtige Nummer gewählt haben?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nič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prepričani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zavrteli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številko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92674" y="703153"/>
            <a:ext cx="2483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Narobe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zvezano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de-DE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1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5440"/>
              </p:ext>
            </p:extLst>
          </p:nvPr>
        </p:nvGraphicFramePr>
        <p:xfrm>
          <a:off x="1531088" y="1063257"/>
          <a:ext cx="9271591" cy="466769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69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bitte?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Kako, prosim?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Entschuldigung, das habe ich nicht verstanden.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Könnten Sie bitte wiederholen?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Oprostite, tega nisem razumel/-a.</a:t>
                      </a:r>
                      <a:endParaRPr lang="sl-SI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Lahko, prosim, ponovite?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Entschuldigung, aber ich spreche nicht gut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Deutsch. Könnten Sie bitte langsamer sprechen?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Oprostite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nemško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govorim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dobro.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Lahko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govorite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počasneje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Könnten Sie das bitte mal buchstabieren?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Lahko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črkujete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prosim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Könnten Sie bitte lauter sprechen?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Lahko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govorite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glasneje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4159" y="416074"/>
            <a:ext cx="2860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Težave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razumevanjem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de-DE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71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60809"/>
              </p:ext>
            </p:extLst>
          </p:nvPr>
        </p:nvGraphicFramePr>
        <p:xfrm>
          <a:off x="1722474" y="1254640"/>
          <a:ext cx="9027041" cy="438289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65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verstehe Sie sehr schlecht. Können Sie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noch mal anrufen?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Zelo slabo vas razumem. Lahko še enkrat</a:t>
                      </a:r>
                      <a:endParaRPr lang="sl-SI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pokličete?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 sind vorhin unterbrochen worden.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Pravkar je bila zveza prekinjena.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7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Entschuldigung, die Verbindung hat nicht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geklappt. Ich versuche es noch einmal.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Oprostite, povezava ni uspela. Še enkrat bom</a:t>
                      </a:r>
                      <a:endParaRPr lang="sl-SI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poskusil/-a.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ist jetzt gerade sehr ungünstig. Ich rufe Sie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später zurück.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pa v tem trenutku ni ugodno. Kasneje vas</a:t>
                      </a:r>
                      <a:endParaRPr lang="sl-SI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 poklical/-a nazaj.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9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Entschuldigung, da kommt gerade ein anderes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Gespräch rein. Bleiben Sie bitte mal einen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Augenblick dran.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Oprostite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zdaj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nekdo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kliče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Ostanite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trenutek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zvezi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6919" y="543664"/>
            <a:ext cx="1697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Druge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težave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de-DE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4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62936"/>
              </p:ext>
            </p:extLst>
          </p:nvPr>
        </p:nvGraphicFramePr>
        <p:xfrm>
          <a:off x="1105786" y="1085074"/>
          <a:ext cx="9962707" cy="475275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13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 können ihn / sie auf dem Handy erreichen.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Lahko ga/jo dobite na mobilnem telefonu.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/ Sie hat das Handy ausgeschaltet.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Izklučila/-a je mobilni telefon.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spreche ihm / ihr auf die Mailbox oder schicke eine SMS auf sein / ihr Handy.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Poslal/-a mu/ji bom sporočilo v predal za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elektronska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sporočila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poslal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/-a SMS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mobilni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Haben Sie meine SMS erhalten?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dobili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sporočilo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Akku meines Handys ist leer, ich rufe Sie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später zurück / nochmals an.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Baterija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mojega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mobilnega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telefona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prazna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kasneje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pokličem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nazaj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enkrat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kann Sie nicht verstehen. Sie sind in einem</a:t>
                      </a:r>
                      <a:endParaRPr lang="sl-SI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Funkloch.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razumem vas. Ste v območju slabega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signala.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Verbindung wird gleich abbrechen, ich fahre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gerade in einen Tunnel.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Povezava bo vsak čas prekinjena, ker se peljem v tunel.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8633" y="715742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Mobilni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</a:t>
            </a:r>
            <a:r>
              <a:rPr kumimoji="0" lang="de-DE" altLang="sl-S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de-DE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46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56438"/>
              </p:ext>
            </p:extLst>
          </p:nvPr>
        </p:nvGraphicFramePr>
        <p:xfrm>
          <a:off x="1275907" y="1371600"/>
          <a:ext cx="8846288" cy="266117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08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Vielen Dank für Ihren Anruf. Auf Wiederhören.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Hvala lepa za vaš klic.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svidenje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danke Ihnen für die Auskunft. Auf Wiederhören.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Zahvaljujem se vam za informacijo.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svidenje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6027" y="674340"/>
            <a:ext cx="2890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končamo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sl-SI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pogovor</a:t>
            </a:r>
            <a:r>
              <a:rPr kumimoji="0" lang="de-DE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de-DE" alt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DE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10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850605"/>
            <a:ext cx="10178322" cy="502898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Kateri odgovor je pravi?</a:t>
            </a:r>
          </a:p>
          <a:p>
            <a:pPr marL="0" indent="0"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 smtClean="0"/>
              <a:t>1. </a:t>
            </a:r>
            <a:r>
              <a:rPr lang="de-DE" dirty="0" smtClean="0"/>
              <a:t>Könnte </a:t>
            </a:r>
            <a:r>
              <a:rPr lang="de-DE" dirty="0"/>
              <a:t>ich bitte ... sprechen ?“</a:t>
            </a:r>
          </a:p>
          <a:p>
            <a:r>
              <a:rPr lang="de-DE" dirty="0"/>
              <a:t>a) Herr </a:t>
            </a:r>
            <a:r>
              <a:rPr lang="de-DE" dirty="0" smtClean="0"/>
              <a:t>X</a:t>
            </a:r>
            <a:endParaRPr lang="de-DE" dirty="0"/>
          </a:p>
          <a:p>
            <a:r>
              <a:rPr lang="de-DE" dirty="0"/>
              <a:t>b) Herrn </a:t>
            </a:r>
            <a:r>
              <a:rPr lang="de-DE" dirty="0" smtClean="0"/>
              <a:t>X</a:t>
            </a:r>
            <a:endParaRPr lang="de-DE" dirty="0"/>
          </a:p>
          <a:p>
            <a:r>
              <a:rPr lang="de-DE" dirty="0"/>
              <a:t>c) mit Herr </a:t>
            </a:r>
            <a:r>
              <a:rPr lang="de-DE" dirty="0" smtClean="0"/>
              <a:t>X</a:t>
            </a:r>
            <a:endParaRPr lang="de-DE" dirty="0"/>
          </a:p>
          <a:p>
            <a:r>
              <a:rPr lang="de-DE" dirty="0"/>
              <a:t>d) mit dem Herr </a:t>
            </a:r>
            <a:r>
              <a:rPr lang="de-DE" dirty="0" smtClean="0"/>
              <a:t>X</a:t>
            </a:r>
            <a:endParaRPr lang="de-DE" dirty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14408"/>
          <a:stretch/>
        </p:blipFill>
        <p:spPr>
          <a:xfrm>
            <a:off x="9434080" y="471487"/>
            <a:ext cx="2126474" cy="14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8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436" y="467445"/>
            <a:ext cx="10178322" cy="1492132"/>
          </a:xfrm>
        </p:spPr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wiederholung</a:t>
            </a:r>
            <a:r>
              <a:rPr lang="de-DE" dirty="0" smtClean="0"/>
              <a:t>/</a:t>
            </a:r>
            <a:r>
              <a:rPr lang="de-DE" dirty="0" err="1" smtClean="0"/>
              <a:t>ponovitev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6683"/>
            <a:ext cx="10178322" cy="437291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sl-SI" b="1" dirty="0" smtClean="0"/>
              <a:t> </a:t>
            </a:r>
            <a:r>
              <a:rPr lang="de-DE" b="1" dirty="0"/>
              <a:t>a.	</a:t>
            </a:r>
            <a:r>
              <a:rPr lang="de-DE" b="1" dirty="0" err="1"/>
              <a:t>Predlogi</a:t>
            </a:r>
            <a:r>
              <a:rPr lang="de-DE" b="1" dirty="0"/>
              <a:t>/ </a:t>
            </a:r>
            <a:r>
              <a:rPr lang="de-DE" b="1" dirty="0" smtClean="0"/>
              <a:t>Präpositionen: in, im, am, an, nach?</a:t>
            </a:r>
            <a:endParaRPr lang="de-DE" b="1" dirty="0"/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	</a:t>
            </a:r>
            <a:r>
              <a:rPr lang="de-DE" b="1" dirty="0"/>
              <a:t>in </a:t>
            </a:r>
            <a:r>
              <a:rPr lang="de-DE" dirty="0"/>
              <a:t>	10 Minuten – zwei Stunden – einer halben Stunde – drei Wochen – der Nacht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	</a:t>
            </a:r>
            <a:r>
              <a:rPr lang="de-DE" b="1" dirty="0"/>
              <a:t>im</a:t>
            </a:r>
            <a:r>
              <a:rPr lang="de-DE" dirty="0"/>
              <a:t> 	Januar (Monate) – Herbst (Jahreszeiten) – Jahr 2010 (aber: 2010 ohne „im“) – Moment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	</a:t>
            </a:r>
            <a:r>
              <a:rPr lang="de-DE" b="1" dirty="0"/>
              <a:t>am</a:t>
            </a:r>
            <a:r>
              <a:rPr lang="de-DE" dirty="0"/>
              <a:t> 	10. Mai (Datum) – Nachmittag (Tageszeit) – Montag (Tag) – kommenden Freitag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d)	</a:t>
            </a:r>
            <a:r>
              <a:rPr lang="de-DE" b="1" dirty="0"/>
              <a:t>an</a:t>
            </a:r>
            <a:r>
              <a:rPr lang="de-DE" dirty="0"/>
              <a:t> 	Feiertage (an Weihnachten, an Ostern)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e)	</a:t>
            </a:r>
            <a:r>
              <a:rPr lang="de-DE" b="1" dirty="0"/>
              <a:t>nach</a:t>
            </a:r>
            <a:r>
              <a:rPr lang="de-DE" dirty="0"/>
              <a:t> </a:t>
            </a:r>
            <a:r>
              <a:rPr lang="de-DE" dirty="0" smtClean="0"/>
              <a:t>         der </a:t>
            </a:r>
            <a:r>
              <a:rPr lang="de-DE" dirty="0"/>
              <a:t>Mittagspause – dem Mittagessen – dem Frühstück – der Besprechung – der Arbeit</a:t>
            </a:r>
          </a:p>
          <a:p>
            <a:pPr marL="0" indent="0">
              <a:lnSpc>
                <a:spcPct val="250000"/>
              </a:lnSpc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2950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93405"/>
            <a:ext cx="10178322" cy="548618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2. </a:t>
            </a:r>
            <a:r>
              <a:rPr lang="de-DE" dirty="0" smtClean="0"/>
              <a:t>Was </a:t>
            </a:r>
            <a:r>
              <a:rPr lang="de-DE" dirty="0"/>
              <a:t>kann ich für Sie ....?“</a:t>
            </a:r>
          </a:p>
          <a:p>
            <a:r>
              <a:rPr lang="de-DE" dirty="0"/>
              <a:t>a) tun	</a:t>
            </a:r>
            <a:r>
              <a:rPr lang="sl-SI" dirty="0" smtClean="0"/>
              <a:t>	</a:t>
            </a:r>
            <a:endParaRPr lang="de-DE" dirty="0"/>
          </a:p>
          <a:p>
            <a:r>
              <a:rPr lang="de-DE" dirty="0"/>
              <a:t>b) tätigen	</a:t>
            </a:r>
          </a:p>
          <a:p>
            <a:r>
              <a:rPr lang="de-DE" dirty="0"/>
              <a:t>c) helfen	</a:t>
            </a:r>
          </a:p>
          <a:p>
            <a:r>
              <a:rPr lang="de-DE" dirty="0"/>
              <a:t>d) haben	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3. </a:t>
            </a:r>
            <a:r>
              <a:rPr lang="de-DE" dirty="0" smtClean="0"/>
              <a:t>Ein </a:t>
            </a:r>
            <a:r>
              <a:rPr lang="de-DE" dirty="0"/>
              <a:t>Kunde möchte einen Kollegen von Ihnen sprechen, der aber momentan nicht erreichbar ist. Welche Formulierung </a:t>
            </a:r>
            <a:r>
              <a:rPr lang="sl-SI" dirty="0" err="1" smtClean="0"/>
              <a:t>passt</a:t>
            </a:r>
            <a:r>
              <a:rPr lang="sl-SI" dirty="0" smtClean="0"/>
              <a:t> </a:t>
            </a:r>
            <a:r>
              <a:rPr lang="sl-SI" dirty="0" err="1" smtClean="0"/>
              <a:t>nicht</a:t>
            </a:r>
            <a:r>
              <a:rPr lang="de-DE" dirty="0" smtClean="0"/>
              <a:t>?</a:t>
            </a:r>
            <a:endParaRPr lang="de-DE" dirty="0"/>
          </a:p>
          <a:p>
            <a:r>
              <a:rPr lang="de-DE" dirty="0"/>
              <a:t>a) Herr Meier ist gerade zu Tisch.	</a:t>
            </a:r>
            <a:r>
              <a:rPr lang="de-DE" dirty="0" smtClean="0"/>
              <a:t>( na </a:t>
            </a:r>
            <a:r>
              <a:rPr lang="de-DE" dirty="0" err="1" smtClean="0"/>
              <a:t>kosilu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b) Herr Meier ist derzeit dienstlich unterwegs</a:t>
            </a:r>
            <a:r>
              <a:rPr lang="de-DE" dirty="0" smtClean="0"/>
              <a:t>. (</a:t>
            </a:r>
            <a:r>
              <a:rPr lang="de-DE" dirty="0" err="1" smtClean="0"/>
              <a:t>slu</a:t>
            </a:r>
            <a:r>
              <a:rPr lang="sl-SI" dirty="0" err="1" smtClean="0"/>
              <a:t>žbeno</a:t>
            </a:r>
            <a:r>
              <a:rPr lang="sl-SI" dirty="0" smtClean="0"/>
              <a:t> odsoten)</a:t>
            </a:r>
            <a:endParaRPr lang="de-DE" dirty="0"/>
          </a:p>
          <a:p>
            <a:r>
              <a:rPr lang="de-DE" dirty="0"/>
              <a:t>c) Herr Meier ist zur Zeit nicht im Hause</a:t>
            </a:r>
            <a:r>
              <a:rPr lang="de-DE" dirty="0" smtClean="0"/>
              <a:t>.</a:t>
            </a:r>
            <a:r>
              <a:rPr lang="sl-SI" dirty="0" smtClean="0"/>
              <a:t> (ni v hiši)</a:t>
            </a:r>
            <a:endParaRPr lang="de-DE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9116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478465"/>
            <a:ext cx="10178322" cy="540112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4. </a:t>
            </a:r>
            <a:r>
              <a:rPr lang="de-DE" dirty="0" smtClean="0"/>
              <a:t>Sie </a:t>
            </a:r>
            <a:r>
              <a:rPr lang="de-DE" dirty="0"/>
              <a:t>möchten einen Anrufer mit einem Kollegen verbinden. Was sagen Sie ihm?</a:t>
            </a:r>
          </a:p>
          <a:p>
            <a:r>
              <a:rPr lang="de-DE" dirty="0"/>
              <a:t>a) „Halten Sie bitte die Leiter</a:t>
            </a:r>
            <a:r>
              <a:rPr lang="de-DE" dirty="0" smtClean="0"/>
              <a:t>.“</a:t>
            </a:r>
            <a:endParaRPr lang="de-DE" dirty="0"/>
          </a:p>
          <a:p>
            <a:r>
              <a:rPr lang="de-DE" dirty="0"/>
              <a:t>b) „Halten Sie bitte die Linie</a:t>
            </a:r>
            <a:r>
              <a:rPr lang="de-DE" dirty="0" smtClean="0"/>
              <a:t>.“</a:t>
            </a:r>
            <a:endParaRPr lang="de-DE" dirty="0"/>
          </a:p>
          <a:p>
            <a:r>
              <a:rPr lang="de-DE" dirty="0"/>
              <a:t>c) „Bleiben Sie bitte drin</a:t>
            </a:r>
            <a:r>
              <a:rPr lang="de-DE" dirty="0" smtClean="0"/>
              <a:t>.“</a:t>
            </a:r>
            <a:endParaRPr lang="de-DE" dirty="0"/>
          </a:p>
          <a:p>
            <a:r>
              <a:rPr lang="de-DE" dirty="0"/>
              <a:t>d) „Bleiben Sie bitte dran</a:t>
            </a:r>
            <a:r>
              <a:rPr lang="de-DE" dirty="0" smtClean="0"/>
              <a:t>.“</a:t>
            </a:r>
            <a:endParaRPr lang="de-DE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5.  </a:t>
            </a:r>
            <a:r>
              <a:rPr lang="de-DE" dirty="0"/>
              <a:t>Möchten Sie vielleicht eine Nachricht ... ?</a:t>
            </a:r>
          </a:p>
          <a:p>
            <a:pPr marL="0" indent="0">
              <a:buNone/>
            </a:pPr>
            <a:r>
              <a:rPr lang="de-DE" dirty="0"/>
              <a:t>a) </a:t>
            </a:r>
            <a:r>
              <a:rPr lang="de-DE" dirty="0" smtClean="0"/>
              <a:t>hinterlassen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b) </a:t>
            </a:r>
            <a:r>
              <a:rPr lang="de-DE" dirty="0" smtClean="0"/>
              <a:t>überlassen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c) </a:t>
            </a:r>
            <a:r>
              <a:rPr lang="de-DE" dirty="0" smtClean="0"/>
              <a:t>übertragen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d) überbringen</a:t>
            </a:r>
          </a:p>
          <a:p>
            <a:pPr marL="0" indent="0">
              <a:buNone/>
            </a:pPr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64827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701749"/>
            <a:ext cx="10178322" cy="517784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6. </a:t>
            </a:r>
            <a:r>
              <a:rPr lang="de-DE" dirty="0" smtClean="0"/>
              <a:t>Sie </a:t>
            </a:r>
            <a:r>
              <a:rPr lang="de-DE" dirty="0"/>
              <a:t>erhalten einen Anruf von einem Kunden. Mit welcher Frage können Sie das Gespräch einleiten?</a:t>
            </a:r>
          </a:p>
          <a:p>
            <a:r>
              <a:rPr lang="de-DE" dirty="0"/>
              <a:t>a) Was kann ich Ihnen antun </a:t>
            </a:r>
            <a:r>
              <a:rPr lang="de-DE" dirty="0" smtClean="0"/>
              <a:t>?</a:t>
            </a:r>
            <a:r>
              <a:rPr lang="sl-SI" dirty="0" smtClean="0"/>
              <a:t> </a:t>
            </a:r>
            <a:endParaRPr lang="de-DE" dirty="0"/>
          </a:p>
          <a:p>
            <a:r>
              <a:rPr lang="de-DE" dirty="0"/>
              <a:t>b) Wer kann etwas für Sie tun</a:t>
            </a:r>
            <a:r>
              <a:rPr lang="de-DE" dirty="0" smtClean="0"/>
              <a:t>?</a:t>
            </a:r>
            <a:endParaRPr lang="de-DE" dirty="0"/>
          </a:p>
          <a:p>
            <a:r>
              <a:rPr lang="de-DE" dirty="0"/>
              <a:t>c) Was kann ich für Sie tun</a:t>
            </a:r>
            <a:r>
              <a:rPr lang="de-DE" dirty="0" smtClean="0"/>
              <a:t>?</a:t>
            </a:r>
            <a:r>
              <a:rPr lang="sl-SI" dirty="0" smtClean="0"/>
              <a:t> </a:t>
            </a:r>
            <a:endParaRPr lang="de-DE" dirty="0"/>
          </a:p>
          <a:p>
            <a:r>
              <a:rPr lang="de-DE" dirty="0"/>
              <a:t>d) Was möchten Sie, dass wir tun?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7. </a:t>
            </a:r>
            <a:r>
              <a:rPr lang="de-DE" dirty="0" smtClean="0"/>
              <a:t>Entschuldigung</a:t>
            </a:r>
            <a:r>
              <a:rPr lang="de-DE" dirty="0"/>
              <a:t>, ich muss ... mit Herrn Y sprechen.</a:t>
            </a:r>
          </a:p>
          <a:p>
            <a:r>
              <a:rPr lang="de-DE" dirty="0"/>
              <a:t>a) dringend </a:t>
            </a:r>
          </a:p>
          <a:p>
            <a:r>
              <a:rPr lang="de-DE" dirty="0"/>
              <a:t>b) </a:t>
            </a:r>
            <a:r>
              <a:rPr lang="de-DE" dirty="0" smtClean="0"/>
              <a:t>drängend</a:t>
            </a:r>
            <a:endParaRPr lang="de-DE" dirty="0"/>
          </a:p>
          <a:p>
            <a:r>
              <a:rPr lang="de-DE" dirty="0"/>
              <a:t>c) </a:t>
            </a:r>
            <a:r>
              <a:rPr lang="de-DE" dirty="0" smtClean="0"/>
              <a:t>bedrängt</a:t>
            </a:r>
            <a:endParaRPr lang="de-DE" dirty="0"/>
          </a:p>
          <a:p>
            <a:r>
              <a:rPr lang="de-DE" dirty="0"/>
              <a:t>d) drängelnd	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6544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818707"/>
            <a:ext cx="10178322" cy="5060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Naredimo še krajšo vajo k besedišču. Katera beseda manjka? </a:t>
            </a:r>
          </a:p>
          <a:p>
            <a:pPr marL="0" indent="0"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de-DE" dirty="0" smtClean="0"/>
              <a:t>a</a:t>
            </a:r>
            <a:r>
              <a:rPr lang="de-DE" dirty="0"/>
              <a:t>)	Müller Electronic. Krüger am A_________. Guten Morgen/Tag.</a:t>
            </a:r>
          </a:p>
          <a:p>
            <a:pPr>
              <a:lnSpc>
                <a:spcPct val="200000"/>
              </a:lnSpc>
            </a:pPr>
            <a:r>
              <a:rPr lang="de-DE" dirty="0"/>
              <a:t>b)	Guten Tag. Hier s________ Frau Sonne von der Firma ABC in Hamburg.</a:t>
            </a:r>
          </a:p>
          <a:p>
            <a:pPr>
              <a:lnSpc>
                <a:spcPct val="200000"/>
              </a:lnSpc>
            </a:pPr>
            <a:r>
              <a:rPr lang="de-DE" dirty="0"/>
              <a:t>c)	Kann ich bitte H_____ Müller sprechen?</a:t>
            </a:r>
          </a:p>
          <a:p>
            <a:pPr>
              <a:lnSpc>
                <a:spcPct val="200000"/>
              </a:lnSpc>
            </a:pPr>
            <a:r>
              <a:rPr lang="de-DE" dirty="0"/>
              <a:t>d)	Könnten Sie mich bitte mit der Exportabteilung </a:t>
            </a:r>
            <a:r>
              <a:rPr lang="de-DE" dirty="0" err="1"/>
              <a:t>ver</a:t>
            </a:r>
            <a:r>
              <a:rPr lang="de-DE" dirty="0" smtClean="0"/>
              <a:t>_______?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5825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893135"/>
            <a:ext cx="10178322" cy="49864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dirty="0"/>
              <a:t>a</a:t>
            </a:r>
            <a:r>
              <a:rPr lang="de-DE" dirty="0" smtClean="0"/>
              <a:t>)</a:t>
            </a:r>
            <a:r>
              <a:rPr lang="de-DE" dirty="0"/>
              <a:t>	Müller Electronic. Krüger am </a:t>
            </a:r>
            <a:r>
              <a:rPr lang="de-DE" b="1" dirty="0"/>
              <a:t>Apparat</a:t>
            </a:r>
            <a:r>
              <a:rPr lang="de-DE" dirty="0"/>
              <a:t>. Guten Morgen/Tag.</a:t>
            </a:r>
          </a:p>
          <a:p>
            <a:pPr>
              <a:lnSpc>
                <a:spcPct val="200000"/>
              </a:lnSpc>
            </a:pPr>
            <a:r>
              <a:rPr lang="de-DE" dirty="0"/>
              <a:t>b)	Guten Tag. Hier </a:t>
            </a:r>
            <a:r>
              <a:rPr lang="de-DE" b="1" dirty="0"/>
              <a:t>spricht</a:t>
            </a:r>
            <a:r>
              <a:rPr lang="de-DE" dirty="0"/>
              <a:t> Frau Sonne von der Firma ABC in Hamburg.</a:t>
            </a:r>
          </a:p>
          <a:p>
            <a:pPr>
              <a:lnSpc>
                <a:spcPct val="200000"/>
              </a:lnSpc>
            </a:pPr>
            <a:r>
              <a:rPr lang="de-DE" dirty="0"/>
              <a:t>c)	</a:t>
            </a:r>
            <a:r>
              <a:rPr lang="de-DE" dirty="0" smtClean="0"/>
              <a:t>Kann </a:t>
            </a:r>
            <a:r>
              <a:rPr lang="de-DE" dirty="0"/>
              <a:t>ich bitte </a:t>
            </a:r>
            <a:r>
              <a:rPr lang="de-DE" b="1" dirty="0"/>
              <a:t>Herrn</a:t>
            </a:r>
            <a:r>
              <a:rPr lang="de-DE" dirty="0"/>
              <a:t> Müller sprechen?</a:t>
            </a:r>
          </a:p>
          <a:p>
            <a:pPr>
              <a:lnSpc>
                <a:spcPct val="200000"/>
              </a:lnSpc>
            </a:pPr>
            <a:r>
              <a:rPr lang="de-DE" dirty="0"/>
              <a:t>d)	Könnten Sie mich bitte mit der Exportabteilung </a:t>
            </a:r>
            <a:r>
              <a:rPr lang="de-DE" b="1" dirty="0"/>
              <a:t>verbinden</a:t>
            </a:r>
            <a:r>
              <a:rPr lang="de-DE" dirty="0"/>
              <a:t>?</a:t>
            </a:r>
          </a:p>
          <a:p>
            <a:pPr marL="0" indent="0">
              <a:lnSpc>
                <a:spcPct val="200000"/>
              </a:lnSpc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4670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956931"/>
            <a:ext cx="10178322" cy="4922662"/>
          </a:xfrm>
        </p:spPr>
        <p:txBody>
          <a:bodyPr/>
          <a:lstStyle/>
          <a:p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e)	(Einen) ________ bitte. Ich verbinde (Sie).</a:t>
            </a:r>
          </a:p>
          <a:p>
            <a:pPr>
              <a:lnSpc>
                <a:spcPct val="200000"/>
              </a:lnSpc>
            </a:pPr>
            <a:r>
              <a:rPr lang="de-DE" dirty="0"/>
              <a:t>f)	Tut mir leid, da </a:t>
            </a:r>
            <a:r>
              <a:rPr lang="de-DE" dirty="0" err="1"/>
              <a:t>mel</a:t>
            </a:r>
            <a:r>
              <a:rPr lang="de-DE" dirty="0"/>
              <a:t>_____ sich niemand.</a:t>
            </a:r>
          </a:p>
          <a:p>
            <a:pPr>
              <a:lnSpc>
                <a:spcPct val="200000"/>
              </a:lnSpc>
            </a:pPr>
            <a:r>
              <a:rPr lang="de-DE" dirty="0"/>
              <a:t>g)	Soll ich etwas a__________?</a:t>
            </a:r>
          </a:p>
          <a:p>
            <a:pPr>
              <a:lnSpc>
                <a:spcPct val="200000"/>
              </a:lnSpc>
            </a:pPr>
            <a:r>
              <a:rPr lang="de-DE" dirty="0"/>
              <a:t>h)	Wann kann ich ihn/sie e____________?</a:t>
            </a:r>
          </a:p>
          <a:p>
            <a:pPr>
              <a:lnSpc>
                <a:spcPct val="200000"/>
              </a:lnSpc>
            </a:pPr>
            <a:r>
              <a:rPr lang="de-DE" dirty="0"/>
              <a:t>i)	Wollen Sie eine Nachricht h_____________ ?</a:t>
            </a:r>
          </a:p>
          <a:p>
            <a:pPr>
              <a:lnSpc>
                <a:spcPct val="20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4503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020727"/>
            <a:ext cx="10178322" cy="485886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dirty="0"/>
              <a:t>e)	(Einen) </a:t>
            </a:r>
            <a:r>
              <a:rPr lang="de-DE" b="1" dirty="0"/>
              <a:t>Moment </a:t>
            </a:r>
            <a:r>
              <a:rPr lang="de-DE" dirty="0"/>
              <a:t>bitte. Ich verbinde (Sie).</a:t>
            </a:r>
          </a:p>
          <a:p>
            <a:pPr>
              <a:lnSpc>
                <a:spcPct val="200000"/>
              </a:lnSpc>
            </a:pPr>
            <a:r>
              <a:rPr lang="de-DE" dirty="0"/>
              <a:t>f)	Tut mir leid, da </a:t>
            </a:r>
            <a:r>
              <a:rPr lang="de-DE" b="1" dirty="0"/>
              <a:t>meldet </a:t>
            </a:r>
            <a:r>
              <a:rPr lang="de-DE" dirty="0"/>
              <a:t>sich niemand.</a:t>
            </a:r>
          </a:p>
          <a:p>
            <a:pPr>
              <a:lnSpc>
                <a:spcPct val="200000"/>
              </a:lnSpc>
            </a:pPr>
            <a:r>
              <a:rPr lang="sl-SI" dirty="0"/>
              <a:t>g</a:t>
            </a:r>
            <a:r>
              <a:rPr lang="de-DE" dirty="0"/>
              <a:t>)	Soll ich etwas </a:t>
            </a:r>
            <a:r>
              <a:rPr lang="de-DE" b="1" dirty="0"/>
              <a:t>ausrichten</a:t>
            </a:r>
            <a:r>
              <a:rPr lang="de-DE" dirty="0"/>
              <a:t>?</a:t>
            </a:r>
          </a:p>
          <a:p>
            <a:pPr>
              <a:lnSpc>
                <a:spcPct val="200000"/>
              </a:lnSpc>
            </a:pPr>
            <a:r>
              <a:rPr lang="sl-SI" dirty="0"/>
              <a:t>h</a:t>
            </a:r>
            <a:r>
              <a:rPr lang="de-DE" dirty="0"/>
              <a:t>)	Wann kann ich ihn/sie </a:t>
            </a:r>
            <a:r>
              <a:rPr lang="de-DE" b="1" dirty="0"/>
              <a:t>erreichen</a:t>
            </a:r>
            <a:r>
              <a:rPr lang="de-DE" dirty="0"/>
              <a:t>?</a:t>
            </a:r>
            <a:endParaRPr lang="sl-SI" dirty="0"/>
          </a:p>
          <a:p>
            <a:pPr>
              <a:lnSpc>
                <a:spcPct val="200000"/>
              </a:lnSpc>
            </a:pPr>
            <a:r>
              <a:rPr lang="sl-SI" dirty="0"/>
              <a:t>i)   	</a:t>
            </a:r>
            <a:r>
              <a:rPr lang="de-DE" dirty="0"/>
              <a:t>Wollen Sie eine Nachricht </a:t>
            </a:r>
            <a:r>
              <a:rPr lang="de-DE" b="1" dirty="0"/>
              <a:t>hinterlassen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7909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733647"/>
            <a:ext cx="10178322" cy="514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>
                <a:solidFill>
                  <a:srgbClr val="002060"/>
                </a:solidFill>
              </a:rPr>
              <a:t>Vstavite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manjkajoči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modalni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glagol</a:t>
            </a:r>
            <a:r>
              <a:rPr lang="de-DE" dirty="0">
                <a:solidFill>
                  <a:srgbClr val="002060"/>
                </a:solidFill>
              </a:rPr>
              <a:t> (müssen, sollen, können, dürfen) 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smtClean="0"/>
              <a:t>1</a:t>
            </a:r>
            <a:r>
              <a:rPr lang="de-DE" dirty="0"/>
              <a:t>	______________________ich etwas ausrichten? </a:t>
            </a:r>
          </a:p>
          <a:p>
            <a:pPr>
              <a:lnSpc>
                <a:spcPct val="200000"/>
              </a:lnSpc>
            </a:pPr>
            <a:r>
              <a:rPr lang="de-DE" dirty="0"/>
              <a:t>2	______________________Sie mich mit Herrn Sulzer verbinden? </a:t>
            </a:r>
          </a:p>
          <a:p>
            <a:pPr>
              <a:lnSpc>
                <a:spcPct val="200000"/>
              </a:lnSpc>
            </a:pPr>
            <a:r>
              <a:rPr lang="de-DE" dirty="0"/>
              <a:t>3	______________________ du das wiederholen, bitte?</a:t>
            </a:r>
          </a:p>
          <a:p>
            <a:pPr>
              <a:lnSpc>
                <a:spcPct val="200000"/>
              </a:lnSpc>
            </a:pPr>
            <a:r>
              <a:rPr lang="de-DE" dirty="0"/>
              <a:t>4	______________________man hier das Handy benutzen? </a:t>
            </a:r>
          </a:p>
          <a:p>
            <a:pPr>
              <a:lnSpc>
                <a:spcPct val="200000"/>
              </a:lnSpc>
            </a:pPr>
            <a:r>
              <a:rPr lang="de-DE" dirty="0"/>
              <a:t>5	______________________ich Sie morgen früh anrufen?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6708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860" y="160023"/>
            <a:ext cx="10178322" cy="1492132"/>
          </a:xfrm>
        </p:spPr>
        <p:txBody>
          <a:bodyPr/>
          <a:lstStyle/>
          <a:p>
            <a:r>
              <a:rPr lang="sl-SI" dirty="0" smtClean="0"/>
              <a:t>Modalni glagoli</a:t>
            </a:r>
            <a:r>
              <a:rPr lang="de-DE" dirty="0" smtClean="0"/>
              <a:t>/ </a:t>
            </a:r>
            <a:r>
              <a:rPr lang="de-DE" dirty="0" err="1" smtClean="0"/>
              <a:t>modalverben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652155"/>
            <a:ext cx="10178322" cy="4227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 Oglejmo si nekaj primerov: </a:t>
            </a:r>
            <a:endParaRPr lang="de-DE" dirty="0" smtClean="0"/>
          </a:p>
          <a:p>
            <a:r>
              <a:rPr lang="de-DE" dirty="0" smtClean="0"/>
              <a:t>Ich </a:t>
            </a:r>
            <a:r>
              <a:rPr lang="de-DE" sz="2400" u="sng" dirty="0">
                <a:solidFill>
                  <a:srgbClr val="FF0000"/>
                </a:solidFill>
              </a:rPr>
              <a:t>kann</a:t>
            </a:r>
            <a:r>
              <a:rPr lang="de-DE" sz="2400" u="sng" dirty="0"/>
              <a:t> </a:t>
            </a:r>
            <a:r>
              <a:rPr lang="de-DE" u="sng" dirty="0"/>
              <a:t>leider nicht </a:t>
            </a:r>
            <a:r>
              <a:rPr lang="de-DE" sz="2400" u="sng" dirty="0" smtClean="0">
                <a:solidFill>
                  <a:srgbClr val="FF0000"/>
                </a:solidFill>
              </a:rPr>
              <a:t>kommen</a:t>
            </a:r>
            <a:r>
              <a:rPr lang="de-DE" sz="2400" dirty="0" smtClean="0"/>
              <a:t>.</a:t>
            </a:r>
          </a:p>
          <a:p>
            <a:r>
              <a:rPr lang="de-DE" dirty="0" smtClean="0"/>
              <a:t>Leider </a:t>
            </a:r>
            <a:r>
              <a:rPr lang="de-DE" dirty="0">
                <a:solidFill>
                  <a:srgbClr val="FF0000"/>
                </a:solidFill>
              </a:rPr>
              <a:t>muss</a:t>
            </a:r>
            <a:r>
              <a:rPr lang="de-DE" dirty="0"/>
              <a:t> ich den Termin am Montag </a:t>
            </a:r>
            <a:r>
              <a:rPr lang="de-DE" dirty="0" smtClean="0">
                <a:solidFill>
                  <a:srgbClr val="FF0000"/>
                </a:solidFill>
              </a:rPr>
              <a:t>absagen</a:t>
            </a:r>
            <a:r>
              <a:rPr lang="de-DE" dirty="0" smtClean="0"/>
              <a:t>.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Können</a:t>
            </a:r>
            <a:r>
              <a:rPr lang="de-DE" dirty="0"/>
              <a:t> wir den Termin eventuell auf einen anderen Tag </a:t>
            </a:r>
            <a:r>
              <a:rPr lang="de-DE" dirty="0" smtClean="0">
                <a:solidFill>
                  <a:srgbClr val="FF0000"/>
                </a:solidFill>
              </a:rPr>
              <a:t>verschieben</a:t>
            </a:r>
            <a:r>
              <a:rPr lang="de-DE" dirty="0" smtClean="0"/>
              <a:t>?</a:t>
            </a:r>
            <a:endParaRPr lang="sl-SI" dirty="0" smtClean="0"/>
          </a:p>
          <a:p>
            <a:r>
              <a:rPr lang="sl-SI" dirty="0" err="1" smtClean="0"/>
              <a:t>Wann</a:t>
            </a:r>
            <a:r>
              <a:rPr lang="sl-SI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wollen </a:t>
            </a:r>
            <a:r>
              <a:rPr lang="de-DE" dirty="0" smtClean="0"/>
              <a:t>Sie uns </a:t>
            </a:r>
            <a:r>
              <a:rPr lang="de-DE" dirty="0" smtClean="0">
                <a:solidFill>
                  <a:srgbClr val="FF0000"/>
                </a:solidFill>
              </a:rPr>
              <a:t>besuchen</a:t>
            </a:r>
            <a:r>
              <a:rPr lang="de-DE" dirty="0" smtClean="0"/>
              <a:t>?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Modalni glagoli so</a:t>
            </a:r>
            <a:r>
              <a:rPr lang="sl-SI" i="1" dirty="0" smtClean="0">
                <a:solidFill>
                  <a:srgbClr val="002060"/>
                </a:solidFill>
              </a:rPr>
              <a:t>: m</a:t>
            </a:r>
            <a:r>
              <a:rPr lang="de-DE" i="1" dirty="0" err="1" smtClean="0">
                <a:solidFill>
                  <a:srgbClr val="002060"/>
                </a:solidFill>
              </a:rPr>
              <a:t>üssen</a:t>
            </a:r>
            <a:r>
              <a:rPr lang="de-DE" i="1" dirty="0" smtClean="0">
                <a:solidFill>
                  <a:srgbClr val="002060"/>
                </a:solidFill>
              </a:rPr>
              <a:t> (</a:t>
            </a:r>
            <a:r>
              <a:rPr lang="de-DE" i="1" dirty="0" err="1" smtClean="0">
                <a:solidFill>
                  <a:srgbClr val="002060"/>
                </a:solidFill>
              </a:rPr>
              <a:t>morati</a:t>
            </a:r>
            <a:r>
              <a:rPr lang="de-DE" i="1" dirty="0" smtClean="0">
                <a:solidFill>
                  <a:srgbClr val="002060"/>
                </a:solidFill>
              </a:rPr>
              <a:t>), können (</a:t>
            </a:r>
            <a:r>
              <a:rPr lang="de-DE" i="1" dirty="0" err="1" smtClean="0">
                <a:solidFill>
                  <a:srgbClr val="002060"/>
                </a:solidFill>
              </a:rPr>
              <a:t>znati</a:t>
            </a:r>
            <a:r>
              <a:rPr lang="de-DE" i="1" dirty="0" smtClean="0">
                <a:solidFill>
                  <a:srgbClr val="002060"/>
                </a:solidFill>
              </a:rPr>
              <a:t>, </a:t>
            </a:r>
            <a:r>
              <a:rPr lang="de-DE" i="1" dirty="0" err="1" smtClean="0">
                <a:solidFill>
                  <a:srgbClr val="002060"/>
                </a:solidFill>
              </a:rPr>
              <a:t>mo</a:t>
            </a:r>
            <a:r>
              <a:rPr lang="sl-SI" i="1" dirty="0" smtClean="0">
                <a:solidFill>
                  <a:srgbClr val="002060"/>
                </a:solidFill>
              </a:rPr>
              <a:t>či), </a:t>
            </a:r>
            <a:r>
              <a:rPr lang="de-DE" i="1" dirty="0">
                <a:solidFill>
                  <a:srgbClr val="002060"/>
                </a:solidFill>
              </a:rPr>
              <a:t>dürfen (</a:t>
            </a:r>
            <a:r>
              <a:rPr lang="de-DE" i="1" dirty="0" err="1" smtClean="0">
                <a:solidFill>
                  <a:srgbClr val="002060"/>
                </a:solidFill>
              </a:rPr>
              <a:t>smeti</a:t>
            </a:r>
            <a:r>
              <a:rPr lang="de-DE" i="1" dirty="0" smtClean="0">
                <a:solidFill>
                  <a:srgbClr val="002060"/>
                </a:solidFill>
              </a:rPr>
              <a:t>), </a:t>
            </a:r>
            <a:r>
              <a:rPr lang="sl-SI" i="1" dirty="0" err="1" smtClean="0">
                <a:solidFill>
                  <a:srgbClr val="002060"/>
                </a:solidFill>
              </a:rPr>
              <a:t>wollen</a:t>
            </a:r>
            <a:r>
              <a:rPr lang="sl-SI" i="1" dirty="0" smtClean="0">
                <a:solidFill>
                  <a:srgbClr val="002060"/>
                </a:solidFill>
              </a:rPr>
              <a:t> (</a:t>
            </a:r>
            <a:r>
              <a:rPr lang="de-DE" i="1" dirty="0" err="1" smtClean="0">
                <a:solidFill>
                  <a:srgbClr val="002060"/>
                </a:solidFill>
              </a:rPr>
              <a:t>hoteti</a:t>
            </a:r>
            <a:r>
              <a:rPr lang="sl-SI" i="1" dirty="0" smtClean="0">
                <a:solidFill>
                  <a:srgbClr val="002060"/>
                </a:solidFill>
              </a:rPr>
              <a:t>),</a:t>
            </a:r>
            <a:r>
              <a:rPr lang="de-DE" i="1" dirty="0" smtClean="0">
                <a:solidFill>
                  <a:srgbClr val="002060"/>
                </a:solidFill>
              </a:rPr>
              <a:t> möchten (</a:t>
            </a:r>
            <a:r>
              <a:rPr lang="sl-SI" i="1" dirty="0" smtClean="0">
                <a:solidFill>
                  <a:srgbClr val="002060"/>
                </a:solidFill>
              </a:rPr>
              <a:t>želeti), m</a:t>
            </a:r>
            <a:r>
              <a:rPr lang="de-DE" i="1" dirty="0" err="1" smtClean="0">
                <a:solidFill>
                  <a:srgbClr val="002060"/>
                </a:solidFill>
              </a:rPr>
              <a:t>ögen</a:t>
            </a:r>
            <a:r>
              <a:rPr lang="de-DE" i="1" dirty="0" smtClean="0">
                <a:solidFill>
                  <a:srgbClr val="002060"/>
                </a:solidFill>
              </a:rPr>
              <a:t> (</a:t>
            </a:r>
            <a:r>
              <a:rPr lang="de-DE" i="1" dirty="0" err="1" smtClean="0">
                <a:solidFill>
                  <a:srgbClr val="002060"/>
                </a:solidFill>
              </a:rPr>
              <a:t>marati</a:t>
            </a:r>
            <a:r>
              <a:rPr lang="de-DE" i="1" dirty="0" smtClean="0">
                <a:solidFill>
                  <a:srgbClr val="002060"/>
                </a:solidFill>
              </a:rPr>
              <a:t>), sollen (</a:t>
            </a:r>
            <a:r>
              <a:rPr lang="sl-SI" i="1" dirty="0" smtClean="0">
                <a:solidFill>
                  <a:srgbClr val="002060"/>
                </a:solidFill>
              </a:rPr>
              <a:t>morati, </a:t>
            </a:r>
            <a:r>
              <a:rPr lang="de-DE" i="1" dirty="0" err="1" smtClean="0">
                <a:solidFill>
                  <a:srgbClr val="002060"/>
                </a:solidFill>
              </a:rPr>
              <a:t>naj</a:t>
            </a:r>
            <a:r>
              <a:rPr lang="de-DE" i="1" dirty="0" smtClean="0">
                <a:solidFill>
                  <a:srgbClr val="002060"/>
                </a:solidFill>
              </a:rPr>
              <a:t> bi)</a:t>
            </a:r>
            <a:r>
              <a:rPr lang="sl-SI" i="1" dirty="0" smtClean="0">
                <a:solidFill>
                  <a:srgbClr val="002060"/>
                </a:solidFill>
              </a:rPr>
              <a:t>.</a:t>
            </a:r>
            <a:r>
              <a:rPr lang="de-DE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tx1"/>
                </a:solidFill>
              </a:rPr>
              <a:t>Kaj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ugotovimo</a:t>
            </a:r>
            <a:r>
              <a:rPr lang="de-DE" dirty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V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povednem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stavku</a:t>
            </a:r>
            <a:r>
              <a:rPr lang="de-DE" dirty="0" smtClean="0">
                <a:solidFill>
                  <a:srgbClr val="002060"/>
                </a:solidFill>
              </a:rPr>
              <a:t> in </a:t>
            </a:r>
            <a:r>
              <a:rPr lang="de-DE" dirty="0" err="1" smtClean="0">
                <a:solidFill>
                  <a:srgbClr val="002060"/>
                </a:solidFill>
              </a:rPr>
              <a:t>pri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W-</a:t>
            </a:r>
            <a:r>
              <a:rPr lang="de-DE" dirty="0" err="1" smtClean="0">
                <a:solidFill>
                  <a:srgbClr val="002060"/>
                </a:solidFill>
              </a:rPr>
              <a:t>vpra</a:t>
            </a:r>
            <a:r>
              <a:rPr lang="sl-SI" dirty="0" err="1" smtClean="0">
                <a:solidFill>
                  <a:srgbClr val="002060"/>
                </a:solidFill>
              </a:rPr>
              <a:t>šanjih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stoji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modalni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glagol</a:t>
            </a:r>
            <a:r>
              <a:rPr lang="de-DE" dirty="0" smtClean="0">
                <a:solidFill>
                  <a:srgbClr val="002060"/>
                </a:solidFill>
              </a:rPr>
              <a:t> na </a:t>
            </a:r>
            <a:r>
              <a:rPr lang="de-DE" dirty="0" err="1" smtClean="0">
                <a:solidFill>
                  <a:srgbClr val="002060"/>
                </a:solidFill>
              </a:rPr>
              <a:t>drugem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mestu</a:t>
            </a:r>
            <a:r>
              <a:rPr lang="de-DE" dirty="0" smtClean="0">
                <a:solidFill>
                  <a:srgbClr val="002060"/>
                </a:solidFill>
              </a:rPr>
              <a:t> in je </a:t>
            </a:r>
            <a:r>
              <a:rPr lang="de-DE" dirty="0" err="1" smtClean="0">
                <a:solidFill>
                  <a:srgbClr val="002060"/>
                </a:solidFill>
              </a:rPr>
              <a:t>spregan</a:t>
            </a:r>
            <a:r>
              <a:rPr lang="de-DE" dirty="0" smtClean="0">
                <a:solidFill>
                  <a:srgbClr val="002060"/>
                </a:solidFill>
              </a:rPr>
              <a:t>. </a:t>
            </a:r>
            <a:r>
              <a:rPr lang="de-DE" dirty="0" err="1" smtClean="0">
                <a:solidFill>
                  <a:srgbClr val="002060"/>
                </a:solidFill>
              </a:rPr>
              <a:t>Polnopomenski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glagol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stoji</a:t>
            </a:r>
            <a:r>
              <a:rPr lang="de-DE" dirty="0" smtClean="0">
                <a:solidFill>
                  <a:srgbClr val="002060"/>
                </a:solidFill>
              </a:rPr>
              <a:t> na </a:t>
            </a:r>
            <a:r>
              <a:rPr lang="de-DE" dirty="0" err="1" smtClean="0">
                <a:solidFill>
                  <a:srgbClr val="002060"/>
                </a:solidFill>
              </a:rPr>
              <a:t>koncu</a:t>
            </a:r>
            <a:r>
              <a:rPr lang="de-DE" dirty="0" smtClean="0">
                <a:solidFill>
                  <a:srgbClr val="002060"/>
                </a:solidFill>
              </a:rPr>
              <a:t> v </a:t>
            </a:r>
            <a:r>
              <a:rPr lang="de-DE" dirty="0" err="1" smtClean="0">
                <a:solidFill>
                  <a:srgbClr val="002060"/>
                </a:solidFill>
              </a:rPr>
              <a:t>ned</a:t>
            </a:r>
            <a:r>
              <a:rPr lang="sl-SI" dirty="0" err="1" smtClean="0">
                <a:solidFill>
                  <a:srgbClr val="002060"/>
                </a:solidFill>
              </a:rPr>
              <a:t>oločni</a:t>
            </a:r>
            <a:r>
              <a:rPr lang="sl-SI" dirty="0" smtClean="0">
                <a:solidFill>
                  <a:srgbClr val="002060"/>
                </a:solidFill>
              </a:rPr>
              <a:t> obliki. Pri ja/ne vprašanjih pa stoji mod.gl. na prvem mestu in z nedoločnikom na koncu tvori stavčni okvir. 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6784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89071"/>
              </p:ext>
            </p:extLst>
          </p:nvPr>
        </p:nvGraphicFramePr>
        <p:xfrm>
          <a:off x="1250951" y="904008"/>
          <a:ext cx="10179048" cy="474864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27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de-DE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üssen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können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dürfen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sollen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wollen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mögen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möchten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muss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darf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musst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kannst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darfst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sollst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willst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magst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möchtest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er/</a:t>
                      </a: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/es/man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muss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darf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müssen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dürfen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sollen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wollen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müsst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dürft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wollt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mögt</a:t>
                      </a:r>
                      <a:endParaRPr lang="sl-SI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möchtet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müssen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dürfen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wollen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möchten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267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733647"/>
            <a:ext cx="10178322" cy="514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Ab – um – gegen – von … bis – vor ? </a:t>
            </a:r>
          </a:p>
          <a:p>
            <a:endParaRPr lang="de-DE" dirty="0"/>
          </a:p>
          <a:p>
            <a:r>
              <a:rPr lang="de-DE" dirty="0" smtClean="0"/>
              <a:t>f</a:t>
            </a:r>
            <a:r>
              <a:rPr lang="de-DE" dirty="0"/>
              <a:t>)	</a:t>
            </a:r>
            <a:r>
              <a:rPr lang="de-DE" b="1" dirty="0"/>
              <a:t>ab</a:t>
            </a:r>
            <a:r>
              <a:rPr lang="de-DE" dirty="0"/>
              <a:t> 	</a:t>
            </a:r>
            <a:r>
              <a:rPr lang="de-DE" dirty="0" smtClean="0"/>
              <a:t>	Montag </a:t>
            </a:r>
            <a:r>
              <a:rPr lang="de-DE" dirty="0"/>
              <a:t>– 10 Uhr</a:t>
            </a:r>
          </a:p>
          <a:p>
            <a:r>
              <a:rPr lang="de-DE" dirty="0"/>
              <a:t>g)	</a:t>
            </a:r>
            <a:r>
              <a:rPr lang="de-DE" b="1" dirty="0"/>
              <a:t>um</a:t>
            </a:r>
            <a:r>
              <a:rPr lang="de-DE" dirty="0"/>
              <a:t> </a:t>
            </a:r>
            <a:r>
              <a:rPr lang="de-DE" dirty="0" smtClean="0"/>
              <a:t>		10 </a:t>
            </a:r>
            <a:r>
              <a:rPr lang="de-DE" dirty="0"/>
              <a:t>Uhr (Uhrzeit)</a:t>
            </a:r>
          </a:p>
          <a:p>
            <a:r>
              <a:rPr lang="de-DE" dirty="0"/>
              <a:t>h)	</a:t>
            </a:r>
            <a:r>
              <a:rPr lang="de-DE" b="1" dirty="0"/>
              <a:t>gegen</a:t>
            </a:r>
            <a:r>
              <a:rPr lang="de-DE" dirty="0"/>
              <a:t> 	</a:t>
            </a:r>
            <a:r>
              <a:rPr lang="de-DE" dirty="0" smtClean="0"/>
              <a:t>	10 </a:t>
            </a:r>
            <a:r>
              <a:rPr lang="de-DE" dirty="0"/>
              <a:t>Uhr – Mittag</a:t>
            </a:r>
          </a:p>
          <a:p>
            <a:r>
              <a:rPr lang="de-DE" dirty="0"/>
              <a:t>i)	</a:t>
            </a:r>
            <a:r>
              <a:rPr lang="de-DE" b="1" dirty="0"/>
              <a:t>von … bis </a:t>
            </a:r>
            <a:r>
              <a:rPr lang="de-DE" dirty="0"/>
              <a:t>	Uhrzeiten (von 10 Uhr bis 12 Uhr), von Montag bis Freitag, von Mai bis Juni</a:t>
            </a:r>
          </a:p>
          <a:p>
            <a:r>
              <a:rPr lang="de-DE" dirty="0"/>
              <a:t>j)	</a:t>
            </a:r>
            <a:r>
              <a:rPr lang="de-DE" b="1" dirty="0"/>
              <a:t>vor</a:t>
            </a:r>
            <a:r>
              <a:rPr lang="de-DE" dirty="0"/>
              <a:t> 	</a:t>
            </a:r>
            <a:r>
              <a:rPr lang="de-DE" dirty="0" smtClean="0"/>
              <a:t>	eine </a:t>
            </a:r>
            <a:r>
              <a:rPr lang="de-DE" dirty="0"/>
              <a:t>bestimmte Zeit (vor einem Jahr, zwei Monaten, drei Tagen)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2060"/>
                </a:solidFill>
              </a:rPr>
              <a:t>Ohne Präpositionen (</a:t>
            </a:r>
            <a:r>
              <a:rPr lang="de-DE" dirty="0" smtClean="0">
                <a:solidFill>
                  <a:srgbClr val="002060"/>
                </a:solidFill>
              </a:rPr>
              <a:t>Adverbien/</a:t>
            </a:r>
            <a:r>
              <a:rPr lang="de-DE" dirty="0" err="1" smtClean="0">
                <a:solidFill>
                  <a:srgbClr val="002060"/>
                </a:solidFill>
              </a:rPr>
              <a:t>prislovi</a:t>
            </a:r>
            <a:r>
              <a:rPr lang="de-DE" dirty="0" smtClean="0">
                <a:solidFill>
                  <a:srgbClr val="002060"/>
                </a:solidFill>
              </a:rPr>
              <a:t>)</a:t>
            </a:r>
            <a:r>
              <a:rPr lang="de-DE" b="1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übermorgen </a:t>
            </a:r>
            <a:r>
              <a:rPr lang="de-DE" dirty="0">
                <a:solidFill>
                  <a:srgbClr val="002060"/>
                </a:solidFill>
              </a:rPr>
              <a:t>– heute Nachmittag – morgen früh – etwas später – nächste Woche –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nächsten Monat – vormittags – …</a:t>
            </a:r>
          </a:p>
          <a:p>
            <a:endParaRPr lang="de-DE" dirty="0"/>
          </a:p>
          <a:p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5196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733647"/>
            <a:ext cx="10178322" cy="514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>
                <a:solidFill>
                  <a:srgbClr val="002060"/>
                </a:solidFill>
              </a:rPr>
              <a:t>Vstavite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manjkajoči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modalni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glagol</a:t>
            </a:r>
            <a:r>
              <a:rPr lang="de-DE" dirty="0">
                <a:solidFill>
                  <a:srgbClr val="002060"/>
                </a:solidFill>
              </a:rPr>
              <a:t> (müssen, sollen, können, dürfen) 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smtClean="0"/>
              <a:t>1</a:t>
            </a:r>
            <a:r>
              <a:rPr lang="de-DE" dirty="0"/>
              <a:t>	______________________ich etwas ausrichten? </a:t>
            </a:r>
          </a:p>
          <a:p>
            <a:pPr>
              <a:lnSpc>
                <a:spcPct val="200000"/>
              </a:lnSpc>
            </a:pPr>
            <a:r>
              <a:rPr lang="de-DE" dirty="0"/>
              <a:t>2	______________________Sie mich mit Herrn Sulzer verbinden? </a:t>
            </a:r>
          </a:p>
          <a:p>
            <a:pPr>
              <a:lnSpc>
                <a:spcPct val="200000"/>
              </a:lnSpc>
            </a:pPr>
            <a:r>
              <a:rPr lang="de-DE" dirty="0"/>
              <a:t>3	______________________ du das wiederholen, bitte?</a:t>
            </a:r>
          </a:p>
          <a:p>
            <a:pPr>
              <a:lnSpc>
                <a:spcPct val="200000"/>
              </a:lnSpc>
            </a:pPr>
            <a:r>
              <a:rPr lang="de-DE" dirty="0"/>
              <a:t>4	______________________man hier das Handy benutzen? </a:t>
            </a:r>
          </a:p>
          <a:p>
            <a:pPr>
              <a:lnSpc>
                <a:spcPct val="200000"/>
              </a:lnSpc>
            </a:pPr>
            <a:r>
              <a:rPr lang="de-DE" dirty="0"/>
              <a:t>5	______________________ich Sie morgen früh anrufen?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2259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733647"/>
            <a:ext cx="10178322" cy="514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>
                <a:solidFill>
                  <a:srgbClr val="002060"/>
                </a:solidFill>
              </a:rPr>
              <a:t>Vstavite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manjkajoči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modalni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glagol</a:t>
            </a:r>
            <a:r>
              <a:rPr lang="sl-SI" dirty="0" smtClean="0">
                <a:solidFill>
                  <a:srgbClr val="002060"/>
                </a:solidFill>
              </a:rPr>
              <a:t> (</a:t>
            </a:r>
            <a:r>
              <a:rPr lang="de-DE" dirty="0" smtClean="0">
                <a:solidFill>
                  <a:srgbClr val="002060"/>
                </a:solidFill>
              </a:rPr>
              <a:t>müssen</a:t>
            </a:r>
            <a:r>
              <a:rPr lang="sl-SI" dirty="0" smtClean="0">
                <a:solidFill>
                  <a:srgbClr val="002060"/>
                </a:solidFill>
              </a:rPr>
              <a:t>,</a:t>
            </a: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sollen, können</a:t>
            </a:r>
            <a:r>
              <a:rPr lang="sl-SI" dirty="0" smtClean="0">
                <a:solidFill>
                  <a:srgbClr val="002060"/>
                </a:solidFill>
              </a:rPr>
              <a:t>,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d</a:t>
            </a:r>
            <a:r>
              <a:rPr lang="de-DE" dirty="0" err="1" smtClean="0">
                <a:solidFill>
                  <a:srgbClr val="002060"/>
                </a:solidFill>
              </a:rPr>
              <a:t>ürfen</a:t>
            </a:r>
            <a:r>
              <a:rPr lang="de-DE" dirty="0" smtClean="0">
                <a:solidFill>
                  <a:srgbClr val="002060"/>
                </a:solidFill>
              </a:rPr>
              <a:t>) 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1  </a:t>
            </a:r>
            <a:r>
              <a:rPr lang="de-DE" dirty="0" smtClean="0"/>
              <a:t>       Muss/ </a:t>
            </a:r>
            <a:r>
              <a:rPr lang="de-DE" dirty="0" smtClean="0">
                <a:solidFill>
                  <a:srgbClr val="002060"/>
                </a:solidFill>
              </a:rPr>
              <a:t>Soll</a:t>
            </a:r>
            <a:r>
              <a:rPr lang="de-DE" dirty="0" smtClean="0"/>
              <a:t> </a:t>
            </a:r>
            <a:r>
              <a:rPr lang="de-DE" dirty="0"/>
              <a:t>ich etwas ausrichten? </a:t>
            </a:r>
          </a:p>
          <a:p>
            <a:pPr>
              <a:lnSpc>
                <a:spcPct val="200000"/>
              </a:lnSpc>
            </a:pPr>
            <a:r>
              <a:rPr lang="de-DE" dirty="0"/>
              <a:t>2	</a:t>
            </a:r>
            <a:r>
              <a:rPr lang="de-DE" dirty="0" smtClean="0">
                <a:solidFill>
                  <a:srgbClr val="002060"/>
                </a:solidFill>
              </a:rPr>
              <a:t>Können</a:t>
            </a:r>
            <a:r>
              <a:rPr lang="de-DE" dirty="0" smtClean="0"/>
              <a:t> </a:t>
            </a:r>
            <a:r>
              <a:rPr lang="de-DE" dirty="0"/>
              <a:t>Sie mich mit Herrn Sulzer verbinden? 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3</a:t>
            </a:r>
            <a:r>
              <a:rPr lang="de-DE" dirty="0"/>
              <a:t>	</a:t>
            </a:r>
            <a:r>
              <a:rPr lang="de-DE" dirty="0" smtClean="0">
                <a:solidFill>
                  <a:srgbClr val="002060"/>
                </a:solidFill>
              </a:rPr>
              <a:t>Kannst</a:t>
            </a:r>
            <a:r>
              <a:rPr lang="de-DE" dirty="0" smtClean="0"/>
              <a:t> du </a:t>
            </a:r>
            <a:r>
              <a:rPr lang="de-DE" dirty="0"/>
              <a:t>das wiederholen, bitte?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4</a:t>
            </a:r>
            <a:r>
              <a:rPr lang="de-DE" dirty="0"/>
              <a:t>	 </a:t>
            </a:r>
            <a:r>
              <a:rPr lang="de-DE" dirty="0" smtClean="0">
                <a:solidFill>
                  <a:srgbClr val="002060"/>
                </a:solidFill>
              </a:rPr>
              <a:t>Darf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smtClean="0"/>
              <a:t>man </a:t>
            </a:r>
            <a:r>
              <a:rPr lang="de-DE" dirty="0"/>
              <a:t>hier das Handy benutzen? </a:t>
            </a:r>
          </a:p>
          <a:p>
            <a:pPr>
              <a:lnSpc>
                <a:spcPct val="200000"/>
              </a:lnSpc>
            </a:pPr>
            <a:r>
              <a:rPr lang="de-DE" dirty="0"/>
              <a:t>5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Darf</a:t>
            </a:r>
            <a:r>
              <a:rPr lang="de-DE" dirty="0" smtClean="0">
                <a:solidFill>
                  <a:srgbClr val="002060"/>
                </a:solidFill>
              </a:rPr>
              <a:t>/Kann </a:t>
            </a:r>
            <a:r>
              <a:rPr lang="de-DE" dirty="0" smtClean="0"/>
              <a:t>ich Sie morgen früh anrufen?</a:t>
            </a:r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16617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402773"/>
            <a:ext cx="10178322" cy="4476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1.	-- Warum _________________ (müssen) du denn schon gehen?</a:t>
            </a:r>
          </a:p>
          <a:p>
            <a:r>
              <a:rPr lang="de-DE" dirty="0"/>
              <a:t> 	-- Ich _________________ (sollen) in zehn Minuten bei Herrn Petersen sein.</a:t>
            </a:r>
          </a:p>
          <a:p>
            <a:r>
              <a:rPr lang="de-DE" dirty="0"/>
              <a:t>2.	-- Warum _________________ (dürfen) man hier nicht rauchen?</a:t>
            </a:r>
          </a:p>
          <a:p>
            <a:r>
              <a:rPr lang="de-DE" dirty="0"/>
              <a:t> 	-- Ihre Mitarbeiter _________________ (mögen) ihren Freund nicht.</a:t>
            </a:r>
          </a:p>
          <a:p>
            <a:r>
              <a:rPr lang="de-DE" dirty="0"/>
              <a:t>3.	-- Warum _________________ (möchten) du denn kein Bier?</a:t>
            </a:r>
          </a:p>
          <a:p>
            <a:r>
              <a:rPr lang="de-DE" dirty="0"/>
              <a:t> 	-- Ich _________________ (mögen) Bier überhaupt nicht. Es ist zu bitter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540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	-- Warum ____musst_____________ (müssen) du denn schon gehen?</a:t>
            </a:r>
          </a:p>
          <a:p>
            <a:r>
              <a:rPr lang="de-DE" dirty="0"/>
              <a:t> 	-- Ich ____soll_____________ (sollen) in zehn Minuten bei Herrn Petersen sein.</a:t>
            </a:r>
          </a:p>
          <a:p>
            <a:r>
              <a:rPr lang="de-DE" dirty="0"/>
              <a:t>2.	-- Warum _____darf____________ (dürfen) man hier nicht rauchen?</a:t>
            </a:r>
          </a:p>
          <a:p>
            <a:r>
              <a:rPr lang="de-DE" dirty="0"/>
              <a:t> 	-- Ihre Mitarbeiter ____mögen_____________ (mögen) ihren Freund nicht.</a:t>
            </a:r>
          </a:p>
          <a:p>
            <a:r>
              <a:rPr lang="de-DE" dirty="0"/>
              <a:t>3.	-- Warum __möchtest_______________ (möchten) du denn kein Bier?</a:t>
            </a:r>
          </a:p>
          <a:p>
            <a:r>
              <a:rPr lang="de-DE" dirty="0"/>
              <a:t> 	-- Ich ____mag_____________ (mögen) Bier überhaupt nicht. Es ist zu bitter.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6768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30431"/>
            <a:ext cx="10178322" cy="1492132"/>
          </a:xfrm>
        </p:spPr>
        <p:txBody>
          <a:bodyPr>
            <a:normAutofit/>
          </a:bodyPr>
          <a:lstStyle/>
          <a:p>
            <a:r>
              <a:rPr lang="sl-SI" sz="3200" dirty="0" err="1" smtClean="0"/>
              <a:t>Smalltalk</a:t>
            </a:r>
            <a:r>
              <a:rPr lang="sl-SI" sz="3200" dirty="0" smtClean="0"/>
              <a:t> – H</a:t>
            </a:r>
            <a:r>
              <a:rPr lang="de-DE" sz="3200" dirty="0" err="1" smtClean="0"/>
              <a:t>äufige</a:t>
            </a:r>
            <a:r>
              <a:rPr lang="de-DE" sz="3200" dirty="0" smtClean="0"/>
              <a:t> fragen und antworten</a:t>
            </a:r>
            <a:r>
              <a:rPr lang="sl-SI" sz="3200" dirty="0" smtClean="0"/>
              <a:t> /</a:t>
            </a:r>
            <a:r>
              <a:rPr lang="sl-SI" sz="3200" dirty="0" err="1" smtClean="0"/>
              <a:t>smalltalk</a:t>
            </a:r>
            <a:r>
              <a:rPr lang="sl-SI" sz="3200" dirty="0" smtClean="0"/>
              <a:t> pogosta vprašanja in odgovori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057401"/>
            <a:ext cx="10178322" cy="3822192"/>
          </a:xfrm>
        </p:spPr>
        <p:txBody>
          <a:bodyPr>
            <a:normAutofit/>
          </a:bodyPr>
          <a:lstStyle/>
          <a:p>
            <a:r>
              <a:rPr lang="sl-SI" b="1" dirty="0" smtClean="0"/>
              <a:t>Lesen </a:t>
            </a:r>
            <a:r>
              <a:rPr lang="sl-SI" b="1" dirty="0" err="1" smtClean="0"/>
              <a:t>wir</a:t>
            </a:r>
            <a:r>
              <a:rPr lang="sl-SI" b="1" dirty="0" smtClean="0"/>
              <a:t> den </a:t>
            </a:r>
            <a:r>
              <a:rPr lang="sl-SI" b="1" dirty="0" err="1" smtClean="0"/>
              <a:t>Text</a:t>
            </a:r>
            <a:r>
              <a:rPr lang="sl-SI" b="1" dirty="0" smtClean="0"/>
              <a:t> </a:t>
            </a:r>
            <a:r>
              <a:rPr lang="de-DE" b="1" dirty="0" smtClean="0"/>
              <a:t>über Small Talk:</a:t>
            </a:r>
            <a:r>
              <a:rPr lang="sl-SI" b="1" dirty="0" smtClean="0"/>
              <a:t> (tekst je tudi v skripti)</a:t>
            </a:r>
            <a:r>
              <a:rPr lang="de-DE" b="1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Positiv sprechen über das Land ist immer gut für einen Smalltalk: </a:t>
            </a:r>
            <a:endParaRPr lang="de-DE" dirty="0"/>
          </a:p>
          <a:p>
            <a:pPr marL="0" indent="0">
              <a:buNone/>
            </a:pPr>
            <a:r>
              <a:rPr lang="de-DE" i="1" dirty="0" smtClean="0"/>
              <a:t>Die Stadt / Der Hafen … ist sehr schön / interessant. </a:t>
            </a:r>
          </a:p>
          <a:p>
            <a:pPr marL="0" indent="0">
              <a:buNone/>
            </a:pPr>
            <a:r>
              <a:rPr lang="de-DE" i="1" dirty="0" smtClean="0"/>
              <a:t>Ich liebe das Essen in Deutschland/Österreich/der Schweiz … </a:t>
            </a:r>
          </a:p>
          <a:p>
            <a:pPr marL="0" indent="0">
              <a:buNone/>
            </a:pPr>
            <a:r>
              <a:rPr lang="de-DE" dirty="0" smtClean="0"/>
              <a:t>Andere Themen sind: Hobbys, das Wetter, Urlaub, Sport. </a:t>
            </a:r>
          </a:p>
          <a:p>
            <a:pPr marL="0" indent="0">
              <a:buNone/>
            </a:pPr>
            <a:r>
              <a:rPr lang="de-DE" dirty="0" smtClean="0"/>
              <a:t>Man kennt die Person nicht – keine Fragen zum Privatleben. </a:t>
            </a:r>
          </a:p>
          <a:p>
            <a:pPr marL="0" indent="0">
              <a:buNone/>
            </a:pPr>
            <a:r>
              <a:rPr lang="de-DE" dirty="0" smtClean="0"/>
              <a:t>Mann kennt Person schon ein bisschen: Dann kann man auch über die Familie sprechen. </a:t>
            </a:r>
          </a:p>
          <a:p>
            <a:pPr marL="0" indent="0">
              <a:buNone/>
            </a:pPr>
            <a:r>
              <a:rPr lang="de-DE" dirty="0" smtClean="0"/>
              <a:t>Nicht gut sind die Themen: Politik, Religion, Krankheit oder Geld.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1755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zum </a:t>
            </a:r>
            <a:r>
              <a:rPr lang="de-DE" dirty="0" err="1" smtClean="0"/>
              <a:t>text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31089"/>
            <a:ext cx="10178322" cy="434850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Richtig oder falsch? R/F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Sie können gut über Ihre Hobbys reden.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Thema „Wetter“ ist zu langweilig für einen Small Talk.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Fragen über die Familie sind immer gut.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Thema Geld passt immer.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Alle sprechen gern über Religion.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5462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zum </a:t>
            </a:r>
            <a:r>
              <a:rPr lang="de-DE" dirty="0" err="1" smtClean="0"/>
              <a:t>text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31089"/>
            <a:ext cx="10178322" cy="434850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Richtig oder falsch? R/F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Sie können gut über Ihre Hobbys reden.  R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Thema „Wetter“ ist zu langweilig für einen Small Talk. F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Fragen über die Familie sind immer gut. F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Thema Geld passt immer. F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Alle sprechen gern über Religion. F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Über welche Themen spricht man in Slowenien? </a:t>
            </a:r>
          </a:p>
        </p:txBody>
      </p:sp>
    </p:spTree>
    <p:extLst>
      <p:ext uri="{BB962C8B-B14F-4D97-AF65-F5344CB8AC3E}">
        <p14:creationId xmlns:p14="http://schemas.microsoft.com/office/powerpoint/2010/main" val="1641256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Einige fragen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1257300" y="1467293"/>
            <a:ext cx="4800600" cy="4438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 smtClean="0"/>
              <a:t>Kaj</a:t>
            </a:r>
            <a:r>
              <a:rPr lang="de-DE" b="1" dirty="0" smtClean="0"/>
              <a:t> </a:t>
            </a:r>
            <a:r>
              <a:rPr lang="de-DE" b="1" dirty="0" err="1" smtClean="0"/>
              <a:t>spada</a:t>
            </a:r>
            <a:r>
              <a:rPr lang="de-DE" b="1" dirty="0" smtClean="0"/>
              <a:t> </a:t>
            </a:r>
            <a:r>
              <a:rPr lang="de-DE" b="1" dirty="0" err="1" smtClean="0"/>
              <a:t>skupaj</a:t>
            </a:r>
            <a:r>
              <a:rPr lang="de-DE" b="1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Wie ist das Wetter bei Ihnen im Moment? 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Sind Sie zum ersten Mal in Deutschland?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 Was macht Ihr Sohn/Ihre Tochter?</a:t>
            </a:r>
            <a:r>
              <a:rPr lang="de-DE" dirty="0"/>
              <a:t> Was machen Ihre Kinder? </a:t>
            </a:r>
            <a:endParaRPr lang="de-DE" b="1" dirty="0" smtClean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 Was macht Ihr Mann/ Ihre Frau? 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Was sind Ihre Hobbys?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Wo machen Sie Urlaub?  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624828" y="1552353"/>
            <a:ext cx="4800600" cy="381708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de-DE" dirty="0"/>
              <a:t>Ja, zum ersten Mal. /Nein, ich war schon in… </a:t>
            </a:r>
            <a:endParaRPr lang="de-DE" dirty="0" smtClean="0"/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Mein </a:t>
            </a:r>
            <a:r>
              <a:rPr lang="de-DE" dirty="0"/>
              <a:t>Mann / Meine Frau ist … (von Beruf). Er/Sie arbeitet (im Moment) nicht.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Meine </a:t>
            </a:r>
            <a:r>
              <a:rPr lang="de-DE" dirty="0"/>
              <a:t>Hobbys sind Fußball/Kino/Kochen/Lesen/Tennis …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/>
              <a:t>Wir machen Urlaub in …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Gestern </a:t>
            </a:r>
            <a:r>
              <a:rPr lang="de-DE" dirty="0"/>
              <a:t>hatten wir Sonne /Regen und 15 Grad.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Mein </a:t>
            </a:r>
            <a:r>
              <a:rPr lang="de-DE" dirty="0"/>
              <a:t>Sohn/Meine Tochter geht in die Schule / studiert.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9521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Einige fragen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1257300" y="1552353"/>
            <a:ext cx="4800600" cy="4353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1 E Wie ist das Wetter bei Ihnen im Moment? </a:t>
            </a:r>
          </a:p>
          <a:p>
            <a:pPr marL="0" indent="0">
              <a:buNone/>
            </a:pPr>
            <a:r>
              <a:rPr lang="de-DE" b="1" dirty="0" smtClean="0"/>
              <a:t>2 A Sind Sie zum ersten Mal in Deutschland?</a:t>
            </a:r>
          </a:p>
          <a:p>
            <a:pPr marL="0" indent="0">
              <a:buNone/>
            </a:pPr>
            <a:r>
              <a:rPr lang="de-DE" b="1" dirty="0" smtClean="0"/>
              <a:t>3 F Was macht Ihr Sohn/Ihre Tochter?</a:t>
            </a:r>
            <a:r>
              <a:rPr lang="de-DE" dirty="0"/>
              <a:t> Was machen Ihre Kinder?</a:t>
            </a: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4B Was macht Ihr Mann/ Ihre Frau? </a:t>
            </a:r>
          </a:p>
          <a:p>
            <a:pPr marL="0" indent="0">
              <a:buNone/>
            </a:pPr>
            <a:r>
              <a:rPr lang="de-DE" b="1" dirty="0" smtClean="0"/>
              <a:t>5C Was sind Ihre Hobby</a:t>
            </a:r>
          </a:p>
          <a:p>
            <a:pPr marL="0" indent="0">
              <a:buNone/>
            </a:pPr>
            <a:r>
              <a:rPr lang="de-DE" b="1" dirty="0" smtClean="0"/>
              <a:t>6DWo machen Sie Urlaub? </a:t>
            </a: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err="1" smtClean="0"/>
              <a:t>Welche</a:t>
            </a:r>
            <a:r>
              <a:rPr lang="sl-SI" b="1" dirty="0" smtClean="0"/>
              <a:t> </a:t>
            </a:r>
            <a:r>
              <a:rPr lang="sl-SI" b="1" dirty="0" err="1" smtClean="0"/>
              <a:t>Fragen</a:t>
            </a:r>
            <a:r>
              <a:rPr lang="sl-SI" b="1" dirty="0" smtClean="0"/>
              <a:t>/</a:t>
            </a:r>
            <a:r>
              <a:rPr lang="sl-SI" b="1" dirty="0" err="1" smtClean="0"/>
              <a:t>Antworten</a:t>
            </a:r>
            <a:r>
              <a:rPr lang="sl-SI" b="1" dirty="0" smtClean="0"/>
              <a:t> </a:t>
            </a:r>
            <a:r>
              <a:rPr lang="sl-SI" b="1" dirty="0" err="1" smtClean="0"/>
              <a:t>finden</a:t>
            </a:r>
            <a:r>
              <a:rPr lang="sl-SI" b="1" dirty="0" smtClean="0"/>
              <a:t> </a:t>
            </a:r>
            <a:r>
              <a:rPr lang="sl-SI" b="1" dirty="0" err="1" smtClean="0"/>
              <a:t>Sie</a:t>
            </a:r>
            <a:r>
              <a:rPr lang="sl-SI" b="1" dirty="0" smtClean="0"/>
              <a:t> </a:t>
            </a:r>
            <a:r>
              <a:rPr lang="sl-SI" b="1" dirty="0" err="1" smtClean="0"/>
              <a:t>wichtig</a:t>
            </a:r>
            <a:r>
              <a:rPr lang="sl-SI" b="1" dirty="0" smtClean="0"/>
              <a:t>?</a:t>
            </a:r>
            <a:r>
              <a:rPr lang="de-DE" b="1" dirty="0" smtClean="0"/>
              <a:t> 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624828" y="1707622"/>
            <a:ext cx="4800600" cy="342790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de-DE" dirty="0"/>
              <a:t>Ja, zum ersten Mal. /Nein, ich war schon in… </a:t>
            </a:r>
            <a:endParaRPr lang="de-DE" dirty="0" smtClean="0"/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Mein </a:t>
            </a:r>
            <a:r>
              <a:rPr lang="de-DE" dirty="0"/>
              <a:t>Mann / Meine Frau ist … (von Beruf). Er/Sie arbeitet (im Moment) nicht.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Meine </a:t>
            </a:r>
            <a:r>
              <a:rPr lang="de-DE" dirty="0"/>
              <a:t>Hobbys sind Fußball/Kino/Kochen/Lesen/Tennis …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/>
              <a:t>Wir machen Urlaub in …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Gestern </a:t>
            </a:r>
            <a:r>
              <a:rPr lang="de-DE" dirty="0"/>
              <a:t>hatten wir Sonne /Regen und 15 Grad. </a:t>
            </a:r>
          </a:p>
          <a:p>
            <a:pPr marL="457200" indent="-457200">
              <a:buFont typeface="+mj-lt"/>
              <a:buAutoNum type="alphaUcPeriod"/>
            </a:pPr>
            <a:r>
              <a:rPr lang="de-DE" dirty="0" smtClean="0"/>
              <a:t>Mein </a:t>
            </a:r>
            <a:r>
              <a:rPr lang="de-DE" dirty="0"/>
              <a:t>Sohn/Meine Tochter geht in die Schule / studiert. </a:t>
            </a:r>
            <a:endParaRPr lang="sl-SI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944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Übungen zum </a:t>
            </a:r>
            <a:r>
              <a:rPr lang="de-DE" dirty="0" err="1" smtClean="0"/>
              <a:t>schluss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637415"/>
            <a:ext cx="10178322" cy="424217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Glagol</a:t>
            </a:r>
            <a:r>
              <a:rPr lang="de-DE" dirty="0" smtClean="0"/>
              <a:t>: </a:t>
            </a:r>
          </a:p>
          <a:p>
            <a:r>
              <a:rPr lang="de-DE" dirty="0" smtClean="0"/>
              <a:t>1 </a:t>
            </a:r>
            <a:r>
              <a:rPr lang="de-DE" dirty="0"/>
              <a:t>________________________ ihr heute bis 17 Uhr im Büro? (sein)</a:t>
            </a:r>
          </a:p>
          <a:p>
            <a:r>
              <a:rPr lang="de-DE" dirty="0"/>
              <a:t>2 Da ________________________ Sie am besten mit Herrn Lutz. (sprechen)</a:t>
            </a:r>
          </a:p>
          <a:p>
            <a:r>
              <a:rPr lang="de-DE" dirty="0"/>
              <a:t>3 Luisa ________________________ Tina ________________________ . (anrufen)</a:t>
            </a:r>
          </a:p>
          <a:p>
            <a:r>
              <a:rPr lang="de-DE" dirty="0"/>
              <a:t>4 Ich ________________________ die 49 für Deutschland. (wählen)</a:t>
            </a:r>
          </a:p>
          <a:p>
            <a:r>
              <a:rPr lang="de-DE" dirty="0"/>
              <a:t>5 Wie ________________ der Teilnehmer? Und du, wie _________________ du? (heißen)</a:t>
            </a:r>
          </a:p>
          <a:p>
            <a:r>
              <a:rPr lang="de-DE" dirty="0"/>
              <a:t>6 Die Vorwahl für Paris _________________________ eins. (sein</a:t>
            </a:r>
            <a:r>
              <a:rPr lang="de-DE" dirty="0" smtClean="0"/>
              <a:t>)</a:t>
            </a:r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3165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sl-SI" sz="5400" b="1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Jahreszeiten und Monate/ </a:t>
            </a:r>
            <a:r>
              <a:rPr lang="de-DE" altLang="sl-SI" sz="5400" b="1" cap="none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Letni</a:t>
            </a:r>
            <a:r>
              <a:rPr lang="de-DE" altLang="sl-SI" sz="5400" b="1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altLang="sl-SI" sz="5400" b="1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časi in meseci</a:t>
            </a:r>
            <a:r>
              <a:rPr lang="sl-SI" altLang="sl-SI" sz="3600" cap="none" dirty="0">
                <a:solidFill>
                  <a:schemeClr val="tx1"/>
                </a:solidFill>
              </a:rPr>
              <a:t/>
            </a:r>
            <a:br>
              <a:rPr lang="sl-SI" altLang="sl-SI" sz="3600" cap="none" dirty="0">
                <a:solidFill>
                  <a:schemeClr val="tx1"/>
                </a:solidFill>
              </a:rPr>
            </a:b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27132"/>
              </p:ext>
            </p:extLst>
          </p:nvPr>
        </p:nvGraphicFramePr>
        <p:xfrm>
          <a:off x="1385341" y="3273314"/>
          <a:ext cx="9122735" cy="2454794"/>
        </p:xfrm>
        <a:graphic>
          <a:graphicData uri="http://schemas.openxmlformats.org/drawingml/2006/table">
            <a:tbl>
              <a:tblPr firstRow="1" firstCol="1" bandRow="1"/>
              <a:tblGrid>
                <a:gridCol w="44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2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2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Bild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Jahreszeit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Monate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05" y="3387317"/>
            <a:ext cx="1028700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Slika 1" descr="Bildergebnis für früh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79" y="3381160"/>
            <a:ext cx="12954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53" y="3381160"/>
            <a:ext cx="105410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Slika 2" descr="Bildergebnis für herb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67" y="3381160"/>
            <a:ext cx="16478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02937" y="1549748"/>
            <a:ext cx="110948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Uredimo</a:t>
            </a:r>
            <a:r>
              <a:rPr kumimoji="0" lang="sl-SI" altLang="sl-SI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letn</a:t>
            </a:r>
            <a:r>
              <a:rPr lang="sl-SI" altLang="sl-SI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čase in mesece v tabelo.  </a:t>
            </a:r>
            <a:endParaRPr kumimoji="0" lang="sl-SI" altLang="sl-S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Jahreszeiten: 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Sommer, Winter, Frühling, Herbst</a:t>
            </a:r>
            <a:endParaRPr kumimoji="0" lang="sl-SI" altLang="sl-SI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Monate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Januar/ Jänner, Februar, März, April, Mai, Juni, Juli, August, September, Oktober, November Dezember</a:t>
            </a:r>
            <a:r>
              <a:rPr kumimoji="0" lang="de-DE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sl-SI" altLang="sl-S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7235" y="60666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Wann haben Sie Geburtstag?</a:t>
            </a:r>
            <a:endParaRPr kumimoji="0" lang="sl-SI" altLang="sl-S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Monate und Jahreszeiten stehen immer mit der Präposition IM. </a:t>
            </a:r>
            <a:endParaRPr kumimoji="0" lang="sl-SI" altLang="sl-S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05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Nepr</a:t>
            </a:r>
            <a:r>
              <a:rPr lang="sl-SI" dirty="0" smtClean="0"/>
              <a:t>. Glagoli – </a:t>
            </a:r>
            <a:r>
              <a:rPr lang="sl-SI" dirty="0" err="1" smtClean="0"/>
              <a:t>unregelm</a:t>
            </a:r>
            <a:r>
              <a:rPr lang="de-DE" dirty="0" err="1" smtClean="0"/>
              <a:t>äßige</a:t>
            </a:r>
            <a:r>
              <a:rPr lang="de-DE" dirty="0" smtClean="0"/>
              <a:t> </a:t>
            </a:r>
            <a:r>
              <a:rPr lang="de-DE" dirty="0" err="1" smtClean="0"/>
              <a:t>verbEn</a:t>
            </a:r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28548"/>
              </p:ext>
            </p:extLst>
          </p:nvPr>
        </p:nvGraphicFramePr>
        <p:xfrm>
          <a:off x="1693719" y="1874517"/>
          <a:ext cx="8354289" cy="458741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16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4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de-DE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i </a:t>
                      </a:r>
                      <a:endParaRPr lang="de-DE" sz="18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</a:t>
                      </a:r>
                      <a:endParaRPr lang="sl-SI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e </a:t>
                      </a:r>
                      <a:r>
                        <a:rPr lang="de-DE" sz="1800" b="1" dirty="0" err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ie</a:t>
                      </a:r>
                      <a:endParaRPr lang="de-DE" sz="18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lesen</a:t>
                      </a:r>
                      <a:endParaRPr lang="sl-SI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a ä</a:t>
                      </a:r>
                      <a:endParaRPr lang="de-DE" sz="18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fahren</a:t>
                      </a:r>
                      <a:endParaRPr lang="sl-SI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nehmen </a:t>
                      </a:r>
                      <a:endParaRPr lang="sl-SI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</a:t>
                      </a:r>
                      <a:endParaRPr lang="sl-SI" sz="18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fahre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nehme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isst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liest 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fährst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nimmst 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er/sie/es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isst</a:t>
                      </a: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liest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fährt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nimmt</a:t>
                      </a:r>
                      <a:endParaRPr lang="sl-SI" sz="18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nehmen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sl-SI" sz="18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esst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lest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fahrt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nehmt 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sie/Sie</a:t>
                      </a:r>
                      <a:endParaRPr lang="sl-SI" sz="18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nehmen 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6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treffen, sprechen 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sehen, fernsehen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laufen, schlafen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116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20369"/>
              </p:ext>
            </p:extLst>
          </p:nvPr>
        </p:nvGraphicFramePr>
        <p:xfrm>
          <a:off x="1979323" y="1267690"/>
          <a:ext cx="8484322" cy="43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3" imgW="5753193" imgH="3318318" progId="Word.Document.12">
                  <p:embed/>
                </p:oleObj>
              </mc:Choice>
              <mc:Fallback>
                <p:oleObj name="Dokument" r:id="rId3" imgW="5753193" imgH="3318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323" y="1267690"/>
                        <a:ext cx="8484322" cy="430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886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71500"/>
            <a:ext cx="10178322" cy="5308093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Glagol</a:t>
            </a:r>
            <a:r>
              <a:rPr lang="de-DE" dirty="0" smtClean="0"/>
              <a:t>: </a:t>
            </a:r>
          </a:p>
          <a:p>
            <a:r>
              <a:rPr lang="de-DE" dirty="0" smtClean="0"/>
              <a:t>1 </a:t>
            </a:r>
            <a:r>
              <a:rPr lang="de-DE" dirty="0"/>
              <a:t>________________________ ihr heute bis 17 Uhr im Büro? (sein)</a:t>
            </a:r>
          </a:p>
          <a:p>
            <a:r>
              <a:rPr lang="de-DE" dirty="0"/>
              <a:t>2 Da ________________________ Sie am besten mit Herrn Lutz. (sprechen)</a:t>
            </a:r>
          </a:p>
          <a:p>
            <a:r>
              <a:rPr lang="de-DE" dirty="0"/>
              <a:t>3 Luisa ________________________ Tina ________________________ . (anrufen)</a:t>
            </a:r>
          </a:p>
          <a:p>
            <a:r>
              <a:rPr lang="de-DE" dirty="0"/>
              <a:t>4 Ich ________________________ die 49 für Deutschland. (wählen)</a:t>
            </a:r>
          </a:p>
          <a:p>
            <a:r>
              <a:rPr lang="de-DE" dirty="0"/>
              <a:t>5 Wie ________________ der Teilnehmer? Und du, wie _________________ du? (heißen)</a:t>
            </a:r>
          </a:p>
          <a:p>
            <a:r>
              <a:rPr lang="de-DE" dirty="0"/>
              <a:t>6 Die Vorwahl für Paris _________________________ eins. (sein</a:t>
            </a:r>
            <a:r>
              <a:rPr lang="de-DE" dirty="0" smtClean="0"/>
              <a:t>)</a:t>
            </a:r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4847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278082"/>
            <a:ext cx="10178322" cy="4601511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Glagol</a:t>
            </a:r>
            <a:r>
              <a:rPr lang="de-DE" dirty="0" smtClean="0"/>
              <a:t> </a:t>
            </a:r>
          </a:p>
          <a:p>
            <a:r>
              <a:rPr lang="de-DE" dirty="0" smtClean="0"/>
              <a:t>1 ________</a:t>
            </a:r>
            <a:r>
              <a:rPr lang="sl-SI" dirty="0" err="1" smtClean="0"/>
              <a:t>Seid</a:t>
            </a:r>
            <a:r>
              <a:rPr lang="de-DE" dirty="0" smtClean="0"/>
              <a:t>________________ </a:t>
            </a:r>
            <a:r>
              <a:rPr lang="de-DE" dirty="0"/>
              <a:t>ihr heute bis 17 Uhr im Büro? (sein)</a:t>
            </a:r>
          </a:p>
          <a:p>
            <a:r>
              <a:rPr lang="de-DE" dirty="0"/>
              <a:t>2 Da </a:t>
            </a:r>
            <a:r>
              <a:rPr lang="de-DE" dirty="0" smtClean="0"/>
              <a:t>________</a:t>
            </a:r>
            <a:r>
              <a:rPr lang="sl-SI" dirty="0" err="1" smtClean="0"/>
              <a:t>spricht</a:t>
            </a:r>
            <a:r>
              <a:rPr lang="de-DE" dirty="0" smtClean="0"/>
              <a:t>________________ </a:t>
            </a:r>
            <a:r>
              <a:rPr lang="de-DE" dirty="0"/>
              <a:t>Sie am besten mit Herrn Lutz. (sprechen)</a:t>
            </a:r>
          </a:p>
          <a:p>
            <a:r>
              <a:rPr lang="de-DE" dirty="0"/>
              <a:t>3 Luisa </a:t>
            </a:r>
            <a:r>
              <a:rPr lang="de-DE" dirty="0" smtClean="0"/>
              <a:t>____________</a:t>
            </a:r>
            <a:r>
              <a:rPr lang="sl-SI" dirty="0" err="1" smtClean="0"/>
              <a:t>ruft</a:t>
            </a:r>
            <a:r>
              <a:rPr lang="de-DE" dirty="0" smtClean="0"/>
              <a:t>____________ </a:t>
            </a:r>
            <a:r>
              <a:rPr lang="de-DE" dirty="0"/>
              <a:t>Tina </a:t>
            </a:r>
            <a:r>
              <a:rPr lang="de-DE" dirty="0" smtClean="0"/>
              <a:t>_____</a:t>
            </a:r>
            <a:r>
              <a:rPr lang="sl-SI" dirty="0" err="1" smtClean="0"/>
              <a:t>an</a:t>
            </a:r>
            <a:r>
              <a:rPr lang="de-DE" dirty="0" smtClean="0"/>
              <a:t>___________________ </a:t>
            </a:r>
            <a:r>
              <a:rPr lang="de-DE" dirty="0"/>
              <a:t>. (anrufen)</a:t>
            </a:r>
          </a:p>
          <a:p>
            <a:r>
              <a:rPr lang="de-DE" dirty="0"/>
              <a:t>4 Ich </a:t>
            </a:r>
            <a:r>
              <a:rPr lang="de-DE" dirty="0" smtClean="0"/>
              <a:t>_____</a:t>
            </a:r>
            <a:r>
              <a:rPr lang="sl-SI" dirty="0" smtClean="0"/>
              <a:t>w</a:t>
            </a:r>
            <a:r>
              <a:rPr lang="de-DE" dirty="0" err="1" smtClean="0"/>
              <a:t>ähle</a:t>
            </a:r>
            <a:r>
              <a:rPr lang="de-DE" dirty="0" smtClean="0"/>
              <a:t>___________________ </a:t>
            </a:r>
            <a:r>
              <a:rPr lang="de-DE" dirty="0"/>
              <a:t>die 49 für Deutschland. (wählen)</a:t>
            </a:r>
          </a:p>
          <a:p>
            <a:r>
              <a:rPr lang="de-DE" dirty="0"/>
              <a:t>5 Wie </a:t>
            </a:r>
            <a:r>
              <a:rPr lang="de-DE" dirty="0" smtClean="0"/>
              <a:t>___heißt_____________ </a:t>
            </a:r>
            <a:r>
              <a:rPr lang="de-DE" dirty="0"/>
              <a:t>der Teilnehmer? Und du, wie </a:t>
            </a:r>
            <a:r>
              <a:rPr lang="de-DE" dirty="0" smtClean="0"/>
              <a:t>____heißt_____________ </a:t>
            </a:r>
            <a:r>
              <a:rPr lang="de-DE" dirty="0"/>
              <a:t>du? (heißen)</a:t>
            </a:r>
          </a:p>
          <a:p>
            <a:r>
              <a:rPr lang="de-DE" dirty="0"/>
              <a:t>6 Die Vorwahl für Paris </a:t>
            </a:r>
            <a:r>
              <a:rPr lang="de-DE" dirty="0" smtClean="0"/>
              <a:t>______ist___________________ </a:t>
            </a:r>
            <a:r>
              <a:rPr lang="de-DE" dirty="0"/>
              <a:t>eins. (sein</a:t>
            </a:r>
            <a:r>
              <a:rPr lang="de-DE" dirty="0" smtClean="0"/>
              <a:t>)</a:t>
            </a:r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6475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457201"/>
            <a:ext cx="10178322" cy="5422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/>
              <a:t>SLOVNICA</a:t>
            </a:r>
            <a:r>
              <a:rPr lang="sl-SI" sz="2400" b="1" dirty="0"/>
              <a:t>/ GRAMMATIK</a:t>
            </a:r>
          </a:p>
          <a:p>
            <a:pPr marL="0" indent="0">
              <a:buNone/>
            </a:pPr>
            <a:r>
              <a:rPr lang="sl-SI" sz="2400" b="1" dirty="0" smtClean="0"/>
              <a:t>A </a:t>
            </a:r>
            <a:r>
              <a:rPr lang="sl-SI" sz="2400" b="1" dirty="0"/>
              <a:t>Povedni stavki/ </a:t>
            </a:r>
            <a:r>
              <a:rPr lang="sl-SI" sz="2400" b="1" dirty="0" err="1" smtClean="0"/>
              <a:t>Aussagesätze</a:t>
            </a:r>
            <a:endParaRPr lang="sl-SI" sz="2400" b="1" dirty="0" smtClean="0"/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>
                <a:solidFill>
                  <a:srgbClr val="FF0000"/>
                </a:solidFill>
              </a:rPr>
              <a:t>rufe</a:t>
            </a:r>
            <a:r>
              <a:rPr lang="sl-SI" sz="2400" dirty="0"/>
              <a:t> </a:t>
            </a:r>
            <a:r>
              <a:rPr lang="sl-SI" sz="2400" dirty="0" err="1">
                <a:solidFill>
                  <a:schemeClr val="tx1"/>
                </a:solidFill>
              </a:rPr>
              <a:t>morgen</a:t>
            </a:r>
            <a:r>
              <a:rPr lang="sl-SI" sz="2400" dirty="0"/>
              <a:t> </a:t>
            </a:r>
            <a:r>
              <a:rPr lang="sl-SI" sz="2400" dirty="0" err="1"/>
              <a:t>früh</a:t>
            </a:r>
            <a:r>
              <a:rPr lang="sl-SI" sz="2400" dirty="0"/>
              <a:t> </a:t>
            </a:r>
            <a:r>
              <a:rPr lang="sl-SI" sz="2400" dirty="0" err="1"/>
              <a:t>zurück</a:t>
            </a:r>
            <a:r>
              <a:rPr lang="sl-SI" sz="2400" dirty="0"/>
              <a:t>.</a:t>
            </a:r>
          </a:p>
          <a:p>
            <a:r>
              <a:rPr lang="sl-SI" sz="2400" dirty="0"/>
              <a:t>Er </a:t>
            </a:r>
            <a:r>
              <a:rPr lang="sl-SI" sz="2400" dirty="0" err="1">
                <a:solidFill>
                  <a:srgbClr val="FF0000"/>
                </a:solidFill>
              </a:rPr>
              <a:t>möchte</a:t>
            </a:r>
            <a:r>
              <a:rPr lang="sl-SI" sz="2400" dirty="0"/>
              <a:t> </a:t>
            </a:r>
            <a:r>
              <a:rPr lang="sl-SI" sz="2400" dirty="0" err="1"/>
              <a:t>Herrn</a:t>
            </a:r>
            <a:r>
              <a:rPr lang="sl-SI" sz="2400" dirty="0"/>
              <a:t> Bolt </a:t>
            </a:r>
            <a:r>
              <a:rPr lang="sl-SI" sz="2400" dirty="0" err="1">
                <a:solidFill>
                  <a:srgbClr val="FF0000"/>
                </a:solidFill>
              </a:rPr>
              <a:t>sprechen</a:t>
            </a:r>
            <a:r>
              <a:rPr lang="sl-SI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b="1" dirty="0" smtClean="0"/>
              <a:t>B </a:t>
            </a:r>
            <a:r>
              <a:rPr lang="sl-SI" sz="2400" b="1" dirty="0"/>
              <a:t>Vprašanja / </a:t>
            </a:r>
            <a:r>
              <a:rPr lang="sl-SI" sz="2400" b="1" dirty="0" err="1"/>
              <a:t>Fragesätze</a:t>
            </a:r>
            <a:r>
              <a:rPr lang="sl-SI" sz="2400" b="1" dirty="0"/>
              <a:t> </a:t>
            </a:r>
          </a:p>
          <a:p>
            <a:r>
              <a:rPr lang="sl-SI" sz="2400" dirty="0"/>
              <a:t> </a:t>
            </a:r>
            <a:r>
              <a:rPr lang="sl-SI" sz="2400" dirty="0" err="1">
                <a:solidFill>
                  <a:srgbClr val="FF0000"/>
                </a:solidFill>
              </a:rPr>
              <a:t>Woher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 err="1">
                <a:solidFill>
                  <a:srgbClr val="FF0000"/>
                </a:solidFill>
              </a:rPr>
              <a:t>kommt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/>
              <a:t>Ivan?</a:t>
            </a:r>
          </a:p>
          <a:p>
            <a:r>
              <a:rPr lang="sl-SI" sz="2400" dirty="0"/>
              <a:t> </a:t>
            </a:r>
            <a:r>
              <a:rPr lang="sl-SI" sz="2400" dirty="0" err="1">
                <a:solidFill>
                  <a:srgbClr val="FF0000"/>
                </a:solidFill>
              </a:rPr>
              <a:t>Kommt</a:t>
            </a:r>
            <a:r>
              <a:rPr lang="sl-SI" sz="2400" dirty="0"/>
              <a:t> er </a:t>
            </a:r>
            <a:r>
              <a:rPr lang="sl-SI" sz="2400" dirty="0" err="1"/>
              <a:t>aus</a:t>
            </a:r>
            <a:r>
              <a:rPr lang="sl-SI" sz="2400" dirty="0"/>
              <a:t> </a:t>
            </a:r>
            <a:r>
              <a:rPr lang="sl-SI" sz="2400" dirty="0" err="1"/>
              <a:t>Ungarn</a:t>
            </a:r>
            <a:r>
              <a:rPr lang="sl-SI" sz="2400" dirty="0"/>
              <a:t>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6190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091045"/>
            <a:ext cx="10178322" cy="4788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Tvorjenje</a:t>
            </a:r>
            <a:r>
              <a:rPr lang="de-DE" dirty="0" smtClean="0"/>
              <a:t> </a:t>
            </a:r>
            <a:r>
              <a:rPr lang="de-DE" dirty="0" err="1" smtClean="0"/>
              <a:t>vpra</a:t>
            </a:r>
            <a:r>
              <a:rPr lang="sl-SI" dirty="0" err="1" smtClean="0"/>
              <a:t>šanj</a:t>
            </a:r>
            <a:r>
              <a:rPr lang="sl-SI" dirty="0" smtClean="0"/>
              <a:t>.  </a:t>
            </a:r>
            <a:endParaRPr lang="de-DE" dirty="0"/>
          </a:p>
          <a:p>
            <a:r>
              <a:rPr lang="de-DE" dirty="0"/>
              <a:t>1 ________________________________________________________________?</a:t>
            </a:r>
          </a:p>
          <a:p>
            <a:r>
              <a:rPr lang="de-DE" dirty="0"/>
              <a:t>Der Personalleiter heißt Peter </a:t>
            </a:r>
            <a:r>
              <a:rPr lang="de-DE" dirty="0" err="1"/>
              <a:t>Mosmann</a:t>
            </a:r>
            <a:r>
              <a:rPr lang="de-DE" dirty="0"/>
              <a:t>.</a:t>
            </a:r>
          </a:p>
          <a:p>
            <a:r>
              <a:rPr lang="de-DE" dirty="0"/>
              <a:t>2 ________________________________________________________________ ?</a:t>
            </a:r>
          </a:p>
          <a:p>
            <a:r>
              <a:rPr lang="de-DE" dirty="0"/>
              <a:t>Nein, Herr </a:t>
            </a:r>
            <a:r>
              <a:rPr lang="de-DE" dirty="0" err="1"/>
              <a:t>Mosmann</a:t>
            </a:r>
            <a:r>
              <a:rPr lang="de-DE" dirty="0"/>
              <a:t> ist im Moment in einer Besprechung.</a:t>
            </a:r>
          </a:p>
          <a:p>
            <a:r>
              <a:rPr lang="de-DE" dirty="0"/>
              <a:t>3 ________________________________________________________________ ?</a:t>
            </a:r>
          </a:p>
          <a:p>
            <a:r>
              <a:rPr lang="de-DE" dirty="0"/>
              <a:t>Vielleicht gegen 16 Uhr.</a:t>
            </a:r>
          </a:p>
          <a:p>
            <a:r>
              <a:rPr lang="de-DE" dirty="0"/>
              <a:t>4 ________________________________________________________________ ?</a:t>
            </a:r>
          </a:p>
          <a:p>
            <a:r>
              <a:rPr lang="de-DE" dirty="0"/>
              <a:t>Die Sitzung dauert von 13 bis 15:30 Uhr.</a:t>
            </a:r>
          </a:p>
          <a:p>
            <a:r>
              <a:rPr lang="de-DE" dirty="0"/>
              <a:t>5 ________________________________________________________________ ?</a:t>
            </a:r>
          </a:p>
          <a:p>
            <a:r>
              <a:rPr lang="de-DE" dirty="0"/>
              <a:t>Seine Handynummer ist 0179 644 29 00.</a:t>
            </a:r>
          </a:p>
        </p:txBody>
      </p:sp>
    </p:spTree>
    <p:extLst>
      <p:ext uri="{BB962C8B-B14F-4D97-AF65-F5344CB8AC3E}">
        <p14:creationId xmlns:p14="http://schemas.microsoft.com/office/powerpoint/2010/main" val="3935860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091045"/>
            <a:ext cx="10178322" cy="4788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Tvorjenje</a:t>
            </a:r>
            <a:r>
              <a:rPr lang="de-DE" dirty="0" smtClean="0"/>
              <a:t> </a:t>
            </a:r>
            <a:r>
              <a:rPr lang="de-DE" dirty="0" err="1" smtClean="0"/>
              <a:t>vpra</a:t>
            </a:r>
            <a:r>
              <a:rPr lang="sl-SI" dirty="0" err="1" smtClean="0"/>
              <a:t>šanj</a:t>
            </a:r>
            <a:r>
              <a:rPr lang="sl-SI" dirty="0" smtClean="0"/>
              <a:t>.  </a:t>
            </a:r>
            <a:endParaRPr lang="de-DE" dirty="0"/>
          </a:p>
          <a:p>
            <a:r>
              <a:rPr lang="de-DE" dirty="0"/>
              <a:t>1 </a:t>
            </a:r>
            <a:r>
              <a:rPr lang="sl-SI" i="1" dirty="0" err="1" smtClean="0"/>
              <a:t>Wie</a:t>
            </a:r>
            <a:r>
              <a:rPr lang="sl-SI" i="1" dirty="0" smtClean="0"/>
              <a:t> </a:t>
            </a:r>
            <a:r>
              <a:rPr lang="sl-SI" i="1" dirty="0" err="1" smtClean="0"/>
              <a:t>hei</a:t>
            </a:r>
            <a:r>
              <a:rPr lang="de-DE" i="1" dirty="0" err="1" smtClean="0"/>
              <a:t>ßt</a:t>
            </a:r>
            <a:r>
              <a:rPr lang="de-DE" i="1" dirty="0" smtClean="0"/>
              <a:t> der Personalleiter?</a:t>
            </a:r>
            <a:endParaRPr lang="de-DE" i="1" dirty="0"/>
          </a:p>
          <a:p>
            <a:r>
              <a:rPr lang="de-DE" dirty="0"/>
              <a:t>Der Personalleiter heißt Peter </a:t>
            </a:r>
            <a:r>
              <a:rPr lang="de-DE" dirty="0" err="1"/>
              <a:t>Mosmann</a:t>
            </a:r>
            <a:r>
              <a:rPr lang="de-DE" dirty="0"/>
              <a:t>.</a:t>
            </a:r>
          </a:p>
          <a:p>
            <a:r>
              <a:rPr lang="de-DE" dirty="0"/>
              <a:t>2 </a:t>
            </a:r>
            <a:r>
              <a:rPr lang="de-DE" i="1" dirty="0" smtClean="0"/>
              <a:t>Hat Herr </a:t>
            </a:r>
            <a:r>
              <a:rPr lang="de-DE" i="1" dirty="0" err="1" smtClean="0"/>
              <a:t>Mosmann</a:t>
            </a:r>
            <a:r>
              <a:rPr lang="de-DE" i="1" dirty="0" smtClean="0"/>
              <a:t> jetzt Zeit </a:t>
            </a:r>
            <a:r>
              <a:rPr lang="de-DE" i="1" dirty="0"/>
              <a:t>?</a:t>
            </a:r>
          </a:p>
          <a:p>
            <a:r>
              <a:rPr lang="de-DE" dirty="0"/>
              <a:t>Nein, Herr </a:t>
            </a:r>
            <a:r>
              <a:rPr lang="de-DE" dirty="0" err="1"/>
              <a:t>Mosmann</a:t>
            </a:r>
            <a:r>
              <a:rPr lang="de-DE" dirty="0"/>
              <a:t> ist im Moment in einer Besprechung.</a:t>
            </a:r>
          </a:p>
          <a:p>
            <a:r>
              <a:rPr lang="de-DE" i="1" dirty="0"/>
              <a:t>3  </a:t>
            </a:r>
            <a:r>
              <a:rPr lang="de-DE" i="1" dirty="0" smtClean="0"/>
              <a:t>Wann beginnt die Sitzung </a:t>
            </a:r>
            <a:r>
              <a:rPr lang="de-DE" i="1" dirty="0"/>
              <a:t>?</a:t>
            </a:r>
          </a:p>
          <a:p>
            <a:r>
              <a:rPr lang="de-DE" dirty="0"/>
              <a:t>Vielleicht gegen 16 Uhr.</a:t>
            </a:r>
          </a:p>
          <a:p>
            <a:r>
              <a:rPr lang="de-DE" dirty="0"/>
              <a:t>4 </a:t>
            </a:r>
            <a:r>
              <a:rPr lang="de-DE" i="1" dirty="0" smtClean="0"/>
              <a:t>Wie lange dauert die Sitzung </a:t>
            </a:r>
            <a:r>
              <a:rPr lang="de-DE" i="1" dirty="0"/>
              <a:t>?</a:t>
            </a:r>
          </a:p>
          <a:p>
            <a:r>
              <a:rPr lang="de-DE" dirty="0"/>
              <a:t>Die Sitzung dauert von 13 bis 15:30 Uhr.</a:t>
            </a:r>
          </a:p>
          <a:p>
            <a:r>
              <a:rPr lang="de-DE" dirty="0"/>
              <a:t>5 </a:t>
            </a:r>
            <a:r>
              <a:rPr lang="de-DE" i="1" dirty="0" smtClean="0"/>
              <a:t>Wie ist die Nummer von Herrn Müller </a:t>
            </a:r>
            <a:r>
              <a:rPr lang="de-DE" i="1" dirty="0"/>
              <a:t>?</a:t>
            </a:r>
          </a:p>
          <a:p>
            <a:r>
              <a:rPr lang="de-DE" dirty="0"/>
              <a:t>Seine Handynummer ist 0179 644 29 00.</a:t>
            </a:r>
          </a:p>
        </p:txBody>
      </p:sp>
    </p:spTree>
    <p:extLst>
      <p:ext uri="{BB962C8B-B14F-4D97-AF65-F5344CB8AC3E}">
        <p14:creationId xmlns:p14="http://schemas.microsoft.com/office/powerpoint/2010/main" val="1996393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723015"/>
            <a:ext cx="10178322" cy="5156578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C. </a:t>
            </a:r>
            <a:r>
              <a:rPr lang="de-DE" sz="2400" b="1" dirty="0" err="1" smtClean="0"/>
              <a:t>Glagol</a:t>
            </a:r>
            <a:r>
              <a:rPr lang="de-DE" sz="2400" b="1" dirty="0" smtClean="0"/>
              <a:t> </a:t>
            </a:r>
            <a:r>
              <a:rPr lang="de-DE" sz="2400" b="1" dirty="0"/>
              <a:t>v </a:t>
            </a:r>
            <a:r>
              <a:rPr lang="de-DE" sz="2400" b="1" dirty="0" err="1"/>
              <a:t>stavčnih</a:t>
            </a:r>
            <a:r>
              <a:rPr lang="de-DE" sz="2400" b="1" dirty="0"/>
              <a:t> </a:t>
            </a:r>
            <a:r>
              <a:rPr lang="de-DE" sz="2400" b="1" dirty="0" err="1"/>
              <a:t>zvezah</a:t>
            </a:r>
            <a:r>
              <a:rPr lang="de-DE" sz="2400" b="1" dirty="0"/>
              <a:t>: „und“, „aber“, „oder“, „denn“./ Stellung des Verbs in Satzverbindungen: „und“, „aber“, „oder“, „denn“. </a:t>
            </a:r>
          </a:p>
          <a:p>
            <a:endParaRPr lang="de-DE" sz="2400" b="1" dirty="0"/>
          </a:p>
          <a:p>
            <a:r>
              <a:rPr lang="de-DE" sz="2400" dirty="0"/>
              <a:t>Sie kommt aus Spanien </a:t>
            </a:r>
            <a:r>
              <a:rPr lang="de-DE" sz="2400" dirty="0">
                <a:solidFill>
                  <a:srgbClr val="FF0000"/>
                </a:solidFill>
              </a:rPr>
              <a:t>und</a:t>
            </a:r>
            <a:r>
              <a:rPr lang="de-DE" sz="2400" dirty="0"/>
              <a:t> sie studiert in Barcelona.</a:t>
            </a:r>
          </a:p>
          <a:p>
            <a:r>
              <a:rPr lang="de-DE" sz="2400" dirty="0"/>
              <a:t>Er möchte Herrn Blaser sprechen, </a:t>
            </a:r>
            <a:r>
              <a:rPr lang="de-DE" sz="2400" dirty="0">
                <a:solidFill>
                  <a:srgbClr val="FF0000"/>
                </a:solidFill>
              </a:rPr>
              <a:t>aber </a:t>
            </a:r>
            <a:r>
              <a:rPr lang="de-DE" sz="2400" dirty="0"/>
              <a:t>es meldet sich niemand.</a:t>
            </a:r>
          </a:p>
          <a:p>
            <a:r>
              <a:rPr lang="de-DE" sz="2400" dirty="0"/>
              <a:t>Herr Braun kommt mit dem Auto </a:t>
            </a:r>
            <a:r>
              <a:rPr lang="de-DE" sz="2400" dirty="0">
                <a:solidFill>
                  <a:srgbClr val="FF0000"/>
                </a:solidFill>
              </a:rPr>
              <a:t>oder</a:t>
            </a:r>
            <a:r>
              <a:rPr lang="de-DE" sz="2400" dirty="0"/>
              <a:t> er nimmt den Zug</a:t>
            </a:r>
          </a:p>
          <a:p>
            <a:r>
              <a:rPr lang="de-DE" sz="2400" dirty="0"/>
              <a:t>Sie kann nicht kommen, </a:t>
            </a:r>
            <a:r>
              <a:rPr lang="de-DE" sz="2400" dirty="0">
                <a:solidFill>
                  <a:srgbClr val="FF0000"/>
                </a:solidFill>
              </a:rPr>
              <a:t>denn</a:t>
            </a:r>
            <a:r>
              <a:rPr lang="de-DE" sz="2400" dirty="0"/>
              <a:t> sie ist auf Geschäftsreise.</a:t>
            </a:r>
          </a:p>
          <a:p>
            <a:endParaRPr lang="de-D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8921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616689"/>
            <a:ext cx="10178322" cy="5262904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D. </a:t>
            </a:r>
            <a:r>
              <a:rPr lang="de-DE" sz="2400" b="1" dirty="0" err="1" smtClean="0"/>
              <a:t>Odvisni</a:t>
            </a:r>
            <a:r>
              <a:rPr lang="de-DE" sz="2400" b="1" dirty="0" smtClean="0"/>
              <a:t> </a:t>
            </a:r>
            <a:r>
              <a:rPr lang="de-DE" sz="2400" b="1" dirty="0" err="1"/>
              <a:t>stavek</a:t>
            </a:r>
            <a:r>
              <a:rPr lang="de-DE" sz="2400" b="1" dirty="0"/>
              <a:t>/ Stellung des Verbs im Nebensatz </a:t>
            </a:r>
            <a:endParaRPr lang="sl-SI" sz="2400" dirty="0"/>
          </a:p>
          <a:p>
            <a:endParaRPr lang="sl-SI" sz="2400" dirty="0"/>
          </a:p>
          <a:p>
            <a:pPr marL="0" indent="0">
              <a:buNone/>
            </a:pPr>
            <a:r>
              <a:rPr lang="de-DE" sz="2400" b="1" dirty="0"/>
              <a:t>dass-Sätze</a:t>
            </a:r>
            <a:endParaRPr lang="sl-SI" sz="2400" dirty="0"/>
          </a:p>
          <a:p>
            <a:r>
              <a:rPr lang="de-DE" sz="2400" dirty="0"/>
              <a:t>Er glaubt, </a:t>
            </a:r>
            <a:r>
              <a:rPr lang="de-DE" sz="2400" dirty="0">
                <a:solidFill>
                  <a:srgbClr val="FF0000"/>
                </a:solidFill>
              </a:rPr>
              <a:t>dass</a:t>
            </a:r>
            <a:r>
              <a:rPr lang="de-DE" sz="2400" dirty="0"/>
              <a:t> er den Termin absagen </a:t>
            </a:r>
            <a:r>
              <a:rPr lang="de-DE" sz="2400" dirty="0">
                <a:solidFill>
                  <a:srgbClr val="FF0000"/>
                </a:solidFill>
              </a:rPr>
              <a:t>muss.</a:t>
            </a:r>
            <a:endParaRPr lang="sl-S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dirty="0"/>
              <a:t> </a:t>
            </a:r>
            <a:endParaRPr lang="sl-SI" sz="2400" dirty="0"/>
          </a:p>
          <a:p>
            <a:r>
              <a:rPr lang="de-DE" sz="2400" b="1" dirty="0"/>
              <a:t>weil-Sätze</a:t>
            </a:r>
            <a:endParaRPr lang="sl-SI" sz="2400" dirty="0"/>
          </a:p>
          <a:p>
            <a:r>
              <a:rPr lang="de-DE" sz="2400" dirty="0"/>
              <a:t>Sie hat angerufen, </a:t>
            </a:r>
            <a:r>
              <a:rPr lang="de-DE" sz="2400" dirty="0">
                <a:solidFill>
                  <a:srgbClr val="FF0000"/>
                </a:solidFill>
              </a:rPr>
              <a:t>weil </a:t>
            </a:r>
            <a:r>
              <a:rPr lang="de-DE" sz="2400" dirty="0"/>
              <a:t>sie Verspätung </a:t>
            </a:r>
            <a:r>
              <a:rPr lang="de-DE" sz="2400" dirty="0">
                <a:solidFill>
                  <a:srgbClr val="FF0000"/>
                </a:solidFill>
              </a:rPr>
              <a:t>hat.</a:t>
            </a:r>
            <a:endParaRPr lang="sl-S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666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914401"/>
            <a:ext cx="10178322" cy="496519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Predlogi</a:t>
            </a:r>
            <a:r>
              <a:rPr lang="de-DE" dirty="0"/>
              <a:t>:</a:t>
            </a:r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/>
              <a:t>Unsere Schalter sind ______ Montag ______ Freitag jeweils ______ 14:00 Uhr ______ 16:00 Uhr geöffnet.</a:t>
            </a:r>
          </a:p>
          <a:p>
            <a:r>
              <a:rPr lang="de-DE" dirty="0"/>
              <a:t>2 Wir rufen Sie ______________ Freitagmorgen wieder an.</a:t>
            </a:r>
          </a:p>
          <a:p>
            <a:r>
              <a:rPr lang="de-DE" dirty="0"/>
              <a:t>3 Der Zug kommt ______________ 16:27 Uhr in Freiburg an.</a:t>
            </a:r>
          </a:p>
          <a:p>
            <a:r>
              <a:rPr lang="de-DE" dirty="0"/>
              <a:t>4 Ist gut, wir treffen uns ______________ 18. November ______________ 09:30 Uhr.</a:t>
            </a:r>
          </a:p>
          <a:p>
            <a:r>
              <a:rPr lang="de-DE" dirty="0"/>
              <a:t>5 Es tut mir leid, ______________ Juli sind alle Zimmer belegt.</a:t>
            </a:r>
          </a:p>
          <a:p>
            <a:r>
              <a:rPr lang="de-DE" dirty="0"/>
              <a:t>6 Mein Sohn ist ______________ 1986 geboren.</a:t>
            </a:r>
          </a:p>
          <a:p>
            <a:r>
              <a:rPr lang="de-DE" dirty="0"/>
              <a:t>7 Er ruft Sie ______________ einer halben Stunde zurück!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8016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43866"/>
              </p:ext>
            </p:extLst>
          </p:nvPr>
        </p:nvGraphicFramePr>
        <p:xfrm>
          <a:off x="1236485" y="774663"/>
          <a:ext cx="9122735" cy="3110056"/>
        </p:xfrm>
        <a:graphic>
          <a:graphicData uri="http://schemas.openxmlformats.org/drawingml/2006/table">
            <a:tbl>
              <a:tblPr firstRow="1" firstCol="1" bandRow="1"/>
              <a:tblGrid>
                <a:gridCol w="44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2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6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Bild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Jahreszeit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Winter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Frühling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Sommer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Herbst</a:t>
                      </a:r>
                      <a:endParaRPr kumimoji="0" lang="sl-SI" altLang="sl-S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Monate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Dezember</a:t>
                      </a:r>
                      <a:r>
                        <a:rPr kumimoji="0" lang="de-DE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Januar/ Jänner, Februar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März, April, Mai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Juni, Juli, August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de-DE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September, Oktober, November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49" y="973727"/>
            <a:ext cx="1028700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Slika 1" descr="Bildergebnis für früh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21" y="984840"/>
            <a:ext cx="12954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93" y="938846"/>
            <a:ext cx="105410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Slika 2" descr="Bildergebnis für herb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57" y="973727"/>
            <a:ext cx="16478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1493" y="4312061"/>
            <a:ext cx="98368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Wann haben Sie Geburtstag? </a:t>
            </a:r>
            <a:r>
              <a:rPr lang="de-DE" altLang="sl-SI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Sommer. Im Juli.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Monate und Jahreszeiten stehen immer mit der Präposition IM. 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2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914401"/>
            <a:ext cx="10178322" cy="4965192"/>
          </a:xfrm>
        </p:spPr>
        <p:txBody>
          <a:bodyPr/>
          <a:lstStyle/>
          <a:p>
            <a:r>
              <a:rPr lang="de-DE" dirty="0"/>
              <a:t>1 Unsere Schalter sind </a:t>
            </a:r>
            <a:r>
              <a:rPr lang="de-DE" dirty="0" smtClean="0"/>
              <a:t>_von_____ </a:t>
            </a:r>
            <a:r>
              <a:rPr lang="de-DE" dirty="0"/>
              <a:t>Montag </a:t>
            </a:r>
            <a:r>
              <a:rPr lang="de-DE" dirty="0" smtClean="0"/>
              <a:t>_bis_____ </a:t>
            </a:r>
            <a:r>
              <a:rPr lang="de-DE" dirty="0"/>
              <a:t>Freitag jeweils </a:t>
            </a:r>
            <a:r>
              <a:rPr lang="de-DE" dirty="0" smtClean="0"/>
              <a:t>_von_____ </a:t>
            </a:r>
            <a:r>
              <a:rPr lang="de-DE" dirty="0"/>
              <a:t>14:00 Uhr </a:t>
            </a:r>
            <a:r>
              <a:rPr lang="de-DE" dirty="0" smtClean="0"/>
              <a:t>_bis_____ </a:t>
            </a:r>
            <a:r>
              <a:rPr lang="de-DE" dirty="0"/>
              <a:t>16:00 Uhr geöffnet.</a:t>
            </a:r>
          </a:p>
          <a:p>
            <a:r>
              <a:rPr lang="de-DE" dirty="0"/>
              <a:t>2 Wir rufen Sie </a:t>
            </a:r>
            <a:r>
              <a:rPr lang="de-DE" dirty="0" smtClean="0"/>
              <a:t>____am__________ </a:t>
            </a:r>
            <a:r>
              <a:rPr lang="de-DE" dirty="0"/>
              <a:t>Freitagmorgen wieder an.</a:t>
            </a:r>
          </a:p>
          <a:p>
            <a:r>
              <a:rPr lang="de-DE" dirty="0"/>
              <a:t>3 Der Zug kommt </a:t>
            </a:r>
            <a:r>
              <a:rPr lang="de-DE" dirty="0" smtClean="0"/>
              <a:t>____um__________ </a:t>
            </a:r>
            <a:r>
              <a:rPr lang="de-DE" dirty="0"/>
              <a:t>16:27 Uhr in Freiburg an.</a:t>
            </a:r>
          </a:p>
          <a:p>
            <a:r>
              <a:rPr lang="de-DE" dirty="0"/>
              <a:t>4 Ist gut, wir treffen uns </a:t>
            </a:r>
            <a:r>
              <a:rPr lang="de-DE" dirty="0" smtClean="0"/>
              <a:t>__am____________ </a:t>
            </a:r>
            <a:r>
              <a:rPr lang="de-DE" dirty="0"/>
              <a:t>18. November </a:t>
            </a:r>
            <a:r>
              <a:rPr lang="de-DE" dirty="0" smtClean="0"/>
              <a:t>______um________ </a:t>
            </a:r>
            <a:r>
              <a:rPr lang="de-DE" dirty="0"/>
              <a:t>09:30 Uhr.</a:t>
            </a:r>
          </a:p>
          <a:p>
            <a:r>
              <a:rPr lang="de-DE" dirty="0"/>
              <a:t>5 Es tut mir leid, </a:t>
            </a:r>
            <a:r>
              <a:rPr lang="de-DE" dirty="0" smtClean="0"/>
              <a:t>__im____________ </a:t>
            </a:r>
            <a:r>
              <a:rPr lang="de-DE" dirty="0"/>
              <a:t>Juli sind alle Zimmer belegt.</a:t>
            </a:r>
          </a:p>
          <a:p>
            <a:r>
              <a:rPr lang="de-DE" dirty="0"/>
              <a:t>6 Mein Sohn ist </a:t>
            </a:r>
            <a:r>
              <a:rPr lang="de-DE" dirty="0" smtClean="0"/>
              <a:t>____in__________ </a:t>
            </a:r>
            <a:r>
              <a:rPr lang="de-DE" dirty="0"/>
              <a:t>1986 geboren.</a:t>
            </a:r>
          </a:p>
          <a:p>
            <a:r>
              <a:rPr lang="de-DE" dirty="0"/>
              <a:t>7 Er ruft Sie </a:t>
            </a:r>
            <a:r>
              <a:rPr lang="de-DE" dirty="0" smtClean="0"/>
              <a:t>_______in_______ </a:t>
            </a:r>
            <a:r>
              <a:rPr lang="de-DE" dirty="0"/>
              <a:t>einer halben Stunde zurück!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17952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820883"/>
            <a:ext cx="10178322" cy="5058710"/>
          </a:xfrm>
        </p:spPr>
        <p:txBody>
          <a:bodyPr>
            <a:normAutofit/>
          </a:bodyPr>
          <a:lstStyle/>
          <a:p>
            <a:pPr algn="ctr"/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želite zapomniti od današnjega srečanja?</a:t>
            </a:r>
          </a:p>
          <a:p>
            <a:pPr algn="ctr"/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Zapišite si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fraze ali besede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jih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uporabite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</a:t>
            </a:r>
            <a:r>
              <a:rPr lang="sl-SI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čnem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primeru.</a:t>
            </a:r>
          </a:p>
          <a:p>
            <a:pPr algn="ctr"/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minuti časa) </a:t>
            </a:r>
          </a:p>
          <a:p>
            <a:pPr marL="0" indent="0" algn="ctr">
              <a:buNone/>
            </a:pPr>
            <a:endPara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Npr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Nachricht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hinterlassen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sl-SI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de-DE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öchte</a:t>
            </a:r>
            <a:r>
              <a:rPr lang="de-DE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Frau Müller eine Nachricht hinterlassen.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endParaRPr lang="sl-SI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91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116419"/>
            <a:ext cx="10178322" cy="4763173"/>
          </a:xfrm>
        </p:spPr>
        <p:txBody>
          <a:bodyPr/>
          <a:lstStyle/>
          <a:p>
            <a:pPr marL="0" indent="0" algn="ctr">
              <a:buNone/>
            </a:pPr>
            <a:endParaRPr lang="sl-SI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l-SI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</a:t>
            </a:r>
            <a:r>
              <a:rPr lang="sl-SI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sl-SI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sl-SI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</a:t>
            </a:r>
            <a:r>
              <a:rPr lang="sl-SI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r>
              <a:rPr lang="sl-SI" sz="4000" dirty="0" smtClean="0">
                <a:solidFill>
                  <a:srgbClr val="00B050"/>
                </a:solidFill>
              </a:rPr>
              <a:t> </a:t>
            </a:r>
            <a:endParaRPr lang="sl-SI" sz="4000" dirty="0">
              <a:solidFill>
                <a:srgbClr val="00B050"/>
              </a:solidFill>
            </a:endParaRPr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-3477" t="3733" r="3477" b="9595"/>
          <a:stretch/>
        </p:blipFill>
        <p:spPr>
          <a:xfrm>
            <a:off x="4024980" y="3333740"/>
            <a:ext cx="4205178" cy="26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5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Ordnungszahlen</a:t>
            </a:r>
            <a:r>
              <a:rPr lang="sl-SI" sz="3200" dirty="0"/>
              <a:t> </a:t>
            </a:r>
            <a:r>
              <a:rPr lang="sl-SI" sz="3200" dirty="0" err="1"/>
              <a:t>und</a:t>
            </a:r>
            <a:r>
              <a:rPr lang="sl-SI" sz="3200" dirty="0"/>
              <a:t> </a:t>
            </a:r>
            <a:r>
              <a:rPr lang="sl-SI" sz="3200" dirty="0" smtClean="0"/>
              <a:t>Datum</a:t>
            </a:r>
            <a:r>
              <a:rPr lang="de-DE" sz="3200" dirty="0"/>
              <a:t>/</a:t>
            </a:r>
            <a:r>
              <a:rPr lang="de-DE" sz="3200" dirty="0" err="1"/>
              <a:t>Vrstilni</a:t>
            </a:r>
            <a:r>
              <a:rPr lang="de-DE" sz="3200" dirty="0"/>
              <a:t> </a:t>
            </a:r>
            <a:r>
              <a:rPr lang="de-DE" sz="3200" dirty="0" err="1"/>
              <a:t>števniki</a:t>
            </a:r>
            <a:r>
              <a:rPr lang="de-DE" sz="3200" dirty="0"/>
              <a:t> in </a:t>
            </a:r>
            <a:r>
              <a:rPr lang="de-DE" sz="3200" dirty="0" err="1"/>
              <a:t>datum</a:t>
            </a:r>
            <a:endParaRPr lang="sl-SI" sz="3200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317135"/>
              </p:ext>
            </p:extLst>
          </p:nvPr>
        </p:nvGraphicFramePr>
        <p:xfrm>
          <a:off x="1499194" y="1382236"/>
          <a:ext cx="9112100" cy="484844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73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8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elfte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einundzwanzigste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zweite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zwölft</a:t>
                      </a: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zweiundzwanzigste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dritte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dreizehnte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dreiundzwanzigste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</a:t>
                      </a: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vierundzwanzigste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fünf</a:t>
                      </a: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fünfzehnte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fünfundzwanzigste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3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sechste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sechzehnte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sechsundzwanzigste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3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siebte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siebzehnte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siebenundzwanzigste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achtundzwanzigste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1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neunzehnte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neunundzwanzigste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7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zehnte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zwanzig</a:t>
                      </a:r>
                      <a:r>
                        <a:rPr lang="sl-SI" sz="1400" b="1" u="sng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sl-SI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dreißigste</a:t>
                      </a:r>
                      <a:endParaRPr lang="sl-SI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31" marR="57231" marT="28615" marB="2861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60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95541"/>
          </a:xfrm>
        </p:spPr>
        <p:txBody>
          <a:bodyPr/>
          <a:lstStyle/>
          <a:p>
            <a:r>
              <a:rPr lang="de-DE" dirty="0" smtClean="0"/>
              <a:t>Datum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073889"/>
            <a:ext cx="10178322" cy="480570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Kadar </a:t>
            </a:r>
            <a:r>
              <a:rPr lang="de-DE" dirty="0" err="1" smtClean="0"/>
              <a:t>navedemo</a:t>
            </a:r>
            <a:r>
              <a:rPr lang="de-DE" dirty="0" smtClean="0"/>
              <a:t> </a:t>
            </a:r>
            <a:r>
              <a:rPr lang="de-DE" dirty="0" err="1" smtClean="0"/>
              <a:t>datum</a:t>
            </a:r>
            <a:r>
              <a:rPr lang="de-DE" dirty="0" smtClean="0"/>
              <a:t> </a:t>
            </a:r>
            <a:r>
              <a:rPr lang="de-DE" dirty="0" err="1" smtClean="0"/>
              <a:t>lahko</a:t>
            </a:r>
            <a:r>
              <a:rPr lang="de-DE" dirty="0" smtClean="0"/>
              <a:t> </a:t>
            </a:r>
            <a:r>
              <a:rPr lang="de-DE" dirty="0" err="1" smtClean="0"/>
              <a:t>re</a:t>
            </a:r>
            <a:r>
              <a:rPr lang="sl-SI" dirty="0" err="1" smtClean="0"/>
              <a:t>čemo</a:t>
            </a:r>
            <a:r>
              <a:rPr lang="sl-SI" dirty="0" smtClean="0"/>
              <a:t>: </a:t>
            </a:r>
            <a:endParaRPr lang="de-DE" dirty="0" smtClean="0"/>
          </a:p>
          <a:p>
            <a:pPr>
              <a:buFontTx/>
              <a:buChar char="-"/>
            </a:pPr>
            <a:r>
              <a:rPr lang="sl-SI" i="1" u="sng" dirty="0" err="1" smtClean="0">
                <a:solidFill>
                  <a:srgbClr val="002060"/>
                </a:solidFill>
              </a:rPr>
              <a:t>Welches</a:t>
            </a:r>
            <a:r>
              <a:rPr lang="sl-SI" i="1" u="sng" dirty="0" smtClean="0">
                <a:solidFill>
                  <a:srgbClr val="002060"/>
                </a:solidFill>
              </a:rPr>
              <a:t> Datum </a:t>
            </a:r>
            <a:r>
              <a:rPr lang="sl-SI" i="1" u="sng" dirty="0" err="1" smtClean="0">
                <a:solidFill>
                  <a:srgbClr val="002060"/>
                </a:solidFill>
              </a:rPr>
              <a:t>ist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heute</a:t>
            </a:r>
            <a:r>
              <a:rPr lang="sl-SI" i="1" u="sng" dirty="0" smtClean="0">
                <a:solidFill>
                  <a:srgbClr val="002060"/>
                </a:solidFill>
              </a:rPr>
              <a:t>? /</a:t>
            </a:r>
            <a:r>
              <a:rPr lang="sl-SI" i="1" u="sng" dirty="0" err="1" smtClean="0">
                <a:solidFill>
                  <a:srgbClr val="002060"/>
                </a:solidFill>
              </a:rPr>
              <a:t>Welcher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Tag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ist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heute</a:t>
            </a:r>
            <a:r>
              <a:rPr lang="sl-SI" i="1" u="sng" dirty="0" smtClean="0">
                <a:solidFill>
                  <a:srgbClr val="002060"/>
                </a:solidFill>
              </a:rPr>
              <a:t>? </a:t>
            </a:r>
          </a:p>
          <a:p>
            <a:pPr marL="0" indent="0" algn="ctr">
              <a:buNone/>
            </a:pPr>
            <a:r>
              <a:rPr lang="de-DE" i="1" dirty="0" smtClean="0"/>
              <a:t>Heute </a:t>
            </a:r>
            <a:r>
              <a:rPr lang="de-DE" i="1" dirty="0"/>
              <a:t>ist der siebzehnte Januar. </a:t>
            </a:r>
            <a:r>
              <a:rPr lang="sl-SI" i="1" dirty="0" smtClean="0"/>
              <a:t>/ </a:t>
            </a:r>
            <a:r>
              <a:rPr lang="de-DE" i="1" dirty="0" smtClean="0"/>
              <a:t>Heute </a:t>
            </a:r>
            <a:r>
              <a:rPr lang="de-DE" i="1" dirty="0"/>
              <a:t>ist der siebzehnte Erste</a:t>
            </a:r>
            <a:r>
              <a:rPr lang="de-DE" i="1" dirty="0" smtClean="0"/>
              <a:t>.</a:t>
            </a:r>
            <a:endParaRPr lang="sl-SI" i="1" dirty="0" smtClean="0"/>
          </a:p>
          <a:p>
            <a:pPr>
              <a:buFontTx/>
              <a:buChar char="-"/>
            </a:pPr>
            <a:r>
              <a:rPr lang="sl-SI" i="1" u="sng" dirty="0" err="1" smtClean="0">
                <a:solidFill>
                  <a:srgbClr val="002060"/>
                </a:solidFill>
              </a:rPr>
              <a:t>Wann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ist</a:t>
            </a:r>
            <a:r>
              <a:rPr lang="sl-SI" i="1" u="sng" dirty="0" smtClean="0">
                <a:solidFill>
                  <a:srgbClr val="002060"/>
                </a:solidFill>
              </a:rPr>
              <a:t> der Termin?</a:t>
            </a:r>
            <a:r>
              <a:rPr lang="sl-SI" dirty="0" smtClean="0">
                <a:solidFill>
                  <a:srgbClr val="002060"/>
                </a:solidFill>
              </a:rPr>
              <a:t> 	</a:t>
            </a:r>
          </a:p>
          <a:p>
            <a:pPr marL="0" indent="0">
              <a:buNone/>
            </a:pPr>
            <a:r>
              <a:rPr lang="sl-SI" i="1" dirty="0">
                <a:solidFill>
                  <a:srgbClr val="002060"/>
                </a:solidFill>
              </a:rPr>
              <a:t>	</a:t>
            </a:r>
            <a:r>
              <a:rPr lang="sl-SI" i="1" dirty="0" smtClean="0">
                <a:solidFill>
                  <a:srgbClr val="002060"/>
                </a:solidFill>
              </a:rPr>
              <a:t>	</a:t>
            </a:r>
            <a:r>
              <a:rPr lang="sl-SI" i="1" dirty="0" smtClean="0"/>
              <a:t>Der Termin </a:t>
            </a:r>
            <a:r>
              <a:rPr lang="sl-SI" i="1" dirty="0" err="1" smtClean="0"/>
              <a:t>ist</a:t>
            </a:r>
            <a:r>
              <a:rPr lang="sl-SI" i="1" dirty="0" smtClean="0"/>
              <a:t> </a:t>
            </a:r>
            <a:r>
              <a:rPr lang="sl-SI" i="1" dirty="0" err="1" smtClean="0"/>
              <a:t>am</a:t>
            </a:r>
            <a:r>
              <a:rPr lang="sl-SI" i="1" dirty="0"/>
              <a:t> </a:t>
            </a:r>
            <a:r>
              <a:rPr lang="sl-SI" i="1" dirty="0" err="1" smtClean="0"/>
              <a:t>siebten</a:t>
            </a:r>
            <a:r>
              <a:rPr lang="sl-SI" i="1" dirty="0" smtClean="0"/>
              <a:t> </a:t>
            </a:r>
            <a:r>
              <a:rPr lang="sl-SI" i="1" dirty="0" err="1" smtClean="0"/>
              <a:t>Elften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i="1" u="sng" dirty="0" err="1" smtClean="0">
                <a:solidFill>
                  <a:srgbClr val="002060"/>
                </a:solidFill>
              </a:rPr>
              <a:t>Wie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lange</a:t>
            </a:r>
            <a:r>
              <a:rPr lang="sl-SI" i="1" u="sng" dirty="0" smtClean="0">
                <a:solidFill>
                  <a:srgbClr val="002060"/>
                </a:solidFill>
              </a:rPr>
              <a:t>/von </a:t>
            </a:r>
            <a:r>
              <a:rPr lang="sl-SI" i="1" u="sng" dirty="0" err="1" smtClean="0">
                <a:solidFill>
                  <a:srgbClr val="002060"/>
                </a:solidFill>
              </a:rPr>
              <a:t>wann</a:t>
            </a:r>
            <a:r>
              <a:rPr lang="sl-SI" i="1" u="sng" dirty="0" smtClean="0">
                <a:solidFill>
                  <a:srgbClr val="002060"/>
                </a:solidFill>
              </a:rPr>
              <a:t> bis </a:t>
            </a:r>
            <a:r>
              <a:rPr lang="sl-SI" i="1" u="sng" dirty="0" err="1" smtClean="0">
                <a:solidFill>
                  <a:srgbClr val="002060"/>
                </a:solidFill>
              </a:rPr>
              <a:t>wann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hast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du</a:t>
            </a:r>
            <a:r>
              <a:rPr lang="sl-SI" i="1" u="sng" dirty="0" smtClean="0">
                <a:solidFill>
                  <a:srgbClr val="002060"/>
                </a:solidFill>
              </a:rPr>
              <a:t> </a:t>
            </a:r>
            <a:r>
              <a:rPr lang="sl-SI" i="1" u="sng" dirty="0" err="1" smtClean="0">
                <a:solidFill>
                  <a:srgbClr val="002060"/>
                </a:solidFill>
              </a:rPr>
              <a:t>Urlaub</a:t>
            </a:r>
            <a:r>
              <a:rPr lang="sl-SI" i="1" u="sng" dirty="0" smtClean="0">
                <a:solidFill>
                  <a:srgbClr val="002060"/>
                </a:solidFill>
              </a:rPr>
              <a:t>? </a:t>
            </a:r>
            <a:r>
              <a:rPr lang="de-DE" dirty="0">
                <a:solidFill>
                  <a:srgbClr val="002060"/>
                </a:solidFill>
              </a:rPr>
              <a:t> </a:t>
            </a: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i="1" dirty="0" smtClean="0"/>
              <a:t>		</a:t>
            </a:r>
            <a:r>
              <a:rPr lang="de-DE" i="1" dirty="0" smtClean="0"/>
              <a:t>Vom </a:t>
            </a:r>
            <a:r>
              <a:rPr lang="de-DE" i="1" dirty="0"/>
              <a:t>siebzehnten bis zum fünfundzwanzigsten </a:t>
            </a:r>
            <a:r>
              <a:rPr lang="de-DE" i="1" dirty="0" smtClean="0"/>
              <a:t>Januar.</a:t>
            </a:r>
            <a:endParaRPr lang="sl-SI" dirty="0"/>
          </a:p>
          <a:p>
            <a:r>
              <a:rPr lang="de-DE" dirty="0"/>
              <a:t> von -&gt; vom (= von + dem)</a:t>
            </a:r>
            <a:endParaRPr lang="sl-SI" dirty="0"/>
          </a:p>
          <a:p>
            <a:r>
              <a:rPr lang="de-DE" dirty="0"/>
              <a:t>bis -&gt; bis zum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991" y="182580"/>
            <a:ext cx="2161308" cy="14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3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MojeZnanje_PPT_template</Template>
  <TotalTime>2125</TotalTime>
  <Words>4233</Words>
  <Application>Microsoft Office PowerPoint</Application>
  <PresentationFormat>Širokozaslonsko</PresentationFormat>
  <Paragraphs>815</Paragraphs>
  <Slides>72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72</vt:i4>
      </vt:variant>
    </vt:vector>
  </HeadingPairs>
  <TitlesOfParts>
    <vt:vector size="80" baseType="lpstr">
      <vt:lpstr>Arial</vt:lpstr>
      <vt:lpstr>Berlin Sans FB</vt:lpstr>
      <vt:lpstr>Gill Sans MT</vt:lpstr>
      <vt:lpstr>ITCOfficinaSansCC-Book</vt:lpstr>
      <vt:lpstr>Times New Roman</vt:lpstr>
      <vt:lpstr>Wingdings</vt:lpstr>
      <vt:lpstr>Badge</vt:lpstr>
      <vt:lpstr>Dokument</vt:lpstr>
      <vt:lpstr>  </vt:lpstr>
      <vt:lpstr>EINFÜHRUNG / Uvod </vt:lpstr>
      <vt:lpstr>1. wiederholung/ponovitev </vt:lpstr>
      <vt:lpstr>1. wiederholung/ponovitev </vt:lpstr>
      <vt:lpstr>PowerPointova predstavitev</vt:lpstr>
      <vt:lpstr>Jahreszeiten und Monate/ Letni časi in meseci </vt:lpstr>
      <vt:lpstr>PowerPointova predstavitev</vt:lpstr>
      <vt:lpstr>Ordnungszahlen und Datum/Vrstilni števniki in datum</vt:lpstr>
      <vt:lpstr>Datum </vt:lpstr>
      <vt:lpstr>PowerPointova predstavitev</vt:lpstr>
      <vt:lpstr>PowerPointova predstavitev</vt:lpstr>
      <vt:lpstr>PowerPointova predstavitev</vt:lpstr>
      <vt:lpstr>PowerPointova predstavitev</vt:lpstr>
      <vt:lpstr>Termine /termini </vt:lpstr>
      <vt:lpstr>Termine /termini </vt:lpstr>
      <vt:lpstr>PowerPointova predstavitev</vt:lpstr>
      <vt:lpstr>PowerPointova predstavitev</vt:lpstr>
      <vt:lpstr>Der, die oder das?  Nekaj samostalnikov na temo telefoniranje. Kateri člen manjka?</vt:lpstr>
      <vt:lpstr>PowerPointova predstavitev</vt:lpstr>
      <vt:lpstr>Verben Oglejmo si še nekaj glagolov. Kaj spada skupaj? </vt:lpstr>
      <vt:lpstr>Verben </vt:lpstr>
      <vt:lpstr>Redemittel telefonieren/besedišče telefoniranje </vt:lpstr>
      <vt:lpstr>PowerPointova predstavitev</vt:lpstr>
      <vt:lpstr>Einige begriffe/nekaj izrazov</vt:lpstr>
      <vt:lpstr>PowerPointova predstavitev</vt:lpstr>
      <vt:lpstr>PowerPointova predstavitev</vt:lpstr>
      <vt:lpstr>Einige begriffe/nekaj izrazov</vt:lpstr>
      <vt:lpstr>Nützliche phrasen/uporabne fraze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Modalni glagoli/ modalverben </vt:lpstr>
      <vt:lpstr>PowerPointova predstavitev</vt:lpstr>
      <vt:lpstr>PowerPointova predstavitev</vt:lpstr>
      <vt:lpstr>PowerPointova predstavitev</vt:lpstr>
      <vt:lpstr>Übung </vt:lpstr>
      <vt:lpstr>PowerPointova predstavitev</vt:lpstr>
      <vt:lpstr>Smalltalk – Häufige fragen und antworten /smalltalk pogosta vprašanja in odgovori</vt:lpstr>
      <vt:lpstr>Fragen zum text </vt:lpstr>
      <vt:lpstr>Fragen zum text</vt:lpstr>
      <vt:lpstr>Einige fragen </vt:lpstr>
      <vt:lpstr>Einige fragen </vt:lpstr>
      <vt:lpstr>Übungen zum schluss </vt:lpstr>
      <vt:lpstr>Nepr. Glagoli – unregelmäßige verbEn</vt:lpstr>
      <vt:lpstr>PowerPointova predstavitev</vt:lpstr>
      <vt:lpstr>PowerPointova predstavitev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Jasmina</dc:creator>
  <cp:lastModifiedBy>Jasmina Noč s.p. Noč</cp:lastModifiedBy>
  <cp:revision>159</cp:revision>
  <dcterms:created xsi:type="dcterms:W3CDTF">2017-09-17T19:09:38Z</dcterms:created>
  <dcterms:modified xsi:type="dcterms:W3CDTF">2018-02-19T07:26:00Z</dcterms:modified>
</cp:coreProperties>
</file>