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Lst>
  <p:sldIdLst>
    <p:sldId id="256" r:id="rId2"/>
    <p:sldId id="257" r:id="rId3"/>
    <p:sldId id="266" r:id="rId4"/>
    <p:sldId id="284" r:id="rId5"/>
    <p:sldId id="285" r:id="rId6"/>
    <p:sldId id="286" r:id="rId7"/>
    <p:sldId id="287" r:id="rId8"/>
    <p:sldId id="288" r:id="rId9"/>
    <p:sldId id="289" r:id="rId10"/>
    <p:sldId id="290" r:id="rId11"/>
    <p:sldId id="291" r:id="rId12"/>
    <p:sldId id="293" r:id="rId13"/>
    <p:sldId id="294" r:id="rId14"/>
    <p:sldId id="292" r:id="rId15"/>
    <p:sldId id="295" r:id="rId16"/>
    <p:sldId id="296" r:id="rId17"/>
    <p:sldId id="297" r:id="rId18"/>
    <p:sldId id="298" r:id="rId19"/>
    <p:sldId id="299" r:id="rId20"/>
    <p:sldId id="300" r:id="rId21"/>
    <p:sldId id="301" r:id="rId22"/>
    <p:sldId id="302" r:id="rId23"/>
    <p:sldId id="303" r:id="rId24"/>
    <p:sldId id="304" r:id="rId25"/>
    <p:sldId id="313" r:id="rId26"/>
    <p:sldId id="314" r:id="rId27"/>
    <p:sldId id="315" r:id="rId28"/>
    <p:sldId id="264" r:id="rId29"/>
    <p:sldId id="305" r:id="rId30"/>
    <p:sldId id="306" r:id="rId31"/>
    <p:sldId id="307" r:id="rId32"/>
    <p:sldId id="308" r:id="rId33"/>
    <p:sldId id="309" r:id="rId34"/>
    <p:sldId id="310" r:id="rId35"/>
    <p:sldId id="311" r:id="rId36"/>
    <p:sldId id="31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05" autoAdjust="0"/>
    <p:restoredTop sz="94660"/>
  </p:normalViewPr>
  <p:slideViewPr>
    <p:cSldViewPr snapToGrid="0">
      <p:cViewPr varScale="1">
        <p:scale>
          <a:sx n="86" d="100"/>
          <a:sy n="86" d="100"/>
        </p:scale>
        <p:origin x="120"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sl-SI" smtClean="0"/>
              <a:t>Housing Co. d.o.o.</a:t>
            </a:r>
            <a:endParaRPr lang="sl-SI" dirty="0"/>
          </a:p>
        </p:txBody>
      </p:sp>
      <p:sp>
        <p:nvSpPr>
          <p:cNvPr id="8" name="Footer Placeholder 7"/>
          <p:cNvSpPr>
            <a:spLocks noGrp="1"/>
          </p:cNvSpPr>
          <p:nvPr>
            <p:ph type="ftr" sz="quarter" idx="11"/>
          </p:nvPr>
        </p:nvSpPr>
        <p:spPr/>
        <p:txBody>
          <a:bodyPr/>
          <a:lstStyle/>
          <a:p>
            <a:r>
              <a:rPr lang="sl-SI" smtClean="0"/>
              <a:t>www.mojeznanje.si</a:t>
            </a:r>
            <a:endParaRPr lang="sl-SI"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58716" y="5673725"/>
            <a:ext cx="1038225" cy="1047750"/>
          </a:xfrm>
          <a:prstGeom prst="rect">
            <a:avLst/>
          </a:prstGeom>
        </p:spPr>
      </p:pic>
    </p:spTree>
    <p:extLst>
      <p:ext uri="{BB962C8B-B14F-4D97-AF65-F5344CB8AC3E}">
        <p14:creationId xmlns:p14="http://schemas.microsoft.com/office/powerpoint/2010/main" val="2099798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sl-SI" smtClean="0"/>
              <a:t>Housing Co. d.o.o.</a:t>
            </a:r>
            <a:endParaRPr lang="sl-SI" dirty="0"/>
          </a:p>
        </p:txBody>
      </p:sp>
      <p:sp>
        <p:nvSpPr>
          <p:cNvPr id="8" name="Footer Placeholder 7"/>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1385401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sl-SI" smtClean="0"/>
              <a:t>Housing Co. d.o.o.</a:t>
            </a:r>
            <a:endParaRPr lang="sl-SI" dirty="0"/>
          </a:p>
        </p:txBody>
      </p:sp>
      <p:sp>
        <p:nvSpPr>
          <p:cNvPr id="8" name="Footer Placeholder 7"/>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116207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sl-SI" smtClean="0"/>
              <a:t>Housing Co. d.o.o.</a:t>
            </a:r>
            <a:endParaRPr lang="sl-SI" dirty="0"/>
          </a:p>
        </p:txBody>
      </p:sp>
      <p:sp>
        <p:nvSpPr>
          <p:cNvPr id="8" name="Footer Placeholder 7"/>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2719204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
        <p:nvSpPr>
          <p:cNvPr id="8" name="Date Placeholder 7"/>
          <p:cNvSpPr>
            <a:spLocks noGrp="1"/>
          </p:cNvSpPr>
          <p:nvPr>
            <p:ph type="dt" sz="half" idx="10"/>
          </p:nvPr>
        </p:nvSpPr>
        <p:spPr/>
        <p:txBody>
          <a:bodyPr/>
          <a:lstStyle/>
          <a:p>
            <a:r>
              <a:rPr lang="sl-SI" smtClean="0"/>
              <a:t>Housing Co. d.o.o.</a:t>
            </a:r>
            <a:endParaRPr lang="sl-SI" dirty="0"/>
          </a:p>
        </p:txBody>
      </p:sp>
      <p:sp>
        <p:nvSpPr>
          <p:cNvPr id="9" name="Footer Placeholder 8"/>
          <p:cNvSpPr>
            <a:spLocks noGrp="1"/>
          </p:cNvSpPr>
          <p:nvPr>
            <p:ph type="ftr" sz="quarter" idx="11"/>
          </p:nvPr>
        </p:nvSpPr>
        <p:spPr/>
        <p:txBody>
          <a:bodyPr/>
          <a:lstStyle/>
          <a:p>
            <a:r>
              <a:rPr lang="sl-SI" smtClean="0"/>
              <a:t>www.mojeznanje.si</a:t>
            </a:r>
            <a:endParaRPr lang="sl-SI"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5269" y="2905125"/>
            <a:ext cx="1038225" cy="1047750"/>
          </a:xfrm>
          <a:prstGeom prst="rect">
            <a:avLst/>
          </a:prstGeom>
        </p:spPr>
      </p:pic>
    </p:spTree>
    <p:extLst>
      <p:ext uri="{BB962C8B-B14F-4D97-AF65-F5344CB8AC3E}">
        <p14:creationId xmlns:p14="http://schemas.microsoft.com/office/powerpoint/2010/main" val="3824621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r>
              <a:rPr lang="sl-SI" smtClean="0"/>
              <a:t>Housing Co. d.o.o.</a:t>
            </a:r>
            <a:endParaRPr lang="sl-SI" dirty="0"/>
          </a:p>
        </p:txBody>
      </p:sp>
      <p:sp>
        <p:nvSpPr>
          <p:cNvPr id="9" name="Footer Placeholder 8"/>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188838015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r>
              <a:rPr lang="sl-SI" smtClean="0"/>
              <a:t>Housing Co. d.o.o.</a:t>
            </a:r>
            <a:endParaRPr lang="sl-SI" dirty="0"/>
          </a:p>
        </p:txBody>
      </p:sp>
      <p:sp>
        <p:nvSpPr>
          <p:cNvPr id="11" name="Footer Placeholder 10"/>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3207910671"/>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Date Placeholder 5"/>
          <p:cNvSpPr>
            <a:spLocks noGrp="1"/>
          </p:cNvSpPr>
          <p:nvPr>
            <p:ph type="dt" sz="half" idx="10"/>
          </p:nvPr>
        </p:nvSpPr>
        <p:spPr/>
        <p:txBody>
          <a:bodyPr/>
          <a:lstStyle/>
          <a:p>
            <a:r>
              <a:rPr lang="sl-SI" smtClean="0"/>
              <a:t>Housing Co. d.o.o.</a:t>
            </a:r>
            <a:endParaRPr lang="sl-SI" dirty="0"/>
          </a:p>
        </p:txBody>
      </p:sp>
      <p:sp>
        <p:nvSpPr>
          <p:cNvPr id="7" name="Footer Placeholder 6"/>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3013494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sl-SI" smtClean="0"/>
              <a:t>Housing Co. d.o.o.</a:t>
            </a:r>
            <a:endParaRPr lang="sl-SI" dirty="0"/>
          </a:p>
        </p:txBody>
      </p:sp>
      <p:sp>
        <p:nvSpPr>
          <p:cNvPr id="6" name="Footer Placeholder 5"/>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233996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8"/>
          <p:cNvSpPr>
            <a:spLocks noGrp="1"/>
          </p:cNvSpPr>
          <p:nvPr>
            <p:ph type="dt" sz="half" idx="10"/>
          </p:nvPr>
        </p:nvSpPr>
        <p:spPr/>
        <p:txBody>
          <a:bodyPr/>
          <a:lstStyle/>
          <a:p>
            <a:r>
              <a:rPr lang="sl-SI" smtClean="0"/>
              <a:t>Housing Co. d.o.o.</a:t>
            </a:r>
            <a:endParaRPr lang="sl-SI" dirty="0"/>
          </a:p>
        </p:txBody>
      </p:sp>
      <p:sp>
        <p:nvSpPr>
          <p:cNvPr id="10" name="Footer Placeholder 9"/>
          <p:cNvSpPr>
            <a:spLocks noGrp="1"/>
          </p:cNvSpPr>
          <p:nvPr>
            <p:ph type="ftr" sz="quarter" idx="11"/>
          </p:nvPr>
        </p:nvSpPr>
        <p:spPr/>
        <p:txBody>
          <a:bodyPr/>
          <a:lstStyle/>
          <a:p>
            <a:r>
              <a:rPr lang="sl-SI" smtClean="0"/>
              <a:t>www.mojeznanje.si</a:t>
            </a:r>
            <a:endParaRPr lang="sl-SI"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8635" y="5673725"/>
            <a:ext cx="1038225" cy="1047750"/>
          </a:xfrm>
          <a:prstGeom prst="rect">
            <a:avLst/>
          </a:prstGeom>
        </p:spPr>
      </p:pic>
    </p:spTree>
    <p:extLst>
      <p:ext uri="{BB962C8B-B14F-4D97-AF65-F5344CB8AC3E}">
        <p14:creationId xmlns:p14="http://schemas.microsoft.com/office/powerpoint/2010/main" val="1581931273"/>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p>
            <a:r>
              <a:rPr lang="sl-SI" smtClean="0"/>
              <a:t>Housing Co. d.o.o.</a:t>
            </a:r>
            <a:endParaRPr lang="sl-SI" dirty="0"/>
          </a:p>
        </p:txBody>
      </p:sp>
      <p:sp>
        <p:nvSpPr>
          <p:cNvPr id="9" name="Footer Placeholder 8"/>
          <p:cNvSpPr>
            <a:spLocks noGrp="1"/>
          </p:cNvSpPr>
          <p:nvPr>
            <p:ph type="ftr" sz="quarter" idx="11"/>
          </p:nvPr>
        </p:nvSpPr>
        <p:spPr/>
        <p:txBody>
          <a:bodyPr/>
          <a:lstStyle/>
          <a:p>
            <a:r>
              <a:rPr lang="sl-SI" smtClean="0"/>
              <a:t>www.mojeznanje.si</a:t>
            </a:r>
            <a:endParaRPr lang="sl-SI"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8635" y="5673725"/>
            <a:ext cx="1038225" cy="1047750"/>
          </a:xfrm>
          <a:prstGeom prst="rect">
            <a:avLst/>
          </a:prstGeom>
        </p:spPr>
      </p:pic>
    </p:spTree>
    <p:extLst>
      <p:ext uri="{BB962C8B-B14F-4D97-AF65-F5344CB8AC3E}">
        <p14:creationId xmlns:p14="http://schemas.microsoft.com/office/powerpoint/2010/main" val="228451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sl-SI" smtClean="0"/>
              <a:t>Housing Co. d.o.o.</a:t>
            </a:r>
            <a:endParaRPr lang="sl-SI"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sl-SI" smtClean="0"/>
              <a:t>www.mojeznanje.si</a:t>
            </a:r>
            <a:endParaRPr lang="sl-SI"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315575" y="5646772"/>
            <a:ext cx="1038225" cy="1047750"/>
          </a:xfrm>
          <a:prstGeom prst="rect">
            <a:avLst/>
          </a:prstGeom>
        </p:spPr>
      </p:pic>
    </p:spTree>
    <p:extLst>
      <p:ext uri="{BB962C8B-B14F-4D97-AF65-F5344CB8AC3E}">
        <p14:creationId xmlns:p14="http://schemas.microsoft.com/office/powerpoint/2010/main" val="3090333930"/>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l-SI" dirty="0" smtClean="0"/>
              <a:t>BUSINESS ENGLISH</a:t>
            </a:r>
            <a:endParaRPr lang="sl-SI" dirty="0"/>
          </a:p>
        </p:txBody>
      </p:sp>
      <p:sp>
        <p:nvSpPr>
          <p:cNvPr id="3" name="Subtitle 2"/>
          <p:cNvSpPr>
            <a:spLocks noGrp="1"/>
          </p:cNvSpPr>
          <p:nvPr>
            <p:ph type="subTitle" idx="1"/>
          </p:nvPr>
        </p:nvSpPr>
        <p:spPr/>
        <p:txBody>
          <a:bodyPr/>
          <a:lstStyle/>
          <a:p>
            <a:r>
              <a:rPr lang="sl-SI" dirty="0" smtClean="0"/>
              <a:t>NADALJEVALNI teČaj</a:t>
            </a:r>
            <a:endParaRPr lang="sl-SI" dirty="0"/>
          </a:p>
        </p:txBody>
      </p:sp>
    </p:spTree>
    <p:extLst>
      <p:ext uri="{BB962C8B-B14F-4D97-AF65-F5344CB8AC3E}">
        <p14:creationId xmlns:p14="http://schemas.microsoft.com/office/powerpoint/2010/main" val="967192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Resume and CV</a:t>
            </a:r>
            <a:br>
              <a:rPr lang="sl-SI" dirty="0" smtClean="0"/>
            </a:br>
            <a:r>
              <a:rPr lang="sl-SI" dirty="0" smtClean="0"/>
              <a:t>INFORMATION</a:t>
            </a:r>
            <a:endParaRPr lang="sl-SI" dirty="0"/>
          </a:p>
        </p:txBody>
      </p:sp>
      <p:sp>
        <p:nvSpPr>
          <p:cNvPr id="5" name="Content Placeholder 4"/>
          <p:cNvSpPr>
            <a:spLocks noGrp="1"/>
          </p:cNvSpPr>
          <p:nvPr>
            <p:ph idx="1"/>
          </p:nvPr>
        </p:nvSpPr>
        <p:spPr/>
        <p:txBody>
          <a:bodyPr>
            <a:normAutofit/>
          </a:bodyPr>
          <a:lstStyle/>
          <a:p>
            <a:pPr lvl="0"/>
            <a:r>
              <a:rPr lang="sl-SI" dirty="0" smtClean="0"/>
              <a:t>ACTION VERBS</a:t>
            </a:r>
          </a:p>
          <a:p>
            <a:pPr lvl="0"/>
            <a:r>
              <a:rPr lang="sl-SI" dirty="0"/>
              <a:t>accumulate, categorize, form, set (organizacija)</a:t>
            </a:r>
            <a:br>
              <a:rPr lang="sl-SI" dirty="0"/>
            </a:br>
            <a:r>
              <a:rPr lang="sl-SI" dirty="0"/>
              <a:t>activate, code, engineer (tehnika)</a:t>
            </a:r>
            <a:br>
              <a:rPr lang="sl-SI" dirty="0"/>
            </a:br>
            <a:r>
              <a:rPr lang="sl-SI" dirty="0"/>
              <a:t>host, lead, authorize, supervise (leadership)</a:t>
            </a:r>
            <a:br>
              <a:rPr lang="sl-SI" dirty="0"/>
            </a:br>
            <a:r>
              <a:rPr lang="sl-SI" dirty="0"/>
              <a:t>assist, inspire, support (teamwork)</a:t>
            </a:r>
            <a:br>
              <a:rPr lang="sl-SI" dirty="0"/>
            </a:br>
            <a:r>
              <a:rPr lang="sl-SI" dirty="0"/>
              <a:t>correlate, deduce, observe (analitičnost)</a:t>
            </a:r>
            <a:br>
              <a:rPr lang="sl-SI" dirty="0"/>
            </a:br>
            <a:r>
              <a:rPr lang="sl-SI" dirty="0"/>
              <a:t>explore, conceive, shape (creative)</a:t>
            </a:r>
            <a:br>
              <a:rPr lang="sl-SI" dirty="0"/>
            </a:br>
            <a:r>
              <a:rPr lang="sl-SI" dirty="0"/>
              <a:t>articulate, consult, read (communication) itd.</a:t>
            </a:r>
          </a:p>
        </p:txBody>
      </p:sp>
    </p:spTree>
    <p:extLst>
      <p:ext uri="{BB962C8B-B14F-4D97-AF65-F5344CB8AC3E}">
        <p14:creationId xmlns:p14="http://schemas.microsoft.com/office/powerpoint/2010/main" val="3765596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Resume and CV</a:t>
            </a:r>
            <a:br>
              <a:rPr lang="sl-SI" dirty="0" smtClean="0"/>
            </a:br>
            <a:r>
              <a:rPr lang="sl-SI" dirty="0" smtClean="0"/>
              <a:t>INFORMATION</a:t>
            </a:r>
            <a:endParaRPr lang="sl-SI" dirty="0"/>
          </a:p>
        </p:txBody>
      </p:sp>
      <p:sp>
        <p:nvSpPr>
          <p:cNvPr id="5" name="Content Placeholder 4"/>
          <p:cNvSpPr>
            <a:spLocks noGrp="1"/>
          </p:cNvSpPr>
          <p:nvPr>
            <p:ph idx="1"/>
          </p:nvPr>
        </p:nvSpPr>
        <p:spPr/>
        <p:txBody>
          <a:bodyPr>
            <a:normAutofit/>
          </a:bodyPr>
          <a:lstStyle/>
          <a:p>
            <a:pPr lvl="0"/>
            <a:r>
              <a:rPr lang="sl-SI" dirty="0" smtClean="0"/>
              <a:t>IZOBRAZBA/EDUCATION</a:t>
            </a:r>
          </a:p>
          <a:p>
            <a:pPr lvl="0"/>
            <a:r>
              <a:rPr lang="sl-SI" dirty="0"/>
              <a:t>Iskalci prve zaposlitve naj obrnejo vrstni red in izpostavijo izobrazbo (če nimajo izkušenj), če imamo obilo izkušenj, je ta sekcija kratka</a:t>
            </a:r>
          </a:p>
          <a:p>
            <a:pPr lvl="0"/>
            <a:r>
              <a:rPr lang="sl-SI" dirty="0"/>
              <a:t>Ime univerze, podatki (ne vključujemo SŠ, edino če nismo šli na UNI), lokacija, datum diplomiranja, nazivi/stopnja izobrazbe</a:t>
            </a:r>
          </a:p>
          <a:p>
            <a:pPr lvl="0"/>
            <a:endParaRPr lang="sl-SI" dirty="0"/>
          </a:p>
        </p:txBody>
      </p:sp>
    </p:spTree>
    <p:extLst>
      <p:ext uri="{BB962C8B-B14F-4D97-AF65-F5344CB8AC3E}">
        <p14:creationId xmlns:p14="http://schemas.microsoft.com/office/powerpoint/2010/main" val="1793556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Resume and CV</a:t>
            </a:r>
            <a:br>
              <a:rPr lang="sl-SI" dirty="0" smtClean="0"/>
            </a:br>
            <a:r>
              <a:rPr lang="sl-SI" dirty="0" smtClean="0"/>
              <a:t>INFORMATION</a:t>
            </a:r>
            <a:endParaRPr lang="sl-SI" dirty="0"/>
          </a:p>
        </p:txBody>
      </p:sp>
      <p:sp>
        <p:nvSpPr>
          <p:cNvPr id="5" name="Content Placeholder 4"/>
          <p:cNvSpPr>
            <a:spLocks noGrp="1"/>
          </p:cNvSpPr>
          <p:nvPr>
            <p:ph idx="1"/>
          </p:nvPr>
        </p:nvSpPr>
        <p:spPr/>
        <p:txBody>
          <a:bodyPr>
            <a:normAutofit/>
          </a:bodyPr>
          <a:lstStyle/>
          <a:p>
            <a:pPr lvl="0"/>
            <a:r>
              <a:rPr lang="sl-SI" dirty="0" smtClean="0"/>
              <a:t>DODATKI/ADDITIONAL INFORMATION</a:t>
            </a:r>
          </a:p>
          <a:p>
            <a:pPr lvl="0"/>
            <a:r>
              <a:rPr lang="sl-SI" dirty="0"/>
              <a:t>Razni certifikati, izobraževanja itd., objavljene publikacije/članki, nagrade, priznanja, tehnična znanja (obvladovanje programov npr.), tuji jeziki</a:t>
            </a:r>
          </a:p>
        </p:txBody>
      </p:sp>
    </p:spTree>
    <p:extLst>
      <p:ext uri="{BB962C8B-B14F-4D97-AF65-F5344CB8AC3E}">
        <p14:creationId xmlns:p14="http://schemas.microsoft.com/office/powerpoint/2010/main" val="73259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Resume and CV</a:t>
            </a:r>
            <a:br>
              <a:rPr lang="sl-SI" dirty="0" smtClean="0"/>
            </a:br>
            <a:r>
              <a:rPr lang="sl-SI" dirty="0" smtClean="0"/>
              <a:t>FORMATTING</a:t>
            </a:r>
            <a:endParaRPr lang="sl-SI" dirty="0"/>
          </a:p>
        </p:txBody>
      </p:sp>
      <p:sp>
        <p:nvSpPr>
          <p:cNvPr id="5" name="Content Placeholder 4"/>
          <p:cNvSpPr>
            <a:spLocks noGrp="1"/>
          </p:cNvSpPr>
          <p:nvPr>
            <p:ph idx="1"/>
          </p:nvPr>
        </p:nvSpPr>
        <p:spPr/>
        <p:txBody>
          <a:bodyPr>
            <a:normAutofit/>
          </a:bodyPr>
          <a:lstStyle/>
          <a:p>
            <a:pPr lvl="0"/>
            <a:r>
              <a:rPr lang="sl-SI" dirty="0"/>
              <a:t>1-2 strani</a:t>
            </a:r>
          </a:p>
          <a:p>
            <a:pPr lvl="0"/>
            <a:r>
              <a:rPr lang="sl-SI" dirty="0"/>
              <a:t>Pisava: </a:t>
            </a:r>
            <a:r>
              <a:rPr lang="sl-SI" dirty="0" smtClean="0"/>
              <a:t>+ </a:t>
            </a:r>
            <a:r>
              <a:rPr lang="sl-SI" dirty="0"/>
              <a:t>easy to read, ista pisava skozi cel dokument, menjava velikosti za pomembne/manj </a:t>
            </a:r>
            <a:r>
              <a:rPr lang="sl-SI" dirty="0" smtClean="0"/>
              <a:t>pomembne</a:t>
            </a:r>
            <a:br>
              <a:rPr lang="sl-SI" dirty="0" smtClean="0"/>
            </a:br>
            <a:r>
              <a:rPr lang="sl-SI" dirty="0" smtClean="0"/>
              <a:t>- premajhna </a:t>
            </a:r>
            <a:r>
              <a:rPr lang="sl-SI" dirty="0"/>
              <a:t>pisava, </a:t>
            </a:r>
            <a:r>
              <a:rPr lang="sl-SI" dirty="0" smtClean="0"/>
              <a:t>ista velikost</a:t>
            </a:r>
            <a:r>
              <a:rPr lang="sl-SI" dirty="0"/>
              <a:t>, </a:t>
            </a:r>
            <a:r>
              <a:rPr lang="sl-SI" dirty="0" smtClean="0"/>
              <a:t>pod </a:t>
            </a:r>
            <a:r>
              <a:rPr lang="sl-SI" dirty="0"/>
              <a:t>9pt</a:t>
            </a:r>
          </a:p>
          <a:p>
            <a:pPr lvl="0"/>
            <a:r>
              <a:rPr lang="sl-SI" dirty="0"/>
              <a:t>FORMULA: 24, 12, 10</a:t>
            </a:r>
          </a:p>
          <a:p>
            <a:pPr lvl="0"/>
            <a:r>
              <a:rPr lang="sl-SI" dirty="0"/>
              <a:t>ČRTE: črte med sekcijami/ob straneh</a:t>
            </a:r>
          </a:p>
          <a:p>
            <a:pPr lvl="0"/>
            <a:r>
              <a:rPr lang="sl-SI" dirty="0"/>
              <a:t>PRESLEDKI: večji presledki, če nimamo veliko </a:t>
            </a:r>
            <a:r>
              <a:rPr lang="sl-SI" dirty="0" smtClean="0"/>
              <a:t>izkušenj, ne premajhni, </a:t>
            </a:r>
            <a:r>
              <a:rPr lang="sl-SI" dirty="0"/>
              <a:t>da ni vse »natrpano«</a:t>
            </a:r>
          </a:p>
        </p:txBody>
      </p:sp>
    </p:spTree>
    <p:extLst>
      <p:ext uri="{BB962C8B-B14F-4D97-AF65-F5344CB8AC3E}">
        <p14:creationId xmlns:p14="http://schemas.microsoft.com/office/powerpoint/2010/main" val="3623529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RESUME AND CV – DIFFERENCE?</a:t>
            </a:r>
            <a:endParaRPr lang="sl-SI"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9312413"/>
              </p:ext>
            </p:extLst>
          </p:nvPr>
        </p:nvGraphicFramePr>
        <p:xfrm>
          <a:off x="1405053" y="2564780"/>
          <a:ext cx="9500840" cy="2096428"/>
        </p:xfrm>
        <a:graphic>
          <a:graphicData uri="http://schemas.openxmlformats.org/drawingml/2006/table">
            <a:tbl>
              <a:tblPr firstRow="1" bandRow="1">
                <a:tableStyleId>{5C22544A-7EE6-4342-B048-85BDC9FD1C3A}</a:tableStyleId>
              </a:tblPr>
              <a:tblGrid>
                <a:gridCol w="4750420"/>
                <a:gridCol w="4750420"/>
              </a:tblGrid>
              <a:tr h="524107">
                <a:tc>
                  <a:txBody>
                    <a:bodyPr/>
                    <a:lstStyle/>
                    <a:p>
                      <a:pPr algn="ctr"/>
                      <a:r>
                        <a:rPr lang="sl-SI" dirty="0" smtClean="0"/>
                        <a:t>RESUME</a:t>
                      </a:r>
                      <a:endParaRPr lang="sl-SI" dirty="0"/>
                    </a:p>
                  </a:txBody>
                  <a:tcPr/>
                </a:tc>
                <a:tc>
                  <a:txBody>
                    <a:bodyPr/>
                    <a:lstStyle/>
                    <a:p>
                      <a:pPr algn="ctr"/>
                      <a:r>
                        <a:rPr lang="sl-SI" dirty="0" smtClean="0"/>
                        <a:t>CV</a:t>
                      </a:r>
                      <a:endParaRPr lang="sl-SI" dirty="0"/>
                    </a:p>
                  </a:txBody>
                  <a:tcPr/>
                </a:tc>
              </a:tr>
              <a:tr h="524107">
                <a:tc>
                  <a:txBody>
                    <a:bodyPr/>
                    <a:lstStyle/>
                    <a:p>
                      <a:pPr algn="ctr"/>
                      <a:r>
                        <a:rPr lang="sl-SI" dirty="0" smtClean="0"/>
                        <a:t>ZDA</a:t>
                      </a:r>
                      <a:endParaRPr lang="sl-SI" dirty="0"/>
                    </a:p>
                  </a:txBody>
                  <a:tcPr/>
                </a:tc>
                <a:tc>
                  <a:txBody>
                    <a:bodyPr/>
                    <a:lstStyle/>
                    <a:p>
                      <a:pPr algn="ctr"/>
                      <a:r>
                        <a:rPr lang="sl-SI" dirty="0" smtClean="0"/>
                        <a:t>Evropa, Azija,</a:t>
                      </a:r>
                      <a:r>
                        <a:rPr lang="sl-SI" baseline="0" dirty="0" smtClean="0"/>
                        <a:t> ostale države</a:t>
                      </a:r>
                      <a:endParaRPr lang="sl-SI" dirty="0"/>
                    </a:p>
                  </a:txBody>
                  <a:tcPr/>
                </a:tc>
              </a:tr>
              <a:tr h="524107">
                <a:tc>
                  <a:txBody>
                    <a:bodyPr/>
                    <a:lstStyle/>
                    <a:p>
                      <a:pPr algn="ctr"/>
                      <a:r>
                        <a:rPr lang="sl-SI" dirty="0" smtClean="0"/>
                        <a:t>Krajši: 1-2 </a:t>
                      </a:r>
                      <a:r>
                        <a:rPr lang="sl-SI" baseline="0" dirty="0" smtClean="0"/>
                        <a:t>strani</a:t>
                      </a:r>
                      <a:endParaRPr lang="sl-SI" dirty="0"/>
                    </a:p>
                  </a:txBody>
                  <a:tcPr/>
                </a:tc>
                <a:tc>
                  <a:txBody>
                    <a:bodyPr/>
                    <a:lstStyle/>
                    <a:p>
                      <a:pPr algn="ctr"/>
                      <a:r>
                        <a:rPr lang="sl-SI" dirty="0" smtClean="0"/>
                        <a:t>Daljši: 2-3 strani</a:t>
                      </a:r>
                      <a:endParaRPr lang="sl-SI" dirty="0"/>
                    </a:p>
                  </a:txBody>
                  <a:tcPr/>
                </a:tc>
              </a:tr>
              <a:tr h="524107">
                <a:tc>
                  <a:txBody>
                    <a:bodyPr/>
                    <a:lstStyle/>
                    <a:p>
                      <a:pPr algn="ctr"/>
                      <a:r>
                        <a:rPr lang="sl-SI" dirty="0" smtClean="0"/>
                        <a:t>Manj</a:t>
                      </a:r>
                      <a:r>
                        <a:rPr lang="sl-SI" baseline="0" dirty="0" smtClean="0"/>
                        <a:t> informacij</a:t>
                      </a:r>
                      <a:endParaRPr lang="sl-SI" dirty="0"/>
                    </a:p>
                  </a:txBody>
                  <a:tcPr/>
                </a:tc>
                <a:tc>
                  <a:txBody>
                    <a:bodyPr/>
                    <a:lstStyle/>
                    <a:p>
                      <a:pPr algn="ctr"/>
                      <a:r>
                        <a:rPr lang="sl-SI" dirty="0" smtClean="0"/>
                        <a:t>Več</a:t>
                      </a:r>
                      <a:r>
                        <a:rPr lang="sl-SI" baseline="0" dirty="0" smtClean="0"/>
                        <a:t> informacij (predvsem o izobrazbi)</a:t>
                      </a:r>
                      <a:endParaRPr lang="sl-SI" dirty="0"/>
                    </a:p>
                  </a:txBody>
                  <a:tcPr/>
                </a:tc>
              </a:tr>
            </a:tbl>
          </a:graphicData>
        </a:graphic>
      </p:graphicFrame>
    </p:spTree>
    <p:extLst>
      <p:ext uri="{BB962C8B-B14F-4D97-AF65-F5344CB8AC3E}">
        <p14:creationId xmlns:p14="http://schemas.microsoft.com/office/powerpoint/2010/main" val="1424706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COVER LETTER</a:t>
            </a:r>
            <a:endParaRPr lang="sl-SI" dirty="0"/>
          </a:p>
        </p:txBody>
      </p:sp>
      <p:sp>
        <p:nvSpPr>
          <p:cNvPr id="5" name="Content Placeholder 4"/>
          <p:cNvSpPr>
            <a:spLocks noGrp="1"/>
          </p:cNvSpPr>
          <p:nvPr>
            <p:ph idx="1"/>
          </p:nvPr>
        </p:nvSpPr>
        <p:spPr/>
        <p:txBody>
          <a:bodyPr>
            <a:normAutofit/>
          </a:bodyPr>
          <a:lstStyle/>
          <a:p>
            <a:r>
              <a:rPr lang="sl-SI" dirty="0" smtClean="0"/>
              <a:t>Dokument, ki ga pošljete </a:t>
            </a:r>
            <a:r>
              <a:rPr lang="sl-SI" dirty="0"/>
              <a:t>skupaj s svojim </a:t>
            </a:r>
            <a:r>
              <a:rPr lang="sl-SI" dirty="0" smtClean="0"/>
              <a:t>CVjem </a:t>
            </a:r>
            <a:r>
              <a:rPr lang="sl-SI" dirty="0"/>
              <a:t>oz. resumejem </a:t>
            </a:r>
            <a:r>
              <a:rPr lang="sl-SI" dirty="0" smtClean="0"/>
              <a:t>– ga dopolnjuje</a:t>
            </a:r>
            <a:endParaRPr lang="sl-SI" dirty="0"/>
          </a:p>
          <a:p>
            <a:r>
              <a:rPr lang="sl-SI" dirty="0" smtClean="0"/>
              <a:t>Vsebuje </a:t>
            </a:r>
            <a:r>
              <a:rPr lang="sl-SI" dirty="0"/>
              <a:t>dodatne informacije o vaših izkušnjah in </a:t>
            </a:r>
            <a:r>
              <a:rPr lang="sl-SI" dirty="0" smtClean="0"/>
              <a:t>znanju</a:t>
            </a:r>
          </a:p>
          <a:p>
            <a:r>
              <a:rPr lang="sl-SI" dirty="0" smtClean="0"/>
              <a:t>Specifične informacije, ki </a:t>
            </a:r>
            <a:r>
              <a:rPr lang="sl-SI" dirty="0"/>
              <a:t>delodajalcu </a:t>
            </a:r>
            <a:r>
              <a:rPr lang="sl-SI" dirty="0" smtClean="0"/>
              <a:t>pokažejo, </a:t>
            </a:r>
            <a:r>
              <a:rPr lang="sl-SI" dirty="0"/>
              <a:t>zakaj ste ravno vi pravi kandidat za to </a:t>
            </a:r>
            <a:r>
              <a:rPr lang="sl-SI" dirty="0" smtClean="0"/>
              <a:t>pozicijo</a:t>
            </a:r>
          </a:p>
          <a:p>
            <a:r>
              <a:rPr lang="sl-SI" dirty="0" smtClean="0"/>
              <a:t>Cover </a:t>
            </a:r>
            <a:r>
              <a:rPr lang="sl-SI" dirty="0"/>
              <a:t>letter je kot nekakšen oglas, </a:t>
            </a:r>
            <a:r>
              <a:rPr lang="sl-SI" dirty="0" smtClean="0"/>
              <a:t>ki vam </a:t>
            </a:r>
            <a:r>
              <a:rPr lang="sl-SI" dirty="0"/>
              <a:t>bo zagotovil intervju, zato se morate potruditi, da vaše motivacijsko pismo res pusti dober vtis</a:t>
            </a:r>
            <a:r>
              <a:rPr lang="sl-SI" dirty="0" smtClean="0"/>
              <a:t>.</a:t>
            </a:r>
          </a:p>
          <a:p>
            <a:r>
              <a:rPr lang="sl-SI" dirty="0" smtClean="0"/>
              <a:t>Body emaila</a:t>
            </a:r>
            <a:endParaRPr lang="sl-SI" dirty="0"/>
          </a:p>
        </p:txBody>
      </p:sp>
    </p:spTree>
    <p:extLst>
      <p:ext uri="{BB962C8B-B14F-4D97-AF65-F5344CB8AC3E}">
        <p14:creationId xmlns:p14="http://schemas.microsoft.com/office/powerpoint/2010/main" val="433323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COVER LETTER</a:t>
            </a:r>
            <a:endParaRPr lang="sl-SI" dirty="0"/>
          </a:p>
        </p:txBody>
      </p:sp>
      <p:sp>
        <p:nvSpPr>
          <p:cNvPr id="5" name="Content Placeholder 4"/>
          <p:cNvSpPr>
            <a:spLocks noGrp="1"/>
          </p:cNvSpPr>
          <p:nvPr>
            <p:ph idx="1"/>
          </p:nvPr>
        </p:nvSpPr>
        <p:spPr/>
        <p:txBody>
          <a:bodyPr>
            <a:normAutofit/>
          </a:bodyPr>
          <a:lstStyle/>
          <a:p>
            <a:r>
              <a:rPr lang="sl-SI" dirty="0" smtClean="0"/>
              <a:t>PERSONALIZACIJA</a:t>
            </a:r>
          </a:p>
          <a:p>
            <a:r>
              <a:rPr lang="sl-SI" dirty="0" smtClean="0"/>
              <a:t>na </a:t>
            </a:r>
            <a:r>
              <a:rPr lang="sl-SI" dirty="0"/>
              <a:t>katero mesto se </a:t>
            </a:r>
            <a:r>
              <a:rPr lang="sl-SI" dirty="0" smtClean="0"/>
              <a:t>prijavljamo</a:t>
            </a:r>
            <a:endParaRPr lang="sl-SI" dirty="0"/>
          </a:p>
          <a:p>
            <a:r>
              <a:rPr lang="sl-SI" dirty="0" smtClean="0"/>
              <a:t>kako </a:t>
            </a:r>
            <a:r>
              <a:rPr lang="sl-SI" dirty="0"/>
              <a:t>smo zvedeli za službo/referral – </a:t>
            </a:r>
            <a:r>
              <a:rPr lang="sl-SI" dirty="0" smtClean="0"/>
              <a:t>priporočilo</a:t>
            </a:r>
            <a:endParaRPr lang="sl-SI" dirty="0"/>
          </a:p>
          <a:p>
            <a:r>
              <a:rPr lang="sl-SI" dirty="0" smtClean="0"/>
              <a:t>zakaj </a:t>
            </a:r>
            <a:r>
              <a:rPr lang="sl-SI" dirty="0"/>
              <a:t>smo kvalificirani za </a:t>
            </a:r>
            <a:r>
              <a:rPr lang="sl-SI" dirty="0" smtClean="0"/>
              <a:t>službo</a:t>
            </a:r>
            <a:endParaRPr lang="sl-SI" dirty="0"/>
          </a:p>
          <a:p>
            <a:r>
              <a:rPr lang="sl-SI" dirty="0" smtClean="0"/>
              <a:t>kaj </a:t>
            </a:r>
            <a:r>
              <a:rPr lang="sl-SI" dirty="0"/>
              <a:t>lahko ponudimo delodajalcu in zakaj želimo delati pri njih (usklajevanje veščin z opisom delovnega mesta, preberite poslanstvo in vizijo/cilje podjetja – omenimo</a:t>
            </a:r>
            <a:r>
              <a:rPr lang="sl-SI" dirty="0" smtClean="0"/>
              <a:t>!)</a:t>
            </a:r>
            <a:endParaRPr lang="sl-SI" dirty="0"/>
          </a:p>
          <a:p>
            <a:r>
              <a:rPr lang="sl-SI" dirty="0" smtClean="0"/>
              <a:t>zahvala</a:t>
            </a:r>
            <a:endParaRPr lang="sl-SI" dirty="0"/>
          </a:p>
          <a:p>
            <a:endParaRPr lang="sl-SI" dirty="0"/>
          </a:p>
        </p:txBody>
      </p:sp>
    </p:spTree>
    <p:extLst>
      <p:ext uri="{BB962C8B-B14F-4D97-AF65-F5344CB8AC3E}">
        <p14:creationId xmlns:p14="http://schemas.microsoft.com/office/powerpoint/2010/main" val="3176788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COVER LETTER</a:t>
            </a:r>
            <a:br>
              <a:rPr lang="sl-SI" dirty="0" smtClean="0"/>
            </a:br>
            <a:r>
              <a:rPr lang="sl-SI" dirty="0" smtClean="0"/>
              <a:t>SALUTATION</a:t>
            </a:r>
            <a:endParaRPr lang="sl-SI" dirty="0"/>
          </a:p>
        </p:txBody>
      </p:sp>
      <p:sp>
        <p:nvSpPr>
          <p:cNvPr id="5" name="Content Placeholder 4"/>
          <p:cNvSpPr>
            <a:spLocks noGrp="1"/>
          </p:cNvSpPr>
          <p:nvPr>
            <p:ph idx="1"/>
          </p:nvPr>
        </p:nvSpPr>
        <p:spPr/>
        <p:txBody>
          <a:bodyPr>
            <a:normAutofit/>
          </a:bodyPr>
          <a:lstStyle/>
          <a:p>
            <a:r>
              <a:rPr lang="sl-SI" dirty="0"/>
              <a:t>Mr./Ms./Dr. Lastname or Mr./Ms./Dr. Firstname Lastname</a:t>
            </a:r>
          </a:p>
          <a:p>
            <a:r>
              <a:rPr lang="sl-SI" dirty="0" smtClean="0"/>
              <a:t>Dear </a:t>
            </a:r>
            <a:r>
              <a:rPr lang="sl-SI" dirty="0"/>
              <a:t>Hiring </a:t>
            </a:r>
            <a:r>
              <a:rPr lang="sl-SI" dirty="0" smtClean="0"/>
              <a:t>Manager</a:t>
            </a:r>
          </a:p>
          <a:p>
            <a:r>
              <a:rPr lang="sl-SI" dirty="0" smtClean="0"/>
              <a:t>Dear Name</a:t>
            </a:r>
          </a:p>
          <a:p>
            <a:r>
              <a:rPr lang="sl-SI" dirty="0" smtClean="0"/>
              <a:t>Ms. bolje kot Mrs.</a:t>
            </a:r>
          </a:p>
          <a:p>
            <a:r>
              <a:rPr lang="sl-SI" dirty="0" smtClean="0"/>
              <a:t>Dear </a:t>
            </a:r>
            <a:r>
              <a:rPr lang="sl-SI" dirty="0"/>
              <a:t>Taylor </a:t>
            </a:r>
            <a:r>
              <a:rPr lang="sl-SI" dirty="0" smtClean="0"/>
              <a:t>Brown – gender neutral</a:t>
            </a:r>
          </a:p>
          <a:p>
            <a:r>
              <a:rPr lang="sl-SI" dirty="0"/>
              <a:t>To Whom It May Concern </a:t>
            </a:r>
            <a:r>
              <a:rPr lang="sl-SI" dirty="0" smtClean="0">
                <a:sym typeface="Wingdings" panose="05000000000000000000" pitchFamily="2" charset="2"/>
              </a:rPr>
              <a:t> ko ne vemo, komu pišemo</a:t>
            </a:r>
          </a:p>
          <a:p>
            <a:r>
              <a:rPr lang="sl-SI" dirty="0" smtClean="0">
                <a:sym typeface="Wingdings" panose="05000000000000000000" pitchFamily="2" charset="2"/>
              </a:rPr>
              <a:t>Hello, Hi – informal, casual</a:t>
            </a:r>
            <a:endParaRPr lang="sl-SI" dirty="0"/>
          </a:p>
        </p:txBody>
      </p:sp>
    </p:spTree>
    <p:extLst>
      <p:ext uri="{BB962C8B-B14F-4D97-AF65-F5344CB8AC3E}">
        <p14:creationId xmlns:p14="http://schemas.microsoft.com/office/powerpoint/2010/main" val="1768354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COVER LETTER</a:t>
            </a:r>
            <a:br>
              <a:rPr lang="sl-SI" dirty="0" smtClean="0"/>
            </a:br>
            <a:r>
              <a:rPr lang="sl-SI" dirty="0" smtClean="0"/>
              <a:t>INTRODUCTION</a:t>
            </a:r>
            <a:endParaRPr lang="sl-SI" dirty="0"/>
          </a:p>
        </p:txBody>
      </p:sp>
      <p:sp>
        <p:nvSpPr>
          <p:cNvPr id="5" name="Content Placeholder 4"/>
          <p:cNvSpPr>
            <a:spLocks noGrp="1"/>
          </p:cNvSpPr>
          <p:nvPr>
            <p:ph idx="1"/>
          </p:nvPr>
        </p:nvSpPr>
        <p:spPr/>
        <p:txBody>
          <a:bodyPr>
            <a:normAutofit/>
          </a:bodyPr>
          <a:lstStyle/>
          <a:p>
            <a:r>
              <a:rPr lang="sl-SI" dirty="0" smtClean="0"/>
              <a:t>Za kakšno delovno mesto se prijavljamo</a:t>
            </a:r>
          </a:p>
          <a:p>
            <a:r>
              <a:rPr lang="sl-SI" dirty="0" smtClean="0"/>
              <a:t>Kje smo slišali za delovno mesto – referral</a:t>
            </a:r>
          </a:p>
          <a:p>
            <a:r>
              <a:rPr lang="sl-SI" dirty="0" smtClean="0"/>
              <a:t>Na hitro omenimo veščine in znanja, ki jih podjetje išče in kako bi mi lahko pripomogli podjetju</a:t>
            </a:r>
          </a:p>
          <a:p>
            <a:pPr marL="0" indent="0">
              <a:buNone/>
            </a:pPr>
            <a:endParaRPr lang="sl-SI" dirty="0" smtClean="0"/>
          </a:p>
        </p:txBody>
      </p:sp>
    </p:spTree>
    <p:extLst>
      <p:ext uri="{BB962C8B-B14F-4D97-AF65-F5344CB8AC3E}">
        <p14:creationId xmlns:p14="http://schemas.microsoft.com/office/powerpoint/2010/main" val="1854831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COVER LETTER</a:t>
            </a:r>
            <a:br>
              <a:rPr lang="sl-SI" dirty="0" smtClean="0"/>
            </a:br>
            <a:r>
              <a:rPr lang="sl-SI" dirty="0" smtClean="0"/>
              <a:t>INTRODUCTION</a:t>
            </a:r>
            <a:endParaRPr lang="sl-SI" dirty="0"/>
          </a:p>
        </p:txBody>
      </p:sp>
      <p:sp>
        <p:nvSpPr>
          <p:cNvPr id="5" name="Content Placeholder 4"/>
          <p:cNvSpPr>
            <a:spLocks noGrp="1"/>
          </p:cNvSpPr>
          <p:nvPr>
            <p:ph idx="1"/>
          </p:nvPr>
        </p:nvSpPr>
        <p:spPr/>
        <p:txBody>
          <a:bodyPr>
            <a:normAutofit fontScale="92500"/>
          </a:bodyPr>
          <a:lstStyle/>
          <a:p>
            <a:pPr>
              <a:buFont typeface="Wingdings" panose="05000000000000000000" pitchFamily="2" charset="2"/>
              <a:buChar char="à"/>
            </a:pPr>
            <a:r>
              <a:rPr lang="sl-SI" dirty="0" smtClean="0"/>
              <a:t>I </a:t>
            </a:r>
            <a:r>
              <a:rPr lang="sl-SI" dirty="0"/>
              <a:t>was excited to read about the Administrative Assistant job opening at XYZ company. I have several years of administrative experience in a variety of fields including insurance and </a:t>
            </a:r>
            <a:r>
              <a:rPr lang="sl-SI" dirty="0" smtClean="0"/>
              <a:t>finance.</a:t>
            </a:r>
          </a:p>
          <a:p>
            <a:pPr>
              <a:buFont typeface="Wingdings" panose="05000000000000000000" pitchFamily="2" charset="2"/>
              <a:buChar char="à"/>
            </a:pPr>
            <a:r>
              <a:rPr lang="sl-SI" dirty="0" smtClean="0"/>
              <a:t>It </a:t>
            </a:r>
            <a:r>
              <a:rPr lang="sl-SI" dirty="0"/>
              <a:t>is my understanding that you have been deluged with resumes since Computer World released their list of the best companies at which to work. Mine is one more, but I do have experience that is hard to come </a:t>
            </a:r>
            <a:r>
              <a:rPr lang="sl-SI" dirty="0" smtClean="0"/>
              <a:t>by.</a:t>
            </a:r>
          </a:p>
          <a:p>
            <a:pPr>
              <a:buFont typeface="Wingdings" panose="05000000000000000000" pitchFamily="2" charset="2"/>
              <a:buChar char="à"/>
            </a:pPr>
            <a:r>
              <a:rPr lang="sl-SI" dirty="0" smtClean="0"/>
              <a:t>I have a very strong interest in pursuing a teaching career. With experience working at both the elementary and high school levels, as well as in activities outside of the traditional classroom, I have a diverse background with much to offer.</a:t>
            </a:r>
          </a:p>
          <a:p>
            <a:pPr>
              <a:buFont typeface="Wingdings" panose="05000000000000000000" pitchFamily="2" charset="2"/>
              <a:buChar char="à"/>
            </a:pPr>
            <a:r>
              <a:rPr lang="sl-SI" dirty="0" smtClean="0"/>
              <a:t>My </a:t>
            </a:r>
            <a:r>
              <a:rPr lang="sl-SI" dirty="0"/>
              <a:t>proven track record of successfully performing complex analyses on various corporations makes me an ideal candidate for the Analyst opportunity that you have advertised</a:t>
            </a:r>
          </a:p>
          <a:p>
            <a:pPr marL="0" indent="0">
              <a:buNone/>
            </a:pPr>
            <a:endParaRPr lang="sl-SI" dirty="0" smtClean="0"/>
          </a:p>
        </p:txBody>
      </p:sp>
    </p:spTree>
    <p:extLst>
      <p:ext uri="{BB962C8B-B14F-4D97-AF65-F5344CB8AC3E}">
        <p14:creationId xmlns:p14="http://schemas.microsoft.com/office/powerpoint/2010/main" val="271901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WRITTEN CORRESPONDENCE</a:t>
            </a:r>
            <a:endParaRPr lang="sl-SI" dirty="0"/>
          </a:p>
        </p:txBody>
      </p:sp>
      <p:sp>
        <p:nvSpPr>
          <p:cNvPr id="3" name="Content Placeholder 2"/>
          <p:cNvSpPr>
            <a:spLocks noGrp="1"/>
          </p:cNvSpPr>
          <p:nvPr>
            <p:ph idx="1"/>
          </p:nvPr>
        </p:nvSpPr>
        <p:spPr>
          <a:xfrm>
            <a:off x="1251678" y="2018371"/>
            <a:ext cx="10178322" cy="4496841"/>
          </a:xfrm>
        </p:spPr>
        <p:txBody>
          <a:bodyPr>
            <a:normAutofit/>
          </a:bodyPr>
          <a:lstStyle/>
          <a:p>
            <a:r>
              <a:rPr lang="sl-SI" dirty="0" smtClean="0"/>
              <a:t>Pravila </a:t>
            </a:r>
            <a:r>
              <a:rPr lang="sl-SI" dirty="0"/>
              <a:t>poslovne </a:t>
            </a:r>
            <a:r>
              <a:rPr lang="sl-SI" dirty="0" smtClean="0"/>
              <a:t>korespondence (nagovarjanje, pozdravljanje, poslavljanje), tipične strukture, fraze, besedišče </a:t>
            </a:r>
          </a:p>
          <a:p>
            <a:r>
              <a:rPr lang="sl-SI" dirty="0" smtClean="0"/>
              <a:t>CV/resume, cover letter, osnove poslovne korespondence</a:t>
            </a:r>
          </a:p>
          <a:p>
            <a:r>
              <a:rPr lang="sl-SI" dirty="0" smtClean="0"/>
              <a:t>Pisanje emailov in poslovnih pisem</a:t>
            </a:r>
          </a:p>
          <a:p>
            <a:r>
              <a:rPr lang="sl-SI" dirty="0" smtClean="0"/>
              <a:t>Vrste poslovnih pisem (</a:t>
            </a:r>
            <a:r>
              <a:rPr lang="sl-SI" dirty="0"/>
              <a:t>povpraševanje, ponudba, naročilo itd</a:t>
            </a:r>
            <a:r>
              <a:rPr lang="sl-SI" dirty="0" smtClean="0"/>
              <a:t>.)</a:t>
            </a:r>
          </a:p>
          <a:p>
            <a:r>
              <a:rPr lang="sl-SI" dirty="0" smtClean="0"/>
              <a:t>Ponovitev: časi, izrazi vljudnosti</a:t>
            </a:r>
            <a:r>
              <a:rPr lang="sl-SI" dirty="0"/>
              <a:t/>
            </a:r>
            <a:br>
              <a:rPr lang="sl-SI" dirty="0"/>
            </a:br>
            <a:endParaRPr lang="sl-SI" dirty="0"/>
          </a:p>
          <a:p>
            <a:endParaRPr lang="en-US" dirty="0"/>
          </a:p>
          <a:p>
            <a:endParaRPr lang="sl-SI" dirty="0"/>
          </a:p>
        </p:txBody>
      </p:sp>
    </p:spTree>
    <p:extLst>
      <p:ext uri="{BB962C8B-B14F-4D97-AF65-F5344CB8AC3E}">
        <p14:creationId xmlns:p14="http://schemas.microsoft.com/office/powerpoint/2010/main" val="4042009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COVER LETTER</a:t>
            </a:r>
            <a:br>
              <a:rPr lang="sl-SI" dirty="0" smtClean="0"/>
            </a:br>
            <a:r>
              <a:rPr lang="sl-SI" dirty="0" smtClean="0"/>
              <a:t>BODY</a:t>
            </a:r>
            <a:endParaRPr lang="sl-SI" dirty="0"/>
          </a:p>
        </p:txBody>
      </p:sp>
      <p:sp>
        <p:nvSpPr>
          <p:cNvPr id="5" name="Content Placeholder 4"/>
          <p:cNvSpPr>
            <a:spLocks noGrp="1"/>
          </p:cNvSpPr>
          <p:nvPr>
            <p:ph idx="1"/>
          </p:nvPr>
        </p:nvSpPr>
        <p:spPr/>
        <p:txBody>
          <a:bodyPr>
            <a:normAutofit/>
          </a:bodyPr>
          <a:lstStyle/>
          <a:p>
            <a:r>
              <a:rPr lang="sl-SI" dirty="0" smtClean="0"/>
              <a:t>Zakaj nas služba zanima, zakaj smo popolni kandidat</a:t>
            </a:r>
          </a:p>
          <a:p>
            <a:r>
              <a:rPr lang="sl-SI" dirty="0" smtClean="0"/>
              <a:t>Omenimo specifične kvalifikacije in kako izpolnjujemo zahteve iz oglasa</a:t>
            </a:r>
          </a:p>
          <a:p>
            <a:r>
              <a:rPr lang="sl-SI" dirty="0" smtClean="0"/>
              <a:t>Demonstriramo svoje veščine s primeri</a:t>
            </a:r>
          </a:p>
          <a:p>
            <a:endParaRPr lang="sl-SI" dirty="0" smtClean="0"/>
          </a:p>
        </p:txBody>
      </p:sp>
    </p:spTree>
    <p:extLst>
      <p:ext uri="{BB962C8B-B14F-4D97-AF65-F5344CB8AC3E}">
        <p14:creationId xmlns:p14="http://schemas.microsoft.com/office/powerpoint/2010/main" val="3607132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COVER LETTER</a:t>
            </a:r>
            <a:br>
              <a:rPr lang="sl-SI" dirty="0" smtClean="0"/>
            </a:br>
            <a:r>
              <a:rPr lang="sl-SI" dirty="0" smtClean="0"/>
              <a:t>CLOSING</a:t>
            </a:r>
            <a:endParaRPr lang="sl-SI" dirty="0"/>
          </a:p>
        </p:txBody>
      </p:sp>
      <p:sp>
        <p:nvSpPr>
          <p:cNvPr id="5" name="Content Placeholder 4"/>
          <p:cNvSpPr>
            <a:spLocks noGrp="1"/>
          </p:cNvSpPr>
          <p:nvPr>
            <p:ph idx="1"/>
          </p:nvPr>
        </p:nvSpPr>
        <p:spPr/>
        <p:txBody>
          <a:bodyPr>
            <a:normAutofit/>
          </a:bodyPr>
          <a:lstStyle/>
          <a:p>
            <a:r>
              <a:rPr lang="sl-SI" dirty="0" smtClean="0"/>
              <a:t>Ponovimo, zakaj smo ravno mi pravi kandidat (še enkrat izpostavimo znanja, veščine)</a:t>
            </a:r>
          </a:p>
          <a:p>
            <a:r>
              <a:rPr lang="sl-SI" dirty="0" smtClean="0"/>
              <a:t>Razložimo, zakaj bi radi delali pri tem podjetju</a:t>
            </a:r>
          </a:p>
          <a:p>
            <a:r>
              <a:rPr lang="sl-SI" dirty="0" smtClean="0"/>
              <a:t>Razložimo, kaj bomo naredili v prihodnje (follow-up)</a:t>
            </a:r>
          </a:p>
          <a:p>
            <a:r>
              <a:rPr lang="sl-SI" dirty="0" smtClean="0"/>
              <a:t>Se zahvalimo delodajalcu za čas</a:t>
            </a:r>
          </a:p>
        </p:txBody>
      </p:sp>
    </p:spTree>
    <p:extLst>
      <p:ext uri="{BB962C8B-B14F-4D97-AF65-F5344CB8AC3E}">
        <p14:creationId xmlns:p14="http://schemas.microsoft.com/office/powerpoint/2010/main" val="1560071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COVER LETTER</a:t>
            </a:r>
            <a:br>
              <a:rPr lang="sl-SI" dirty="0" smtClean="0"/>
            </a:br>
            <a:r>
              <a:rPr lang="sl-SI" dirty="0" smtClean="0"/>
              <a:t>COMPLIMENTARY CLOSE </a:t>
            </a:r>
            <a:endParaRPr lang="sl-SI"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599105456"/>
              </p:ext>
            </p:extLst>
          </p:nvPr>
        </p:nvGraphicFramePr>
        <p:xfrm>
          <a:off x="1250950" y="2096429"/>
          <a:ext cx="10179050" cy="4028440"/>
        </p:xfrm>
        <a:graphic>
          <a:graphicData uri="http://schemas.openxmlformats.org/drawingml/2006/table">
            <a:tbl>
              <a:tblPr firstRow="1" bandRow="1">
                <a:tableStyleId>{5C22544A-7EE6-4342-B048-85BDC9FD1C3A}</a:tableStyleId>
              </a:tblPr>
              <a:tblGrid>
                <a:gridCol w="5089525"/>
                <a:gridCol w="5089525"/>
              </a:tblGrid>
              <a:tr h="370840">
                <a:tc>
                  <a:txBody>
                    <a:bodyPr/>
                    <a:lstStyle/>
                    <a:p>
                      <a:pPr algn="ctr"/>
                      <a:r>
                        <a:rPr lang="sl-SI" dirty="0" smtClean="0"/>
                        <a:t>+</a:t>
                      </a:r>
                      <a:endParaRPr lang="sl-SI" dirty="0"/>
                    </a:p>
                  </a:txBody>
                  <a:tcPr/>
                </a:tc>
                <a:tc>
                  <a:txBody>
                    <a:bodyPr/>
                    <a:lstStyle/>
                    <a:p>
                      <a:pPr algn="ctr"/>
                      <a:r>
                        <a:rPr lang="sl-SI" dirty="0" smtClean="0"/>
                        <a:t>-</a:t>
                      </a:r>
                      <a:endParaRPr lang="sl-SI" dirty="0"/>
                    </a:p>
                  </a:txBody>
                  <a:tcPr/>
                </a:tc>
              </a:tr>
              <a:tr h="370840">
                <a:tc>
                  <a:txBody>
                    <a:bodyPr/>
                    <a:lstStyle/>
                    <a:p>
                      <a:pPr algn="ctr"/>
                      <a:r>
                        <a:rPr lang="en-US" dirty="0" smtClean="0"/>
                        <a:t>Best </a:t>
                      </a:r>
                      <a:r>
                        <a:rPr lang="sl-SI" dirty="0" smtClean="0"/>
                        <a:t>/</a:t>
                      </a:r>
                      <a:r>
                        <a:rPr lang="en-US" dirty="0" smtClean="0"/>
                        <a:t>regards</a:t>
                      </a:r>
                      <a:r>
                        <a:rPr lang="sl-SI" dirty="0" smtClean="0"/>
                        <a:t>/wishes</a:t>
                      </a:r>
                    </a:p>
                    <a:p>
                      <a:pPr algn="ctr"/>
                      <a:r>
                        <a:rPr lang="en-US" dirty="0" smtClean="0"/>
                        <a:t>My best</a:t>
                      </a:r>
                      <a:endParaRPr lang="sl-SI" dirty="0" smtClean="0"/>
                    </a:p>
                    <a:p>
                      <a:pPr algn="ctr"/>
                      <a:r>
                        <a:rPr lang="en-US" dirty="0" smtClean="0"/>
                        <a:t>Regards</a:t>
                      </a:r>
                      <a:endParaRPr lang="sl-SI" dirty="0" smtClean="0"/>
                    </a:p>
                    <a:p>
                      <a:pPr algn="ctr"/>
                      <a:r>
                        <a:rPr lang="en-US" dirty="0" smtClean="0"/>
                        <a:t>Respectfully</a:t>
                      </a:r>
                      <a:r>
                        <a:rPr lang="sl-SI" dirty="0" smtClean="0"/>
                        <a:t> (yours)</a:t>
                      </a:r>
                    </a:p>
                    <a:p>
                      <a:pPr algn="ctr"/>
                      <a:r>
                        <a:rPr lang="en-US" dirty="0" smtClean="0"/>
                        <a:t>Sincerely</a:t>
                      </a:r>
                      <a:r>
                        <a:rPr lang="sl-SI" dirty="0" smtClean="0"/>
                        <a:t> (yours)</a:t>
                      </a:r>
                    </a:p>
                    <a:p>
                      <a:pPr algn="ctr"/>
                      <a:r>
                        <a:rPr lang="en-US" dirty="0" smtClean="0"/>
                        <a:t>Thank you</a:t>
                      </a:r>
                      <a:endParaRPr lang="sl-SI" dirty="0" smtClean="0"/>
                    </a:p>
                    <a:p>
                      <a:pPr algn="ctr"/>
                      <a:r>
                        <a:rPr lang="en-US" dirty="0" smtClean="0"/>
                        <a:t>Yours respectfully</a:t>
                      </a:r>
                      <a:r>
                        <a:rPr lang="sl-SI" dirty="0" smtClean="0"/>
                        <a:t>/</a:t>
                      </a:r>
                      <a:r>
                        <a:rPr lang="en-US" dirty="0" smtClean="0"/>
                        <a:t>sincerely</a:t>
                      </a:r>
                      <a:r>
                        <a:rPr lang="sl-SI" dirty="0" smtClean="0"/>
                        <a:t>/</a:t>
                      </a:r>
                      <a:r>
                        <a:rPr lang="en-US" dirty="0" smtClean="0"/>
                        <a:t>truly</a:t>
                      </a:r>
                      <a:endParaRPr lang="sl-SI" dirty="0" smtClean="0"/>
                    </a:p>
                    <a:p>
                      <a:pPr algn="ctr"/>
                      <a:r>
                        <a:rPr lang="en-US" dirty="0" smtClean="0"/>
                        <a:t>Cordially</a:t>
                      </a:r>
                      <a:r>
                        <a:rPr lang="sl-SI" dirty="0" smtClean="0"/>
                        <a:t> (yours)</a:t>
                      </a:r>
                    </a:p>
                    <a:p>
                      <a:pPr algn="ctr"/>
                      <a:r>
                        <a:rPr lang="en-US" dirty="0" smtClean="0"/>
                        <a:t>With appreciation</a:t>
                      </a:r>
                      <a:endParaRPr lang="sl-SI" dirty="0" smtClean="0"/>
                    </a:p>
                    <a:p>
                      <a:pPr algn="ctr"/>
                      <a:r>
                        <a:rPr lang="en-US" dirty="0" smtClean="0"/>
                        <a:t>With gratitude</a:t>
                      </a:r>
                      <a:endParaRPr lang="sl-SI" dirty="0" smtClean="0"/>
                    </a:p>
                    <a:p>
                      <a:pPr algn="ctr"/>
                      <a:r>
                        <a:rPr lang="en-US" dirty="0" smtClean="0"/>
                        <a:t>With sincere appreciation</a:t>
                      </a:r>
                      <a:endParaRPr lang="sl-SI" dirty="0" smtClean="0"/>
                    </a:p>
                    <a:p>
                      <a:pPr algn="ctr"/>
                      <a:r>
                        <a:rPr lang="en-US" dirty="0" smtClean="0"/>
                        <a:t>With sincere thanks</a:t>
                      </a:r>
                      <a:endParaRPr lang="sl-SI"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Affectionately</a:t>
                      </a: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Cheers</a:t>
                      </a: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Eagerly waiting for a response</a:t>
                      </a: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Fondly</a:t>
                      </a: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Warm regards</a:t>
                      </a: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Warmly</a:t>
                      </a: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 Take care</a:t>
                      </a: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Have a great/nice day</a:t>
                      </a: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Love</a:t>
                      </a: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Yours (faithfully)</a:t>
                      </a: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Abbreviations </a:t>
                      </a: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Any emoticon (no smiley faces), </a:t>
                      </a: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effectLst/>
                          <a:latin typeface="+mn-lt"/>
                          <a:ea typeface="+mn-ea"/>
                          <a:cs typeface="+mn-cs"/>
                        </a:rPr>
                        <a:t>Sent from my phone</a:t>
                      </a:r>
                      <a:endParaRPr lang="sl-SI" dirty="0"/>
                    </a:p>
                  </a:txBody>
                  <a:tcPr/>
                </a:tc>
              </a:tr>
            </a:tbl>
          </a:graphicData>
        </a:graphic>
      </p:graphicFrame>
    </p:spTree>
    <p:extLst>
      <p:ext uri="{BB962C8B-B14F-4D97-AF65-F5344CB8AC3E}">
        <p14:creationId xmlns:p14="http://schemas.microsoft.com/office/powerpoint/2010/main" val="1629471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COVER LETTER</a:t>
            </a:r>
            <a:br>
              <a:rPr lang="sl-SI" dirty="0" smtClean="0"/>
            </a:br>
            <a:r>
              <a:rPr lang="sl-SI" dirty="0" smtClean="0"/>
              <a:t>SIGNATURE</a:t>
            </a:r>
            <a:endParaRPr lang="sl-SI" dirty="0"/>
          </a:p>
        </p:txBody>
      </p:sp>
      <p:sp>
        <p:nvSpPr>
          <p:cNvPr id="5" name="Content Placeholder 4"/>
          <p:cNvSpPr>
            <a:spLocks noGrp="1"/>
          </p:cNvSpPr>
          <p:nvPr>
            <p:ph idx="1"/>
          </p:nvPr>
        </p:nvSpPr>
        <p:spPr/>
        <p:txBody>
          <a:bodyPr>
            <a:normAutofit/>
          </a:bodyPr>
          <a:lstStyle/>
          <a:p>
            <a:r>
              <a:rPr lang="sl-SI" dirty="0"/>
              <a:t>Best regards,</a:t>
            </a:r>
            <a:br>
              <a:rPr lang="sl-SI" dirty="0"/>
            </a:br>
            <a:r>
              <a:rPr lang="sl-SI" dirty="0"/>
              <a:t>Your Name</a:t>
            </a:r>
            <a:br>
              <a:rPr lang="sl-SI" dirty="0"/>
            </a:br>
            <a:r>
              <a:rPr lang="sl-SI" dirty="0"/>
              <a:t>Your LinkedIn Profile URL</a:t>
            </a:r>
            <a:br>
              <a:rPr lang="sl-SI" dirty="0"/>
            </a:br>
            <a:r>
              <a:rPr lang="sl-SI" dirty="0"/>
              <a:t>Your Email Address</a:t>
            </a:r>
            <a:br>
              <a:rPr lang="sl-SI" dirty="0"/>
            </a:br>
            <a:r>
              <a:rPr lang="sl-SI" dirty="0"/>
              <a:t>Your Phone Number</a:t>
            </a:r>
          </a:p>
        </p:txBody>
      </p:sp>
    </p:spTree>
    <p:extLst>
      <p:ext uri="{BB962C8B-B14F-4D97-AF65-F5344CB8AC3E}">
        <p14:creationId xmlns:p14="http://schemas.microsoft.com/office/powerpoint/2010/main" val="3851342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COVER LETTER</a:t>
            </a:r>
            <a:br>
              <a:rPr lang="sl-SI" dirty="0" smtClean="0"/>
            </a:br>
            <a:r>
              <a:rPr lang="sl-SI" dirty="0" smtClean="0"/>
              <a:t>EMAIL</a:t>
            </a:r>
            <a:endParaRPr lang="sl-SI" dirty="0"/>
          </a:p>
        </p:txBody>
      </p:sp>
      <p:sp>
        <p:nvSpPr>
          <p:cNvPr id="5" name="Content Placeholder 4"/>
          <p:cNvSpPr>
            <a:spLocks noGrp="1"/>
          </p:cNvSpPr>
          <p:nvPr>
            <p:ph idx="1"/>
          </p:nvPr>
        </p:nvSpPr>
        <p:spPr/>
        <p:txBody>
          <a:bodyPr>
            <a:normAutofit/>
          </a:bodyPr>
          <a:lstStyle/>
          <a:p>
            <a:r>
              <a:rPr lang="sl-SI" dirty="0" smtClean="0"/>
              <a:t>Clear Subject</a:t>
            </a:r>
          </a:p>
          <a:p>
            <a:r>
              <a:rPr lang="sl-SI" dirty="0"/>
              <a:t>Administrative Assistant Job - Your Name</a:t>
            </a:r>
            <a:br>
              <a:rPr lang="sl-SI" dirty="0"/>
            </a:br>
            <a:r>
              <a:rPr lang="sl-SI" dirty="0"/>
              <a:t>Job Inquiry - Your Name</a:t>
            </a:r>
            <a:br>
              <a:rPr lang="sl-SI" dirty="0"/>
            </a:br>
            <a:r>
              <a:rPr lang="sl-SI" dirty="0"/>
              <a:t>Managing Director Position</a:t>
            </a:r>
            <a:br>
              <a:rPr lang="sl-SI" dirty="0"/>
            </a:br>
            <a:r>
              <a:rPr lang="sl-SI" dirty="0"/>
              <a:t>Job Posting #321: District Sales Manager</a:t>
            </a:r>
            <a:br>
              <a:rPr lang="sl-SI" dirty="0"/>
            </a:br>
            <a:r>
              <a:rPr lang="sl-SI" dirty="0"/>
              <a:t>Communications Director Position - Your Name</a:t>
            </a:r>
            <a:br>
              <a:rPr lang="sl-SI" dirty="0"/>
            </a:br>
            <a:r>
              <a:rPr lang="sl-SI" dirty="0"/>
              <a:t>Application for Sales Associate</a:t>
            </a:r>
            <a:br>
              <a:rPr lang="sl-SI" dirty="0"/>
            </a:br>
            <a:r>
              <a:rPr lang="sl-SI" dirty="0"/>
              <a:t>Inquiry - Your Name</a:t>
            </a:r>
          </a:p>
          <a:p>
            <a:endParaRPr lang="sl-SI" dirty="0"/>
          </a:p>
        </p:txBody>
      </p:sp>
    </p:spTree>
    <p:extLst>
      <p:ext uri="{BB962C8B-B14F-4D97-AF65-F5344CB8AC3E}">
        <p14:creationId xmlns:p14="http://schemas.microsoft.com/office/powerpoint/2010/main" val="3157574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COVER </a:t>
            </a:r>
            <a:r>
              <a:rPr lang="sl-SI" dirty="0" smtClean="0"/>
              <a:t>LETTER - sAMPLE</a:t>
            </a:r>
            <a:endParaRPr lang="sl-SI" dirty="0"/>
          </a:p>
        </p:txBody>
      </p:sp>
      <p:sp>
        <p:nvSpPr>
          <p:cNvPr id="5" name="Content Placeholder 4"/>
          <p:cNvSpPr>
            <a:spLocks noGrp="1"/>
          </p:cNvSpPr>
          <p:nvPr>
            <p:ph idx="1"/>
          </p:nvPr>
        </p:nvSpPr>
        <p:spPr>
          <a:xfrm>
            <a:off x="1251678" y="1438507"/>
            <a:ext cx="10178322" cy="5609064"/>
          </a:xfrm>
        </p:spPr>
        <p:txBody>
          <a:bodyPr>
            <a:normAutofit fontScale="40000" lnSpcReduction="20000"/>
          </a:bodyPr>
          <a:lstStyle/>
          <a:p>
            <a:pPr marL="0" indent="0">
              <a:buNone/>
            </a:pPr>
            <a:r>
              <a:rPr lang="en-US" sz="4300" dirty="0"/>
              <a:t>Subject: Administrative Assistant/Receptionist – Roger </a:t>
            </a:r>
            <a:r>
              <a:rPr lang="en-US" sz="4300" dirty="0" smtClean="0"/>
              <a:t>Smith</a:t>
            </a:r>
            <a:endParaRPr lang="sl-SI" sz="4300" dirty="0" smtClean="0"/>
          </a:p>
          <a:p>
            <a:pPr marL="0" indent="0">
              <a:buNone/>
            </a:pPr>
            <a:endParaRPr lang="en-US" sz="4300" dirty="0"/>
          </a:p>
          <a:p>
            <a:pPr marL="0" indent="0">
              <a:buNone/>
            </a:pPr>
            <a:r>
              <a:rPr lang="en-US" sz="4300" dirty="0"/>
              <a:t>Email Message:</a:t>
            </a:r>
          </a:p>
          <a:p>
            <a:pPr marL="0" indent="0">
              <a:buNone/>
            </a:pPr>
            <a:r>
              <a:rPr lang="en-US" sz="4300" dirty="0"/>
              <a:t>Dear Ms. Cole,</a:t>
            </a:r>
          </a:p>
          <a:p>
            <a:pPr marL="0" indent="0">
              <a:buNone/>
            </a:pPr>
            <a:r>
              <a:rPr lang="en-US" sz="4300" dirty="0"/>
              <a:t>I was excited to see your listing for the position of administrative assistant/receptionist at ABC Market Corp. I believe that my five years of experience in office administration and my passion for your products make me an ideal candidate for this role.</a:t>
            </a:r>
          </a:p>
          <a:p>
            <a:pPr marL="0" indent="0">
              <a:buNone/>
            </a:pPr>
            <a:r>
              <a:rPr lang="en-US" sz="4300" dirty="0"/>
              <a:t>You specify that you’re looking for an administrative assistant with experience scheduling appointments, maintaining records, ordering supplies, and greeting customers.</a:t>
            </a:r>
          </a:p>
          <a:p>
            <a:pPr marL="0" indent="0">
              <a:buNone/>
            </a:pPr>
            <a:r>
              <a:rPr lang="en-US" sz="4300" dirty="0"/>
              <a:t>I’m currently employed as an administrative assistance at XYZ company, where I have spent the past five years honing these skills.</a:t>
            </a:r>
          </a:p>
          <a:p>
            <a:pPr marL="0" indent="0">
              <a:buNone/>
            </a:pPr>
            <a:r>
              <a:rPr lang="en-US" sz="4300" dirty="0"/>
              <a:t>I’m adept at using all the usual administrative and collaboration software packages, from Microsoft Office and SharePoint to Google Docs and Drive. I’m a fast learner, and flexible, while always maintaining the good cheer that you’d want from the first person visitors see when they interact with the company.</a:t>
            </a:r>
          </a:p>
          <a:p>
            <a:pPr marL="0" indent="0">
              <a:buNone/>
            </a:pPr>
            <a:r>
              <a:rPr lang="en-US" sz="4300" dirty="0"/>
              <a:t>I have attached my resume, and will call within the next week to see if we might arrange a time to speak.</a:t>
            </a:r>
          </a:p>
          <a:p>
            <a:pPr marL="0" indent="0">
              <a:buNone/>
            </a:pPr>
            <a:r>
              <a:rPr lang="en-US" sz="4300" dirty="0"/>
              <a:t>Thank you so much for your time and consideration.</a:t>
            </a:r>
          </a:p>
          <a:p>
            <a:pPr marL="0" indent="0">
              <a:buNone/>
            </a:pPr>
            <a:r>
              <a:rPr lang="en-US" sz="4300" dirty="0"/>
              <a:t>Best,</a:t>
            </a:r>
          </a:p>
          <a:p>
            <a:pPr marL="0" indent="0">
              <a:buNone/>
            </a:pPr>
            <a:r>
              <a:rPr lang="en-US" sz="4300" dirty="0"/>
              <a:t>Roger Smith</a:t>
            </a:r>
          </a:p>
          <a:p>
            <a:endParaRPr lang="sl-SI" dirty="0"/>
          </a:p>
        </p:txBody>
      </p:sp>
    </p:spTree>
    <p:extLst>
      <p:ext uri="{BB962C8B-B14F-4D97-AF65-F5344CB8AC3E}">
        <p14:creationId xmlns:p14="http://schemas.microsoft.com/office/powerpoint/2010/main" val="1851220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COVER </a:t>
            </a:r>
            <a:r>
              <a:rPr lang="sl-SI" dirty="0" smtClean="0"/>
              <a:t>LETTER - sAMPLE</a:t>
            </a:r>
            <a:endParaRPr lang="sl-SI" dirty="0"/>
          </a:p>
        </p:txBody>
      </p:sp>
      <p:sp>
        <p:nvSpPr>
          <p:cNvPr id="5" name="Content Placeholder 4"/>
          <p:cNvSpPr>
            <a:spLocks noGrp="1"/>
          </p:cNvSpPr>
          <p:nvPr>
            <p:ph idx="1"/>
          </p:nvPr>
        </p:nvSpPr>
        <p:spPr>
          <a:xfrm>
            <a:off x="1251678" y="1438507"/>
            <a:ext cx="10178322" cy="5631366"/>
          </a:xfrm>
        </p:spPr>
        <p:txBody>
          <a:bodyPr>
            <a:noAutofit/>
          </a:bodyPr>
          <a:lstStyle/>
          <a:p>
            <a:pPr marL="0" indent="0">
              <a:buNone/>
            </a:pPr>
            <a:r>
              <a:rPr lang="en-US" sz="1400" dirty="0"/>
              <a:t>Subject: </a:t>
            </a:r>
            <a:r>
              <a:rPr lang="en-US" sz="1400" dirty="0" err="1"/>
              <a:t>FirstName</a:t>
            </a:r>
            <a:r>
              <a:rPr lang="en-US" sz="1400" dirty="0"/>
              <a:t> </a:t>
            </a:r>
            <a:r>
              <a:rPr lang="en-US" sz="1400" dirty="0" err="1"/>
              <a:t>LastName</a:t>
            </a:r>
            <a:r>
              <a:rPr lang="en-US" sz="1400" dirty="0"/>
              <a:t> - Web Content Manager Position</a:t>
            </a:r>
          </a:p>
          <a:p>
            <a:pPr marL="0" indent="0">
              <a:buNone/>
            </a:pPr>
            <a:endParaRPr lang="en-US" sz="1400" dirty="0"/>
          </a:p>
          <a:p>
            <a:pPr marL="0" indent="0">
              <a:buNone/>
            </a:pPr>
            <a:r>
              <a:rPr lang="en-US" sz="1400" dirty="0"/>
              <a:t>Dear Contact Person</a:t>
            </a:r>
            <a:r>
              <a:rPr lang="en-US" sz="1400" dirty="0" smtClean="0"/>
              <a:t>:</a:t>
            </a:r>
            <a:endParaRPr lang="en-US" sz="1400" dirty="0"/>
          </a:p>
          <a:p>
            <a:pPr marL="0" indent="0">
              <a:buNone/>
            </a:pPr>
            <a:r>
              <a:rPr lang="en-US" sz="1400" dirty="0"/>
              <a:t>I'm writing to express my interest in the Web Content Manager position listed on Monster.com. I have experience building large, consumer-focused health-based content sites. While much of my experience has been in the business world, I understand the social value of the non-profit sector and my business experience will be an asset to your organization.</a:t>
            </a:r>
          </a:p>
          <a:p>
            <a:pPr marL="0" indent="0">
              <a:buNone/>
            </a:pPr>
            <a:r>
              <a:rPr lang="en-US" sz="1400" dirty="0"/>
              <a:t>My responsibilities included the development and management of the site's editorial voice and style, the editorial calendar, and the daily content programming and production of the website.</a:t>
            </a:r>
          </a:p>
          <a:p>
            <a:pPr marL="0" indent="0">
              <a:buNone/>
            </a:pPr>
            <a:r>
              <a:rPr lang="en-US" sz="1400" dirty="0"/>
              <a:t>I worked closely with healthcare professionals and medical editors to help them provide the best possible information to a consumer audience of patients. Also, I helped physicians learn to utilize their medical content to write user-friendly, readily comprehensible text.</a:t>
            </a:r>
          </a:p>
          <a:p>
            <a:pPr marL="0" indent="0">
              <a:buNone/>
            </a:pPr>
            <a:r>
              <a:rPr lang="en-US" sz="1400" dirty="0"/>
              <a:t>Experience has taught me how to build strong relationships with all departments at an organization. I have the ability to work within a team as well as cross-team. I can work with web engineers to resolve technical issues and implement technical enhancements, work with the development department to implement design and functional enhancements, and monitor site statistics and conduct search engine optimization.</a:t>
            </a:r>
          </a:p>
          <a:p>
            <a:pPr marL="0" indent="0">
              <a:buNone/>
            </a:pPr>
            <a:r>
              <a:rPr lang="en-US" sz="1400" dirty="0"/>
              <a:t>Thank you for your consideration.</a:t>
            </a:r>
          </a:p>
          <a:p>
            <a:pPr marL="0" indent="0">
              <a:buNone/>
            </a:pPr>
            <a:endParaRPr lang="en-US" sz="1400" dirty="0"/>
          </a:p>
          <a:p>
            <a:pPr marL="0" indent="0">
              <a:buNone/>
            </a:pPr>
            <a:r>
              <a:rPr lang="en-US" sz="1400" dirty="0"/>
              <a:t>Signature (hard copy letter</a:t>
            </a:r>
            <a:r>
              <a:rPr lang="en-US" sz="1400" dirty="0" smtClean="0"/>
              <a:t>)</a:t>
            </a:r>
            <a:endParaRPr lang="en-US" sz="1400" dirty="0"/>
          </a:p>
          <a:p>
            <a:pPr marL="0" indent="0">
              <a:buNone/>
            </a:pPr>
            <a:r>
              <a:rPr lang="en-US" sz="1400" dirty="0" err="1" smtClean="0"/>
              <a:t>FirstName</a:t>
            </a:r>
            <a:r>
              <a:rPr lang="en-US" sz="1400" dirty="0" smtClean="0"/>
              <a:t> </a:t>
            </a:r>
            <a:r>
              <a:rPr lang="en-US" sz="1400" dirty="0" err="1"/>
              <a:t>LastName</a:t>
            </a:r>
            <a:endParaRPr lang="en-US" sz="1400" dirty="0"/>
          </a:p>
        </p:txBody>
      </p:sp>
    </p:spTree>
    <p:extLst>
      <p:ext uri="{BB962C8B-B14F-4D97-AF65-F5344CB8AC3E}">
        <p14:creationId xmlns:p14="http://schemas.microsoft.com/office/powerpoint/2010/main" val="667738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COVER </a:t>
            </a:r>
            <a:r>
              <a:rPr lang="sl-SI" dirty="0" smtClean="0"/>
              <a:t>LETTER - sAMPLE</a:t>
            </a:r>
            <a:endParaRPr lang="sl-SI" dirty="0"/>
          </a:p>
        </p:txBody>
      </p:sp>
      <p:sp>
        <p:nvSpPr>
          <p:cNvPr id="5" name="Content Placeholder 4"/>
          <p:cNvSpPr>
            <a:spLocks noGrp="1"/>
          </p:cNvSpPr>
          <p:nvPr>
            <p:ph idx="1"/>
          </p:nvPr>
        </p:nvSpPr>
        <p:spPr>
          <a:xfrm>
            <a:off x="1251678" y="1438507"/>
            <a:ext cx="10178322" cy="3111191"/>
          </a:xfrm>
        </p:spPr>
        <p:txBody>
          <a:bodyPr>
            <a:noAutofit/>
          </a:bodyPr>
          <a:lstStyle/>
          <a:p>
            <a:pPr marL="0" indent="0">
              <a:buNone/>
            </a:pPr>
            <a:r>
              <a:rPr lang="en-US" sz="1400" dirty="0"/>
              <a:t>Dear Mr./Ms. Last Name:</a:t>
            </a:r>
          </a:p>
          <a:p>
            <a:pPr marL="0" indent="0">
              <a:buNone/>
            </a:pPr>
            <a:r>
              <a:rPr lang="en-US" sz="1400" dirty="0"/>
              <a:t>I am writing in reply to the classified ad you posted seeking to fill the position of Graduate Student Advisor for the Master of Arts in Liberal Studies degree program at ABC College.</a:t>
            </a:r>
          </a:p>
          <a:p>
            <a:pPr marL="0" indent="0">
              <a:buNone/>
            </a:pPr>
            <a:r>
              <a:rPr lang="en-US" sz="1400" dirty="0"/>
              <a:t>Having earned my Master of Arts degree in Academic Advising from XYZ University, I understand the importance for informed academic counseling and program planning in a higher education environment.</a:t>
            </a:r>
          </a:p>
          <a:p>
            <a:pPr marL="0" indent="0">
              <a:buNone/>
            </a:pPr>
            <a:r>
              <a:rPr lang="en-US" sz="1400" dirty="0"/>
              <a:t>I have also experienced, first-hand, the comforting effect of being able to contact an adviser who genuinely cares for the professional growth and success of students.</a:t>
            </a:r>
          </a:p>
          <a:p>
            <a:pPr marL="0" indent="0">
              <a:buNone/>
            </a:pPr>
            <a:r>
              <a:rPr lang="en-US" sz="1400" dirty="0"/>
              <a:t>Prior to my graduate studies, during my career as an electrician, I was elected Chairman of the Executive Board which sat as the union’s representatives to the apprenticeship advisory board. In this capacity, I was able to be an effective advisor to apprentices who were experiencing scholastic problems which threatened their future in the industry. I particularly enjoyed working with older apprentices who were seeking a career change and had problems adjusting to the obligations of work, school, and family life.</a:t>
            </a:r>
          </a:p>
          <a:p>
            <a:pPr marL="0" indent="0">
              <a:buNone/>
            </a:pPr>
            <a:r>
              <a:rPr lang="en-US" sz="1400" dirty="0"/>
              <a:t>I believe that both my educational background in Academic Advising and my work-related duties of counseling and advising students enrolled in learning programs qualifies me for consideration for the position of Graduate Student Advisor. I look forward to discussing how my skills can be of value to ABC College as it prepares to move into the new millennium. Thank you for your time, consideration, and forthcoming response.</a:t>
            </a:r>
          </a:p>
          <a:p>
            <a:pPr marL="0" indent="0">
              <a:buNone/>
            </a:pPr>
            <a:endParaRPr lang="en-US" sz="1400" dirty="0"/>
          </a:p>
          <a:p>
            <a:pPr marL="0" indent="0">
              <a:buNone/>
            </a:pPr>
            <a:r>
              <a:rPr lang="en-US" sz="1400" dirty="0"/>
              <a:t>Sincerely,</a:t>
            </a:r>
          </a:p>
          <a:p>
            <a:pPr marL="0" indent="0">
              <a:buNone/>
            </a:pPr>
            <a:r>
              <a:rPr lang="en-US" sz="1400" dirty="0"/>
              <a:t>Your Signature (hard copy letter)</a:t>
            </a:r>
          </a:p>
          <a:p>
            <a:pPr marL="0" indent="0">
              <a:buNone/>
            </a:pPr>
            <a:r>
              <a:rPr lang="en-US" sz="1400" dirty="0"/>
              <a:t>Your Typed Name</a:t>
            </a:r>
          </a:p>
        </p:txBody>
      </p:sp>
    </p:spTree>
    <p:extLst>
      <p:ext uri="{BB962C8B-B14F-4D97-AF65-F5344CB8AC3E}">
        <p14:creationId xmlns:p14="http://schemas.microsoft.com/office/powerpoint/2010/main" val="527563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WRITTEN CORRESPONDENCE</a:t>
            </a:r>
            <a:br>
              <a:rPr lang="sl-SI" dirty="0" smtClean="0"/>
            </a:br>
            <a:r>
              <a:rPr lang="sl-SI" dirty="0" smtClean="0"/>
              <a:t>BASICS</a:t>
            </a:r>
            <a:endParaRPr lang="sl-SI" dirty="0"/>
          </a:p>
        </p:txBody>
      </p:sp>
      <p:sp>
        <p:nvSpPr>
          <p:cNvPr id="3" name="Content Placeholder 2"/>
          <p:cNvSpPr>
            <a:spLocks noGrp="1"/>
          </p:cNvSpPr>
          <p:nvPr>
            <p:ph idx="1"/>
          </p:nvPr>
        </p:nvSpPr>
        <p:spPr>
          <a:xfrm>
            <a:off x="1251678" y="2018371"/>
            <a:ext cx="10178322" cy="4496841"/>
          </a:xfrm>
        </p:spPr>
        <p:txBody>
          <a:bodyPr/>
          <a:lstStyle/>
          <a:p>
            <a:r>
              <a:rPr lang="sl-SI" dirty="0" smtClean="0"/>
              <a:t>NOTE</a:t>
            </a:r>
          </a:p>
          <a:p>
            <a:pPr marL="0" indent="0">
              <a:buNone/>
            </a:pPr>
            <a:r>
              <a:rPr lang="sl-SI" dirty="0" smtClean="0"/>
              <a:t>Diane,</a:t>
            </a:r>
            <a:br>
              <a:rPr lang="sl-SI" dirty="0" smtClean="0"/>
            </a:br>
            <a:r>
              <a:rPr lang="sl-SI" dirty="0" smtClean="0"/>
              <a:t>Sorry–no </a:t>
            </a:r>
            <a:r>
              <a:rPr lang="sl-SI" dirty="0"/>
              <a:t>time to talk–management meeting starts in 2 mins. Can’t get the overhead projector to work–could you pls print 10 handouts of my presentation </a:t>
            </a:r>
            <a:r>
              <a:rPr lang="sl-SI" dirty="0" smtClean="0"/>
              <a:t>asap?</a:t>
            </a:r>
            <a:br>
              <a:rPr lang="sl-SI" dirty="0" smtClean="0"/>
            </a:br>
            <a:r>
              <a:rPr lang="sl-SI" dirty="0" smtClean="0"/>
              <a:t>Thanks</a:t>
            </a:r>
            <a:r>
              <a:rPr lang="sl-SI" dirty="0"/>
              <a:t>, Anna</a:t>
            </a:r>
            <a:r>
              <a:rPr lang="sl-SI" dirty="0" smtClean="0"/>
              <a:t>.</a:t>
            </a:r>
          </a:p>
          <a:p>
            <a:r>
              <a:rPr lang="sl-SI" dirty="0" smtClean="0"/>
              <a:t>EMAIL</a:t>
            </a:r>
          </a:p>
          <a:p>
            <a:r>
              <a:rPr lang="sl-SI" dirty="0" smtClean="0"/>
              <a:t>LETTER</a:t>
            </a:r>
            <a:endParaRPr lang="sl-SI" dirty="0"/>
          </a:p>
          <a:p>
            <a:endParaRPr lang="en-US" dirty="0"/>
          </a:p>
        </p:txBody>
      </p:sp>
    </p:spTree>
    <p:extLst>
      <p:ext uri="{BB962C8B-B14F-4D97-AF65-F5344CB8AC3E}">
        <p14:creationId xmlns:p14="http://schemas.microsoft.com/office/powerpoint/2010/main" val="1595515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WRITTEN CORRESPONDENCE</a:t>
            </a:r>
            <a:br>
              <a:rPr lang="sl-SI" dirty="0" smtClean="0"/>
            </a:br>
            <a:r>
              <a:rPr lang="sl-SI" dirty="0" smtClean="0"/>
              <a:t>BASICS</a:t>
            </a:r>
            <a:endParaRPr lang="sl-SI" dirty="0"/>
          </a:p>
        </p:txBody>
      </p:sp>
      <p:sp>
        <p:nvSpPr>
          <p:cNvPr id="3" name="Content Placeholder 2"/>
          <p:cNvSpPr>
            <a:spLocks noGrp="1"/>
          </p:cNvSpPr>
          <p:nvPr>
            <p:ph idx="1"/>
          </p:nvPr>
        </p:nvSpPr>
        <p:spPr>
          <a:xfrm>
            <a:off x="1251678" y="2018371"/>
            <a:ext cx="10178322" cy="4496841"/>
          </a:xfrm>
        </p:spPr>
        <p:txBody>
          <a:bodyPr/>
          <a:lstStyle/>
          <a:p>
            <a:r>
              <a:rPr lang="sl-SI" dirty="0" smtClean="0"/>
              <a:t>VLJUDNOST/POLITENESS</a:t>
            </a:r>
          </a:p>
          <a:p>
            <a:pPr>
              <a:buFont typeface="Wingdings" panose="05000000000000000000" pitchFamily="2" charset="2"/>
              <a:buChar char="à"/>
            </a:pPr>
            <a:r>
              <a:rPr lang="sl-SI" dirty="0" smtClean="0"/>
              <a:t>Informal</a:t>
            </a:r>
            <a:r>
              <a:rPr lang="sl-SI" dirty="0"/>
              <a:t>: I’m sorry I can’t help you.</a:t>
            </a:r>
            <a:br>
              <a:rPr lang="sl-SI" dirty="0"/>
            </a:br>
            <a:r>
              <a:rPr lang="sl-SI" dirty="0"/>
              <a:t>Neutral: I am afraid I can’t help you.</a:t>
            </a:r>
            <a:br>
              <a:rPr lang="sl-SI" dirty="0"/>
            </a:br>
            <a:r>
              <a:rPr lang="sl-SI" dirty="0"/>
              <a:t>Formal: I very much/deeply regret I cannot help </a:t>
            </a:r>
            <a:r>
              <a:rPr lang="sl-SI" dirty="0" smtClean="0"/>
              <a:t>you.</a:t>
            </a:r>
          </a:p>
          <a:p>
            <a:pPr>
              <a:buFont typeface="Wingdings" panose="05000000000000000000" pitchFamily="2" charset="2"/>
              <a:buChar char="à"/>
            </a:pPr>
            <a:r>
              <a:rPr lang="sl-SI" dirty="0" smtClean="0"/>
              <a:t>Informal</a:t>
            </a:r>
            <a:r>
              <a:rPr lang="sl-SI" dirty="0"/>
              <a:t>: I hope my idea is okay with you.</a:t>
            </a:r>
            <a:br>
              <a:rPr lang="sl-SI" dirty="0"/>
            </a:br>
            <a:r>
              <a:rPr lang="sl-SI" dirty="0"/>
              <a:t>Neutral: I hope you agree to my suggestion.</a:t>
            </a:r>
            <a:br>
              <a:rPr lang="sl-SI" dirty="0"/>
            </a:br>
            <a:r>
              <a:rPr lang="sl-SI" dirty="0"/>
              <a:t>Formal: I trust this proposal is acceptable to </a:t>
            </a:r>
            <a:r>
              <a:rPr lang="sl-SI" dirty="0" smtClean="0"/>
              <a:t>you.</a:t>
            </a:r>
          </a:p>
          <a:p>
            <a:pPr>
              <a:buFont typeface="Wingdings" panose="05000000000000000000" pitchFamily="2" charset="2"/>
              <a:buChar char="à"/>
            </a:pPr>
            <a:r>
              <a:rPr lang="sl-SI" dirty="0" smtClean="0"/>
              <a:t>Informal</a:t>
            </a:r>
            <a:r>
              <a:rPr lang="sl-SI" dirty="0"/>
              <a:t>: Please do this asap.</a:t>
            </a:r>
            <a:br>
              <a:rPr lang="sl-SI" dirty="0"/>
            </a:br>
            <a:r>
              <a:rPr lang="sl-SI" dirty="0"/>
              <a:t>Neutral: Please take care of this as soon as possible.</a:t>
            </a:r>
            <a:br>
              <a:rPr lang="sl-SI" dirty="0"/>
            </a:br>
            <a:r>
              <a:rPr lang="sl-SI" dirty="0"/>
              <a:t>Formal: I trust you will give this matter your urgent attention.</a:t>
            </a:r>
          </a:p>
          <a:p>
            <a:endParaRPr lang="sl-SI" dirty="0"/>
          </a:p>
          <a:p>
            <a:endParaRPr lang="en-US" dirty="0"/>
          </a:p>
        </p:txBody>
      </p:sp>
    </p:spTree>
    <p:extLst>
      <p:ext uri="{BB962C8B-B14F-4D97-AF65-F5344CB8AC3E}">
        <p14:creationId xmlns:p14="http://schemas.microsoft.com/office/powerpoint/2010/main" val="2850959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Resume and CV - STRUCTURE</a:t>
            </a:r>
            <a:endParaRPr lang="sl-SI" dirty="0"/>
          </a:p>
        </p:txBody>
      </p:sp>
      <p:sp>
        <p:nvSpPr>
          <p:cNvPr id="3" name="Content Placeholder 2"/>
          <p:cNvSpPr>
            <a:spLocks noGrp="1"/>
          </p:cNvSpPr>
          <p:nvPr>
            <p:ph idx="1"/>
          </p:nvPr>
        </p:nvSpPr>
        <p:spPr>
          <a:xfrm>
            <a:off x="1251678" y="2018371"/>
            <a:ext cx="10178322" cy="4496841"/>
          </a:xfrm>
        </p:spPr>
        <p:txBody>
          <a:bodyPr/>
          <a:lstStyle/>
          <a:p>
            <a:pPr lvl="0" fontAlgn="base"/>
            <a:r>
              <a:rPr lang="sl-SI" dirty="0" smtClean="0"/>
              <a:t>1. KORAK – izbira formata</a:t>
            </a:r>
          </a:p>
          <a:p>
            <a:pPr lvl="0" fontAlgn="base"/>
            <a:r>
              <a:rPr lang="sl-SI" dirty="0" smtClean="0"/>
              <a:t>2. KORAK – razporeditev informacij</a:t>
            </a:r>
          </a:p>
          <a:p>
            <a:pPr lvl="0" fontAlgn="base"/>
            <a:r>
              <a:rPr lang="sl-SI" dirty="0" smtClean="0"/>
              <a:t>3. KORAK - oblikovanje</a:t>
            </a:r>
            <a:endParaRPr lang="sl-SI" dirty="0"/>
          </a:p>
        </p:txBody>
      </p:sp>
    </p:spTree>
    <p:extLst>
      <p:ext uri="{BB962C8B-B14F-4D97-AF65-F5344CB8AC3E}">
        <p14:creationId xmlns:p14="http://schemas.microsoft.com/office/powerpoint/2010/main" val="41481192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WRITTEN CORRESPONDENCE</a:t>
            </a:r>
            <a:br>
              <a:rPr lang="sl-SI" dirty="0" smtClean="0"/>
            </a:br>
            <a:r>
              <a:rPr lang="sl-SI" dirty="0" smtClean="0"/>
              <a:t>BASICS</a:t>
            </a:r>
            <a:endParaRPr lang="sl-SI" dirty="0"/>
          </a:p>
        </p:txBody>
      </p:sp>
      <p:sp>
        <p:nvSpPr>
          <p:cNvPr id="3" name="Content Placeholder 2"/>
          <p:cNvSpPr>
            <a:spLocks noGrp="1"/>
          </p:cNvSpPr>
          <p:nvPr>
            <p:ph idx="1"/>
          </p:nvPr>
        </p:nvSpPr>
        <p:spPr>
          <a:xfrm>
            <a:off x="1251678" y="2018371"/>
            <a:ext cx="10178322" cy="4496841"/>
          </a:xfrm>
        </p:spPr>
        <p:txBody>
          <a:bodyPr/>
          <a:lstStyle/>
          <a:p>
            <a:r>
              <a:rPr lang="sl-SI" dirty="0" smtClean="0"/>
              <a:t>NAGOVORI/SALUTATIONS</a:t>
            </a:r>
            <a:endParaRPr lang="sl-SI" dirty="0"/>
          </a:p>
          <a:p>
            <a:r>
              <a:rPr lang="sl-SI" dirty="0" smtClean="0"/>
              <a:t>Dear John</a:t>
            </a:r>
            <a:br>
              <a:rPr lang="sl-SI" dirty="0" smtClean="0"/>
            </a:br>
            <a:r>
              <a:rPr lang="sl-SI" dirty="0" smtClean="0"/>
              <a:t>Dear Mr. Smith</a:t>
            </a:r>
            <a:br>
              <a:rPr lang="sl-SI" dirty="0" smtClean="0"/>
            </a:br>
            <a:r>
              <a:rPr lang="sl-SI" dirty="0" smtClean="0"/>
              <a:t>Dear </a:t>
            </a:r>
            <a:r>
              <a:rPr lang="sl-SI" dirty="0"/>
              <a:t>Sir – if you know you are writing to a man,</a:t>
            </a:r>
            <a:br>
              <a:rPr lang="sl-SI" dirty="0"/>
            </a:br>
            <a:r>
              <a:rPr lang="sl-SI" dirty="0"/>
              <a:t>Dear Madam – if you know you are writing to a woman, and</a:t>
            </a:r>
            <a:br>
              <a:rPr lang="sl-SI" dirty="0"/>
            </a:br>
            <a:r>
              <a:rPr lang="sl-SI" dirty="0"/>
              <a:t>Dear Sir or Madam – if you don’t know whether you are writing to a man or a woman.</a:t>
            </a:r>
            <a:br>
              <a:rPr lang="sl-SI" dirty="0"/>
            </a:br>
            <a:r>
              <a:rPr lang="sl-SI" dirty="0"/>
              <a:t>If you are writing a memo to an entire team or department, you can use “Dear all” or “Dear team.”</a:t>
            </a:r>
          </a:p>
          <a:p>
            <a:endParaRPr lang="sl-SI" dirty="0"/>
          </a:p>
          <a:p>
            <a:endParaRPr lang="en-US" dirty="0"/>
          </a:p>
        </p:txBody>
      </p:sp>
    </p:spTree>
    <p:extLst>
      <p:ext uri="{BB962C8B-B14F-4D97-AF65-F5344CB8AC3E}">
        <p14:creationId xmlns:p14="http://schemas.microsoft.com/office/powerpoint/2010/main" val="983909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WRITTEN CORRESPONDENCE</a:t>
            </a:r>
            <a:br>
              <a:rPr lang="sl-SI" dirty="0" smtClean="0"/>
            </a:br>
            <a:r>
              <a:rPr lang="sl-SI" dirty="0" smtClean="0"/>
              <a:t>BASICS</a:t>
            </a:r>
            <a:endParaRPr lang="sl-SI" dirty="0"/>
          </a:p>
        </p:txBody>
      </p:sp>
      <p:sp>
        <p:nvSpPr>
          <p:cNvPr id="3" name="Content Placeholder 2"/>
          <p:cNvSpPr>
            <a:spLocks noGrp="1"/>
          </p:cNvSpPr>
          <p:nvPr>
            <p:ph idx="1"/>
          </p:nvPr>
        </p:nvSpPr>
        <p:spPr>
          <a:xfrm>
            <a:off x="1251678" y="2018371"/>
            <a:ext cx="10178322" cy="4496841"/>
          </a:xfrm>
        </p:spPr>
        <p:txBody>
          <a:bodyPr/>
          <a:lstStyle/>
          <a:p>
            <a:r>
              <a:rPr lang="sl-SI" dirty="0" smtClean="0"/>
              <a:t>NAČRT/OUTLINE</a:t>
            </a:r>
          </a:p>
          <a:p>
            <a:r>
              <a:rPr lang="sl-SI" dirty="0"/>
              <a:t>To list ideas: firstly, secondly, last but not least</a:t>
            </a:r>
            <a:br>
              <a:rPr lang="sl-SI" dirty="0"/>
            </a:br>
            <a:r>
              <a:rPr lang="sl-SI" dirty="0"/>
              <a:t>To contrast ideas: however, on the other hand, nevertheless</a:t>
            </a:r>
            <a:br>
              <a:rPr lang="sl-SI" dirty="0"/>
            </a:br>
            <a:r>
              <a:rPr lang="sl-SI" dirty="0"/>
              <a:t>To express cause and effect: consequently, therefore, as a result</a:t>
            </a:r>
          </a:p>
          <a:p>
            <a:endParaRPr lang="sl-SI" dirty="0" smtClean="0"/>
          </a:p>
          <a:p>
            <a:endParaRPr lang="sl-SI" dirty="0"/>
          </a:p>
          <a:p>
            <a:endParaRPr lang="sl-SI" dirty="0"/>
          </a:p>
          <a:p>
            <a:endParaRPr lang="en-US" dirty="0"/>
          </a:p>
        </p:txBody>
      </p:sp>
    </p:spTree>
    <p:extLst>
      <p:ext uri="{BB962C8B-B14F-4D97-AF65-F5344CB8AC3E}">
        <p14:creationId xmlns:p14="http://schemas.microsoft.com/office/powerpoint/2010/main" val="39360373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WRITTEN CORRESPONDENCE</a:t>
            </a:r>
            <a:br>
              <a:rPr lang="sl-SI" dirty="0" smtClean="0"/>
            </a:br>
            <a:r>
              <a:rPr lang="sl-SI" dirty="0" smtClean="0"/>
              <a:t>BASICS</a:t>
            </a:r>
            <a:endParaRPr lang="sl-SI" dirty="0"/>
          </a:p>
        </p:txBody>
      </p:sp>
      <p:sp>
        <p:nvSpPr>
          <p:cNvPr id="3" name="Content Placeholder 2"/>
          <p:cNvSpPr>
            <a:spLocks noGrp="1"/>
          </p:cNvSpPr>
          <p:nvPr>
            <p:ph idx="1"/>
          </p:nvPr>
        </p:nvSpPr>
        <p:spPr>
          <a:xfrm>
            <a:off x="1251678" y="2018371"/>
            <a:ext cx="10178322" cy="4496841"/>
          </a:xfrm>
        </p:spPr>
        <p:txBody>
          <a:bodyPr>
            <a:normAutofit/>
          </a:bodyPr>
          <a:lstStyle/>
          <a:p>
            <a:r>
              <a:rPr lang="sl-SI" dirty="0" smtClean="0"/>
              <a:t>ZAKLJUČEK/ENDING</a:t>
            </a:r>
          </a:p>
          <a:p>
            <a:r>
              <a:rPr lang="sl-SI" dirty="0"/>
              <a:t>If you began with an informal “Dear John,” you can end </a:t>
            </a:r>
            <a:r>
              <a:rPr lang="sl-SI" dirty="0" smtClean="0"/>
              <a:t>with:</a:t>
            </a:r>
            <a:br>
              <a:rPr lang="sl-SI" dirty="0" smtClean="0"/>
            </a:br>
            <a:r>
              <a:rPr lang="sl-SI" dirty="0" smtClean="0"/>
              <a:t>Best</a:t>
            </a:r>
            <a:r>
              <a:rPr lang="sl-SI" dirty="0"/>
              <a:t>, BW (meaning “best wishes”; abbreviations are okay in informal writing), followed by your name.</a:t>
            </a:r>
          </a:p>
          <a:p>
            <a:r>
              <a:rPr lang="sl-SI" dirty="0"/>
              <a:t>If you kept your tone neutral, you should end in a neutral </a:t>
            </a:r>
            <a:r>
              <a:rPr lang="sl-SI" dirty="0" smtClean="0"/>
              <a:t>way:</a:t>
            </a:r>
            <a:br>
              <a:rPr lang="sl-SI" dirty="0" smtClean="0"/>
            </a:br>
            <a:r>
              <a:rPr lang="sl-SI" dirty="0" smtClean="0"/>
              <a:t>Kind </a:t>
            </a:r>
            <a:r>
              <a:rPr lang="sl-SI" dirty="0"/>
              <a:t>regards, Best regards, followed by your name and position.</a:t>
            </a:r>
          </a:p>
          <a:p>
            <a:r>
              <a:rPr lang="sl-SI" dirty="0"/>
              <a:t>If your tone was quite formal, the ending should also be formal. If you started with “Dear Sir,” “Dear Madam” or “Dear Sir or Madam,” it’s best to end </a:t>
            </a:r>
            <a:r>
              <a:rPr lang="sl-SI" dirty="0" smtClean="0"/>
              <a:t>with:</a:t>
            </a:r>
            <a:br>
              <a:rPr lang="sl-SI" dirty="0" smtClean="0"/>
            </a:br>
            <a:r>
              <a:rPr lang="sl-SI" dirty="0" smtClean="0"/>
              <a:t>Yours </a:t>
            </a:r>
            <a:r>
              <a:rPr lang="sl-SI" dirty="0"/>
              <a:t>faithfully, followed by your name and position. </a:t>
            </a:r>
            <a:endParaRPr lang="sl-SI" dirty="0" smtClean="0"/>
          </a:p>
          <a:p>
            <a:r>
              <a:rPr lang="sl-SI" dirty="0" smtClean="0"/>
              <a:t>If </a:t>
            </a:r>
            <a:r>
              <a:rPr lang="sl-SI" dirty="0"/>
              <a:t>you started with “Dear Mr. Smith,” you can </a:t>
            </a:r>
            <a:r>
              <a:rPr lang="sl-SI" dirty="0" smtClean="0"/>
              <a:t>use:</a:t>
            </a:r>
            <a:br>
              <a:rPr lang="sl-SI" dirty="0" smtClean="0"/>
            </a:br>
            <a:r>
              <a:rPr lang="sl-SI" dirty="0" smtClean="0"/>
              <a:t>Yours </a:t>
            </a:r>
            <a:r>
              <a:rPr lang="sl-SI" dirty="0"/>
              <a:t>sincerely, followed by your name and position</a:t>
            </a:r>
          </a:p>
          <a:p>
            <a:endParaRPr lang="sl-SI" dirty="0"/>
          </a:p>
          <a:p>
            <a:endParaRPr lang="sl-SI" dirty="0" smtClean="0"/>
          </a:p>
          <a:p>
            <a:endParaRPr lang="sl-SI" dirty="0"/>
          </a:p>
          <a:p>
            <a:endParaRPr lang="sl-SI" dirty="0"/>
          </a:p>
          <a:p>
            <a:endParaRPr lang="en-US" dirty="0"/>
          </a:p>
        </p:txBody>
      </p:sp>
    </p:spTree>
    <p:extLst>
      <p:ext uri="{BB962C8B-B14F-4D97-AF65-F5344CB8AC3E}">
        <p14:creationId xmlns:p14="http://schemas.microsoft.com/office/powerpoint/2010/main" val="37747508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WRITTEN CORRESPONDENCE</a:t>
            </a:r>
            <a:br>
              <a:rPr lang="sl-SI" dirty="0" smtClean="0"/>
            </a:br>
            <a:r>
              <a:rPr lang="sl-SI" dirty="0" smtClean="0"/>
              <a:t>BASICS</a:t>
            </a:r>
            <a:endParaRPr lang="sl-SI" dirty="0"/>
          </a:p>
        </p:txBody>
      </p:sp>
      <p:sp>
        <p:nvSpPr>
          <p:cNvPr id="3" name="Content Placeholder 2"/>
          <p:cNvSpPr>
            <a:spLocks noGrp="1"/>
          </p:cNvSpPr>
          <p:nvPr>
            <p:ph idx="1"/>
          </p:nvPr>
        </p:nvSpPr>
        <p:spPr>
          <a:xfrm>
            <a:off x="1251678" y="2018371"/>
            <a:ext cx="10178322" cy="4496841"/>
          </a:xfrm>
        </p:spPr>
        <p:txBody>
          <a:bodyPr>
            <a:normAutofit/>
          </a:bodyPr>
          <a:lstStyle/>
          <a:p>
            <a:r>
              <a:rPr lang="sl-SI" dirty="0" smtClean="0"/>
              <a:t>NAPAKE/MISTAKES</a:t>
            </a:r>
          </a:p>
          <a:p>
            <a:r>
              <a:rPr lang="en-US" dirty="0"/>
              <a:t>Your” confused with “</a:t>
            </a:r>
            <a:r>
              <a:rPr lang="en-US" dirty="0" smtClean="0"/>
              <a:t>You’re”</a:t>
            </a:r>
            <a:endParaRPr lang="sl-SI" dirty="0"/>
          </a:p>
          <a:p>
            <a:r>
              <a:rPr lang="en-US" dirty="0" smtClean="0"/>
              <a:t>Your </a:t>
            </a:r>
            <a:r>
              <a:rPr lang="en-US" dirty="0"/>
              <a:t>— Possessive determiner (specifies a noun), used to describe something that belongs to the person with whom you are </a:t>
            </a:r>
            <a:r>
              <a:rPr lang="en-US" dirty="0" smtClean="0"/>
              <a:t>corresponding.</a:t>
            </a:r>
            <a:endParaRPr lang="sl-SI" dirty="0"/>
          </a:p>
          <a:p>
            <a:pPr marL="0" indent="0">
              <a:buNone/>
            </a:pPr>
            <a:r>
              <a:rPr lang="sl-SI" dirty="0" smtClean="0">
                <a:sym typeface="Wingdings" panose="05000000000000000000" pitchFamily="2" charset="2"/>
              </a:rPr>
              <a:t> </a:t>
            </a:r>
            <a:r>
              <a:rPr lang="en-US" dirty="0" smtClean="0"/>
              <a:t>Your </a:t>
            </a:r>
            <a:r>
              <a:rPr lang="en-US" dirty="0"/>
              <a:t>customer is waiting</a:t>
            </a:r>
            <a:r>
              <a:rPr lang="en-US" dirty="0" smtClean="0"/>
              <a:t>.</a:t>
            </a:r>
            <a:endParaRPr lang="sl-SI" dirty="0" smtClean="0"/>
          </a:p>
          <a:p>
            <a:pPr marL="0" indent="0">
              <a:buNone/>
            </a:pPr>
            <a:endParaRPr lang="en-US" dirty="0"/>
          </a:p>
          <a:p>
            <a:r>
              <a:rPr lang="en-US" dirty="0"/>
              <a:t>You’re — Contraction of “you are</a:t>
            </a:r>
            <a:r>
              <a:rPr lang="en-US" dirty="0" smtClean="0"/>
              <a:t>.”</a:t>
            </a:r>
            <a:endParaRPr lang="sl-SI" dirty="0" smtClean="0"/>
          </a:p>
          <a:p>
            <a:pPr marL="0" indent="0">
              <a:buNone/>
            </a:pPr>
            <a:r>
              <a:rPr lang="sl-SI" dirty="0" smtClean="0">
                <a:sym typeface="Wingdings" panose="05000000000000000000" pitchFamily="2" charset="2"/>
              </a:rPr>
              <a:t></a:t>
            </a:r>
            <a:r>
              <a:rPr lang="en-US" dirty="0" smtClean="0"/>
              <a:t>You’re </a:t>
            </a:r>
            <a:r>
              <a:rPr lang="en-US" dirty="0"/>
              <a:t>a valued customer.</a:t>
            </a:r>
          </a:p>
          <a:p>
            <a:endParaRPr lang="en-US" dirty="0"/>
          </a:p>
          <a:p>
            <a:endParaRPr lang="en-US" dirty="0"/>
          </a:p>
        </p:txBody>
      </p:sp>
    </p:spTree>
    <p:extLst>
      <p:ext uri="{BB962C8B-B14F-4D97-AF65-F5344CB8AC3E}">
        <p14:creationId xmlns:p14="http://schemas.microsoft.com/office/powerpoint/2010/main" val="24539927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WRITTEN CORRESPONDENCE</a:t>
            </a:r>
            <a:br>
              <a:rPr lang="sl-SI" dirty="0" smtClean="0"/>
            </a:br>
            <a:r>
              <a:rPr lang="sl-SI" dirty="0" smtClean="0"/>
              <a:t>BASICS</a:t>
            </a:r>
            <a:endParaRPr lang="sl-SI" dirty="0"/>
          </a:p>
        </p:txBody>
      </p:sp>
      <p:sp>
        <p:nvSpPr>
          <p:cNvPr id="3" name="Content Placeholder 2"/>
          <p:cNvSpPr>
            <a:spLocks noGrp="1"/>
          </p:cNvSpPr>
          <p:nvPr>
            <p:ph idx="1"/>
          </p:nvPr>
        </p:nvSpPr>
        <p:spPr>
          <a:xfrm>
            <a:off x="1251678" y="2018371"/>
            <a:ext cx="10178322" cy="4496841"/>
          </a:xfrm>
        </p:spPr>
        <p:txBody>
          <a:bodyPr>
            <a:normAutofit lnSpcReduction="10000"/>
          </a:bodyPr>
          <a:lstStyle/>
          <a:p>
            <a:r>
              <a:rPr lang="sl-SI" dirty="0" smtClean="0"/>
              <a:t>NAPAKE/MISTAKES</a:t>
            </a:r>
          </a:p>
          <a:p>
            <a:r>
              <a:rPr lang="en-US" dirty="0"/>
              <a:t>“They’re” confused with “Their” and “</a:t>
            </a:r>
            <a:r>
              <a:rPr lang="en-US" dirty="0" smtClean="0"/>
              <a:t>There”</a:t>
            </a:r>
            <a:endParaRPr lang="sl-SI" dirty="0" smtClean="0"/>
          </a:p>
          <a:p>
            <a:r>
              <a:rPr lang="en-US" dirty="0" smtClean="0"/>
              <a:t>Their </a:t>
            </a:r>
            <a:r>
              <a:rPr lang="en-US" dirty="0"/>
              <a:t>—Possessive determiner, used to describe something that belongs to the people with whom you are </a:t>
            </a:r>
            <a:r>
              <a:rPr lang="en-US" dirty="0" smtClean="0"/>
              <a:t>corresponding.</a:t>
            </a:r>
            <a:endParaRPr lang="sl-SI" dirty="0" smtClean="0"/>
          </a:p>
          <a:p>
            <a:pPr marL="0" indent="0">
              <a:buNone/>
            </a:pPr>
            <a:r>
              <a:rPr lang="sl-SI" dirty="0" smtClean="0">
                <a:sym typeface="Wingdings" panose="05000000000000000000" pitchFamily="2" charset="2"/>
              </a:rPr>
              <a:t> </a:t>
            </a:r>
            <a:r>
              <a:rPr lang="en-US" dirty="0" smtClean="0"/>
              <a:t>Their </a:t>
            </a:r>
            <a:r>
              <a:rPr lang="en-US" dirty="0"/>
              <a:t>manager is in a meeting</a:t>
            </a:r>
            <a:r>
              <a:rPr lang="en-US" dirty="0" smtClean="0"/>
              <a:t>.</a:t>
            </a:r>
            <a:endParaRPr lang="sl-SI" dirty="0" smtClean="0"/>
          </a:p>
          <a:p>
            <a:pPr marL="0" indent="0">
              <a:buNone/>
            </a:pPr>
            <a:endParaRPr lang="en-US" dirty="0"/>
          </a:p>
          <a:p>
            <a:r>
              <a:rPr lang="en-US" dirty="0"/>
              <a:t>There — Adverb, used to refer to “that location</a:t>
            </a:r>
            <a:r>
              <a:rPr lang="en-US" dirty="0" smtClean="0"/>
              <a:t>”.</a:t>
            </a:r>
            <a:endParaRPr lang="sl-SI" dirty="0" smtClean="0"/>
          </a:p>
          <a:p>
            <a:pPr marL="0" indent="0">
              <a:buNone/>
            </a:pPr>
            <a:r>
              <a:rPr lang="sl-SI" dirty="0" smtClean="0">
                <a:sym typeface="Wingdings" panose="05000000000000000000" pitchFamily="2" charset="2"/>
              </a:rPr>
              <a:t> </a:t>
            </a:r>
            <a:r>
              <a:rPr lang="en-US" dirty="0" smtClean="0"/>
              <a:t>There </a:t>
            </a:r>
            <a:r>
              <a:rPr lang="en-US" dirty="0"/>
              <a:t>is a laptop you can use</a:t>
            </a:r>
            <a:r>
              <a:rPr lang="en-US" dirty="0" smtClean="0"/>
              <a:t>.</a:t>
            </a:r>
            <a:endParaRPr lang="sl-SI" dirty="0" smtClean="0"/>
          </a:p>
          <a:p>
            <a:pPr marL="0" indent="0">
              <a:buNone/>
            </a:pPr>
            <a:endParaRPr lang="en-US" dirty="0"/>
          </a:p>
          <a:p>
            <a:r>
              <a:rPr lang="en-US" dirty="0"/>
              <a:t>They’re — Contraction of “they are</a:t>
            </a:r>
            <a:r>
              <a:rPr lang="en-US" dirty="0" smtClean="0"/>
              <a:t>.”</a:t>
            </a:r>
            <a:endParaRPr lang="sl-SI" dirty="0" smtClean="0"/>
          </a:p>
          <a:p>
            <a:pPr marL="0" indent="0">
              <a:buNone/>
            </a:pPr>
            <a:r>
              <a:rPr lang="sl-SI" dirty="0" smtClean="0">
                <a:sym typeface="Wingdings" panose="05000000000000000000" pitchFamily="2" charset="2"/>
              </a:rPr>
              <a:t></a:t>
            </a:r>
            <a:r>
              <a:rPr lang="en-US" dirty="0" smtClean="0"/>
              <a:t>They’re </a:t>
            </a:r>
            <a:r>
              <a:rPr lang="en-US" dirty="0"/>
              <a:t>in charge of marketing.</a:t>
            </a:r>
          </a:p>
          <a:p>
            <a:endParaRPr lang="en-US" dirty="0"/>
          </a:p>
          <a:p>
            <a:endParaRPr lang="en-US" dirty="0"/>
          </a:p>
        </p:txBody>
      </p:sp>
    </p:spTree>
    <p:extLst>
      <p:ext uri="{BB962C8B-B14F-4D97-AF65-F5344CB8AC3E}">
        <p14:creationId xmlns:p14="http://schemas.microsoft.com/office/powerpoint/2010/main" val="3130876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WRITTEN CORRESPONDENCE</a:t>
            </a:r>
            <a:br>
              <a:rPr lang="sl-SI" dirty="0" smtClean="0"/>
            </a:br>
            <a:r>
              <a:rPr lang="sl-SI" dirty="0" smtClean="0"/>
              <a:t>BASICS</a:t>
            </a:r>
            <a:endParaRPr lang="sl-SI" dirty="0"/>
          </a:p>
        </p:txBody>
      </p:sp>
      <p:sp>
        <p:nvSpPr>
          <p:cNvPr id="3" name="Content Placeholder 2"/>
          <p:cNvSpPr>
            <a:spLocks noGrp="1"/>
          </p:cNvSpPr>
          <p:nvPr>
            <p:ph idx="1"/>
          </p:nvPr>
        </p:nvSpPr>
        <p:spPr>
          <a:xfrm>
            <a:off x="1251678" y="2018371"/>
            <a:ext cx="10178322" cy="4496841"/>
          </a:xfrm>
        </p:spPr>
        <p:txBody>
          <a:bodyPr>
            <a:normAutofit/>
          </a:bodyPr>
          <a:lstStyle/>
          <a:p>
            <a:r>
              <a:rPr lang="sl-SI" dirty="0" smtClean="0"/>
              <a:t>NAPAKE/MISTAKES</a:t>
            </a:r>
          </a:p>
          <a:p>
            <a:r>
              <a:rPr lang="en-US" dirty="0"/>
              <a:t>“Its” confused with “It’s”</a:t>
            </a:r>
          </a:p>
          <a:p>
            <a:r>
              <a:rPr lang="en-US" dirty="0"/>
              <a:t>Its — Possessive determiner, used to describe something that belongs to an object.</a:t>
            </a:r>
          </a:p>
          <a:p>
            <a:pPr marL="0" indent="0">
              <a:buNone/>
            </a:pPr>
            <a:r>
              <a:rPr lang="sl-SI" dirty="0" smtClean="0">
                <a:sym typeface="Wingdings" panose="05000000000000000000" pitchFamily="2" charset="2"/>
              </a:rPr>
              <a:t></a:t>
            </a:r>
            <a:r>
              <a:rPr lang="en-US" dirty="0" smtClean="0"/>
              <a:t>The </a:t>
            </a:r>
            <a:r>
              <a:rPr lang="en-US" dirty="0"/>
              <a:t>computer doesn’t work; its hard disk needs replacing.</a:t>
            </a:r>
          </a:p>
          <a:p>
            <a:endParaRPr lang="sl-SI" dirty="0" smtClean="0"/>
          </a:p>
          <a:p>
            <a:r>
              <a:rPr lang="en-US" dirty="0" smtClean="0"/>
              <a:t>It’s </a:t>
            </a:r>
            <a:r>
              <a:rPr lang="en-US" dirty="0"/>
              <a:t>— Contraction of “it is.”</a:t>
            </a:r>
          </a:p>
          <a:p>
            <a:pPr marL="0" indent="0">
              <a:buNone/>
            </a:pPr>
            <a:r>
              <a:rPr lang="sl-SI" dirty="0" smtClean="0">
                <a:sym typeface="Wingdings" panose="05000000000000000000" pitchFamily="2" charset="2"/>
              </a:rPr>
              <a:t> </a:t>
            </a:r>
            <a:r>
              <a:rPr lang="en-US" dirty="0" smtClean="0"/>
              <a:t>It’s </a:t>
            </a:r>
            <a:r>
              <a:rPr lang="en-US" dirty="0"/>
              <a:t>time we told them the truth.</a:t>
            </a:r>
          </a:p>
          <a:p>
            <a:endParaRPr lang="en-US" dirty="0"/>
          </a:p>
          <a:p>
            <a:endParaRPr lang="en-US" dirty="0"/>
          </a:p>
          <a:p>
            <a:endParaRPr lang="en-US" dirty="0"/>
          </a:p>
        </p:txBody>
      </p:sp>
    </p:spTree>
    <p:extLst>
      <p:ext uri="{BB962C8B-B14F-4D97-AF65-F5344CB8AC3E}">
        <p14:creationId xmlns:p14="http://schemas.microsoft.com/office/powerpoint/2010/main" val="2678784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WRITTEN CORRESPONDENCE</a:t>
            </a:r>
            <a:br>
              <a:rPr lang="sl-SI" dirty="0" smtClean="0"/>
            </a:br>
            <a:r>
              <a:rPr lang="sl-SI" dirty="0" smtClean="0"/>
              <a:t>BASICS</a:t>
            </a:r>
            <a:endParaRPr lang="sl-SI" dirty="0"/>
          </a:p>
        </p:txBody>
      </p:sp>
      <p:sp>
        <p:nvSpPr>
          <p:cNvPr id="3" name="Content Placeholder 2"/>
          <p:cNvSpPr>
            <a:spLocks noGrp="1"/>
          </p:cNvSpPr>
          <p:nvPr>
            <p:ph idx="1"/>
          </p:nvPr>
        </p:nvSpPr>
        <p:spPr>
          <a:xfrm>
            <a:off x="1251678" y="2018371"/>
            <a:ext cx="10178322" cy="4496841"/>
          </a:xfrm>
        </p:spPr>
        <p:txBody>
          <a:bodyPr>
            <a:normAutofit/>
          </a:bodyPr>
          <a:lstStyle/>
          <a:p>
            <a:r>
              <a:rPr lang="sl-SI" dirty="0" smtClean="0"/>
              <a:t>NAPAKE/MISTAKES</a:t>
            </a:r>
          </a:p>
          <a:p>
            <a:r>
              <a:rPr lang="en-US" dirty="0"/>
              <a:t>“Then” confused with “</a:t>
            </a:r>
            <a:r>
              <a:rPr lang="en-US" dirty="0" smtClean="0"/>
              <a:t>Than”</a:t>
            </a:r>
            <a:endParaRPr lang="sl-SI" dirty="0" smtClean="0"/>
          </a:p>
          <a:p>
            <a:r>
              <a:rPr lang="en-US" dirty="0" smtClean="0"/>
              <a:t>Than </a:t>
            </a:r>
            <a:r>
              <a:rPr lang="en-US" dirty="0"/>
              <a:t>— Conjunction, used in making comparisons.</a:t>
            </a:r>
          </a:p>
          <a:p>
            <a:pPr marL="0" indent="0">
              <a:buNone/>
            </a:pPr>
            <a:r>
              <a:rPr lang="sl-SI" dirty="0" smtClean="0">
                <a:sym typeface="Wingdings" panose="05000000000000000000" pitchFamily="2" charset="2"/>
              </a:rPr>
              <a:t></a:t>
            </a:r>
            <a:r>
              <a:rPr lang="en-US" dirty="0" smtClean="0"/>
              <a:t>My </a:t>
            </a:r>
            <a:r>
              <a:rPr lang="en-US" dirty="0"/>
              <a:t>lunch was better than yours.</a:t>
            </a:r>
          </a:p>
          <a:p>
            <a:endParaRPr lang="sl-SI" dirty="0" smtClean="0"/>
          </a:p>
          <a:p>
            <a:r>
              <a:rPr lang="en-US" dirty="0" smtClean="0"/>
              <a:t>Then </a:t>
            </a:r>
            <a:r>
              <a:rPr lang="en-US" dirty="0"/>
              <a:t>— Adverb, used to situate actions in time.</a:t>
            </a:r>
          </a:p>
          <a:p>
            <a:pPr marL="0" indent="0">
              <a:buNone/>
            </a:pPr>
            <a:r>
              <a:rPr lang="sl-SI" dirty="0" smtClean="0">
                <a:sym typeface="Wingdings" panose="05000000000000000000" pitchFamily="2" charset="2"/>
              </a:rPr>
              <a:t> </a:t>
            </a:r>
            <a:r>
              <a:rPr lang="en-US" dirty="0" smtClean="0"/>
              <a:t>We </a:t>
            </a:r>
            <a:r>
              <a:rPr lang="en-US" dirty="0"/>
              <a:t>then ordered lunch.</a:t>
            </a:r>
          </a:p>
          <a:p>
            <a:endParaRPr lang="en-US" dirty="0"/>
          </a:p>
          <a:p>
            <a:endParaRPr lang="en-US" dirty="0"/>
          </a:p>
          <a:p>
            <a:endParaRPr lang="en-US" dirty="0"/>
          </a:p>
        </p:txBody>
      </p:sp>
    </p:spTree>
    <p:extLst>
      <p:ext uri="{BB962C8B-B14F-4D97-AF65-F5344CB8AC3E}">
        <p14:creationId xmlns:p14="http://schemas.microsoft.com/office/powerpoint/2010/main" val="841815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Resume and CV</a:t>
            </a:r>
            <a:br>
              <a:rPr lang="sl-SI" dirty="0" smtClean="0"/>
            </a:br>
            <a:r>
              <a:rPr lang="sl-SI" dirty="0" smtClean="0"/>
              <a:t>CHRONOLOGICAL FORMAT</a:t>
            </a:r>
            <a:endParaRPr lang="sl-SI" dirty="0"/>
          </a:p>
        </p:txBody>
      </p:sp>
      <p:sp>
        <p:nvSpPr>
          <p:cNvPr id="3" name="Content Placeholder 2"/>
          <p:cNvSpPr>
            <a:spLocks noGrp="1"/>
          </p:cNvSpPr>
          <p:nvPr>
            <p:ph idx="1"/>
          </p:nvPr>
        </p:nvSpPr>
        <p:spPr>
          <a:xfrm>
            <a:off x="1251678" y="2018371"/>
            <a:ext cx="10178322" cy="4496841"/>
          </a:xfrm>
        </p:spPr>
        <p:txBody>
          <a:bodyPr/>
          <a:lstStyle/>
          <a:p>
            <a:pPr lvl="0" fontAlgn="base"/>
            <a:r>
              <a:rPr lang="sl-SI" dirty="0"/>
              <a:t>Najbolj tradicionalna oblika življenjepisa, primerna za vse kandidate.</a:t>
            </a:r>
          </a:p>
          <a:p>
            <a:pPr lvl="0" fontAlgn="base"/>
            <a:r>
              <a:rPr lang="sl-SI" dirty="0" smtClean="0"/>
              <a:t>+ prikaz napredovanja </a:t>
            </a:r>
            <a:r>
              <a:rPr lang="sl-SI" dirty="0"/>
              <a:t>v karieri, </a:t>
            </a:r>
            <a:r>
              <a:rPr lang="sl-SI" dirty="0" smtClean="0"/>
              <a:t>podobno delovno mesto</a:t>
            </a:r>
          </a:p>
          <a:p>
            <a:pPr lvl="0" fontAlgn="base"/>
            <a:r>
              <a:rPr lang="sl-SI" dirty="0" smtClean="0"/>
              <a:t>- dolga obdobja nezaposlenosti, </a:t>
            </a:r>
            <a:r>
              <a:rPr lang="sl-SI" dirty="0"/>
              <a:t>menjava karierne poti, pogosto </a:t>
            </a:r>
            <a:r>
              <a:rPr lang="sl-SI" dirty="0" smtClean="0"/>
              <a:t>menjavanje služb</a:t>
            </a:r>
            <a:endParaRPr lang="sl-SI" dirty="0"/>
          </a:p>
          <a:p>
            <a:pPr lvl="0" fontAlgn="base"/>
            <a:endParaRPr lang="sl-SI" dirty="0"/>
          </a:p>
        </p:txBody>
      </p:sp>
    </p:spTree>
    <p:extLst>
      <p:ext uri="{BB962C8B-B14F-4D97-AF65-F5344CB8AC3E}">
        <p14:creationId xmlns:p14="http://schemas.microsoft.com/office/powerpoint/2010/main" val="2392538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Resume and CV</a:t>
            </a:r>
            <a:br>
              <a:rPr lang="sl-SI" dirty="0" smtClean="0"/>
            </a:br>
            <a:r>
              <a:rPr lang="sl-SI" dirty="0" smtClean="0"/>
              <a:t>FUNCTIONAL FORMAT</a:t>
            </a:r>
            <a:endParaRPr lang="sl-SI" dirty="0"/>
          </a:p>
        </p:txBody>
      </p:sp>
      <p:sp>
        <p:nvSpPr>
          <p:cNvPr id="5" name="Content Placeholder 4"/>
          <p:cNvSpPr>
            <a:spLocks noGrp="1"/>
          </p:cNvSpPr>
          <p:nvPr>
            <p:ph idx="1"/>
          </p:nvPr>
        </p:nvSpPr>
        <p:spPr/>
        <p:txBody>
          <a:bodyPr/>
          <a:lstStyle/>
          <a:p>
            <a:r>
              <a:rPr lang="sl-SI" dirty="0"/>
              <a:t>Fokusira se na naše sposobnosti in znanja. Ker se osredotoča predvsem na kvalifikacije, je najbolj primeren za kandidate z visokim nivojem znanja/izkušenj.</a:t>
            </a:r>
          </a:p>
          <a:p>
            <a:r>
              <a:rPr lang="sl-SI" dirty="0" smtClean="0"/>
              <a:t>+ obdobja nezaposlenosti, menjava </a:t>
            </a:r>
            <a:r>
              <a:rPr lang="sl-SI" dirty="0"/>
              <a:t>kariere, osvetlitev specifičnega </a:t>
            </a:r>
            <a:r>
              <a:rPr lang="sl-SI" dirty="0" smtClean="0"/>
              <a:t>znanja/veščine</a:t>
            </a:r>
          </a:p>
          <a:p>
            <a:r>
              <a:rPr lang="sl-SI" dirty="0" smtClean="0"/>
              <a:t>- izpostavljanje napredovanja, </a:t>
            </a:r>
            <a:r>
              <a:rPr lang="sl-SI" dirty="0"/>
              <a:t>prva zaposlitev, ni </a:t>
            </a:r>
            <a:r>
              <a:rPr lang="sl-SI" dirty="0" smtClean="0"/>
              <a:t>prenosljivih veščin</a:t>
            </a:r>
            <a:endParaRPr lang="sl-SI" dirty="0"/>
          </a:p>
          <a:p>
            <a:endParaRPr lang="sl-SI" dirty="0"/>
          </a:p>
        </p:txBody>
      </p:sp>
    </p:spTree>
    <p:extLst>
      <p:ext uri="{BB962C8B-B14F-4D97-AF65-F5344CB8AC3E}">
        <p14:creationId xmlns:p14="http://schemas.microsoft.com/office/powerpoint/2010/main" val="1174430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Resume and CV</a:t>
            </a:r>
            <a:br>
              <a:rPr lang="sl-SI" dirty="0" smtClean="0"/>
            </a:br>
            <a:r>
              <a:rPr lang="sl-SI" dirty="0" smtClean="0"/>
              <a:t>COMBINATION</a:t>
            </a:r>
            <a:endParaRPr lang="sl-SI" dirty="0"/>
          </a:p>
        </p:txBody>
      </p:sp>
      <p:sp>
        <p:nvSpPr>
          <p:cNvPr id="5" name="Content Placeholder 4"/>
          <p:cNvSpPr>
            <a:spLocks noGrp="1"/>
          </p:cNvSpPr>
          <p:nvPr>
            <p:ph idx="1"/>
          </p:nvPr>
        </p:nvSpPr>
        <p:spPr/>
        <p:txBody>
          <a:bodyPr/>
          <a:lstStyle/>
          <a:p>
            <a:r>
              <a:rPr lang="sl-SI" dirty="0"/>
              <a:t>Omogoča kronološki vpogled, obenem pa se tudi osredotoča na specifična znanja </a:t>
            </a:r>
            <a:r>
              <a:rPr lang="sl-SI" dirty="0" smtClean="0"/>
              <a:t>in veščine – </a:t>
            </a:r>
            <a:r>
              <a:rPr lang="sl-SI" dirty="0"/>
              <a:t>predvsem primeren za kandidate, ki vedo veliko o določenem področju.</a:t>
            </a:r>
          </a:p>
          <a:p>
            <a:r>
              <a:rPr lang="sl-SI" dirty="0" smtClean="0"/>
              <a:t>+ poudarjanje razvoja </a:t>
            </a:r>
            <a:r>
              <a:rPr lang="sl-SI" dirty="0"/>
              <a:t>sposobnosti znotraj kariere, </a:t>
            </a:r>
            <a:r>
              <a:rPr lang="sl-SI" dirty="0" smtClean="0"/>
              <a:t>sprememba kariero</a:t>
            </a:r>
            <a:r>
              <a:rPr lang="sl-SI" dirty="0"/>
              <a:t>, </a:t>
            </a:r>
            <a:r>
              <a:rPr lang="sl-SI" dirty="0" smtClean="0"/>
              <a:t>obvladanje področja</a:t>
            </a:r>
          </a:p>
          <a:p>
            <a:r>
              <a:rPr lang="sl-SI" dirty="0" smtClean="0"/>
              <a:t>- poudarjanje izobrazbe, brez </a:t>
            </a:r>
            <a:r>
              <a:rPr lang="sl-SI" dirty="0"/>
              <a:t>izkušenj, prva zaposlitev</a:t>
            </a:r>
          </a:p>
        </p:txBody>
      </p:sp>
    </p:spTree>
    <p:extLst>
      <p:ext uri="{BB962C8B-B14F-4D97-AF65-F5344CB8AC3E}">
        <p14:creationId xmlns:p14="http://schemas.microsoft.com/office/powerpoint/2010/main" val="3334884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Resume and CV</a:t>
            </a:r>
            <a:br>
              <a:rPr lang="sl-SI" dirty="0" smtClean="0"/>
            </a:br>
            <a:r>
              <a:rPr lang="sl-SI" dirty="0" smtClean="0"/>
              <a:t>INFORMATION</a:t>
            </a:r>
            <a:endParaRPr lang="sl-SI" dirty="0"/>
          </a:p>
        </p:txBody>
      </p:sp>
      <p:sp>
        <p:nvSpPr>
          <p:cNvPr id="5" name="Content Placeholder 4"/>
          <p:cNvSpPr>
            <a:spLocks noGrp="1"/>
          </p:cNvSpPr>
          <p:nvPr>
            <p:ph idx="1"/>
          </p:nvPr>
        </p:nvSpPr>
        <p:spPr/>
        <p:txBody>
          <a:bodyPr/>
          <a:lstStyle/>
          <a:p>
            <a:r>
              <a:rPr lang="sl-SI" dirty="0"/>
              <a:t>KONTAKTNE </a:t>
            </a:r>
            <a:r>
              <a:rPr lang="sl-SI" dirty="0" smtClean="0"/>
              <a:t>INFORMACIJE/CONTACT INFORMATION</a:t>
            </a:r>
            <a:r>
              <a:rPr lang="sl-SI" dirty="0"/>
              <a:t/>
            </a:r>
            <a:br>
              <a:rPr lang="sl-SI" dirty="0"/>
            </a:br>
            <a:r>
              <a:rPr lang="sl-SI" dirty="0"/>
              <a:t>Ime – največji font</a:t>
            </a:r>
            <a:br>
              <a:rPr lang="sl-SI" dirty="0"/>
            </a:br>
            <a:r>
              <a:rPr lang="sl-SI" dirty="0"/>
              <a:t>Naslov</a:t>
            </a:r>
            <a:br>
              <a:rPr lang="sl-SI" dirty="0"/>
            </a:br>
            <a:r>
              <a:rPr lang="sl-SI" dirty="0"/>
              <a:t>Telefon</a:t>
            </a:r>
            <a:br>
              <a:rPr lang="sl-SI" dirty="0"/>
            </a:br>
            <a:r>
              <a:rPr lang="sl-SI" dirty="0"/>
              <a:t>Email</a:t>
            </a:r>
            <a:br>
              <a:rPr lang="sl-SI" dirty="0"/>
            </a:br>
            <a:r>
              <a:rPr lang="sl-SI" dirty="0"/>
              <a:t>Link do portfolia</a:t>
            </a:r>
            <a:br>
              <a:rPr lang="sl-SI" dirty="0"/>
            </a:br>
            <a:r>
              <a:rPr lang="sl-SI" dirty="0"/>
              <a:t>LinkedIn profil</a:t>
            </a:r>
          </a:p>
        </p:txBody>
      </p:sp>
    </p:spTree>
    <p:extLst>
      <p:ext uri="{BB962C8B-B14F-4D97-AF65-F5344CB8AC3E}">
        <p14:creationId xmlns:p14="http://schemas.microsoft.com/office/powerpoint/2010/main" val="1480097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Resume and CV</a:t>
            </a:r>
            <a:br>
              <a:rPr lang="sl-SI" dirty="0" smtClean="0"/>
            </a:br>
            <a:r>
              <a:rPr lang="sl-SI" dirty="0" smtClean="0"/>
              <a:t>INFORMATION</a:t>
            </a:r>
            <a:endParaRPr lang="sl-SI" dirty="0"/>
          </a:p>
        </p:txBody>
      </p:sp>
      <p:sp>
        <p:nvSpPr>
          <p:cNvPr id="5" name="Content Placeholder 4"/>
          <p:cNvSpPr>
            <a:spLocks noGrp="1"/>
          </p:cNvSpPr>
          <p:nvPr>
            <p:ph idx="1"/>
          </p:nvPr>
        </p:nvSpPr>
        <p:spPr/>
        <p:txBody>
          <a:bodyPr>
            <a:normAutofit fontScale="85000" lnSpcReduction="10000"/>
          </a:bodyPr>
          <a:lstStyle/>
          <a:p>
            <a:pPr lvl="0"/>
            <a:r>
              <a:rPr lang="sl-SI" dirty="0" smtClean="0"/>
              <a:t>UVOD – 3 formati</a:t>
            </a:r>
            <a:r>
              <a:rPr lang="sl-SI" dirty="0"/>
              <a:t/>
            </a:r>
            <a:br>
              <a:rPr lang="sl-SI" dirty="0"/>
            </a:br>
            <a:r>
              <a:rPr lang="sl-SI" dirty="0" smtClean="0"/>
              <a:t>QUALIFICATIONS: </a:t>
            </a:r>
            <a:r>
              <a:rPr lang="sl-SI" dirty="0"/>
              <a:t>v alinejah, 4-6 glavnih dosežkov pri delu, izogibamo se generalnim </a:t>
            </a:r>
            <a:r>
              <a:rPr lang="sl-SI" dirty="0" smtClean="0"/>
              <a:t>informacijam</a:t>
            </a:r>
            <a:r>
              <a:rPr lang="sl-SI" dirty="0"/>
              <a:t/>
            </a:r>
            <a:br>
              <a:rPr lang="sl-SI" dirty="0"/>
            </a:br>
            <a:r>
              <a:rPr lang="sl-SI" dirty="0" smtClean="0"/>
              <a:t>+ prijava za </a:t>
            </a:r>
            <a:r>
              <a:rPr lang="sl-SI" dirty="0"/>
              <a:t>delo, ki zahteva določen nabor znanj, </a:t>
            </a:r>
            <a:r>
              <a:rPr lang="sl-SI" dirty="0" smtClean="0"/>
              <a:t>obilo </a:t>
            </a:r>
            <a:r>
              <a:rPr lang="sl-SI" dirty="0"/>
              <a:t>izkušenj, </a:t>
            </a:r>
            <a:r>
              <a:rPr lang="sl-SI" dirty="0" smtClean="0"/>
              <a:t>različna </a:t>
            </a:r>
            <a:r>
              <a:rPr lang="sl-SI" dirty="0"/>
              <a:t>znanja</a:t>
            </a:r>
            <a:br>
              <a:rPr lang="sl-SI" dirty="0"/>
            </a:br>
            <a:r>
              <a:rPr lang="sl-SI" dirty="0" smtClean="0"/>
              <a:t>- brez </a:t>
            </a:r>
            <a:r>
              <a:rPr lang="sl-SI" dirty="0"/>
              <a:t>izkušenj, prva zaposlitev, </a:t>
            </a:r>
            <a:r>
              <a:rPr lang="sl-SI" dirty="0" smtClean="0"/>
              <a:t>ni </a:t>
            </a:r>
            <a:r>
              <a:rPr lang="sl-SI" dirty="0"/>
              <a:t>dosežkov</a:t>
            </a:r>
          </a:p>
          <a:p>
            <a:pPr lvl="0"/>
            <a:r>
              <a:rPr lang="sl-SI" dirty="0"/>
              <a:t>CAREER OBJECTIVE: 2-3 stavčna poved, ki zajema naše pretekle izkušnje, najboljša izbira za prvo zaposlitev</a:t>
            </a:r>
            <a:br>
              <a:rPr lang="sl-SI" dirty="0"/>
            </a:br>
            <a:r>
              <a:rPr lang="sl-SI" dirty="0" smtClean="0"/>
              <a:t>+ </a:t>
            </a:r>
            <a:r>
              <a:rPr lang="sl-SI" dirty="0"/>
              <a:t>prva zaposlitev, malo izkušenj, diplomant</a:t>
            </a:r>
            <a:br>
              <a:rPr lang="sl-SI" dirty="0"/>
            </a:br>
            <a:r>
              <a:rPr lang="sl-SI" dirty="0" smtClean="0"/>
              <a:t>- </a:t>
            </a:r>
            <a:r>
              <a:rPr lang="sl-SI" dirty="0"/>
              <a:t>obilo izkušenj, </a:t>
            </a:r>
            <a:r>
              <a:rPr lang="sl-SI" dirty="0" smtClean="0"/>
              <a:t>menjava kariere, priložen </a:t>
            </a:r>
            <a:r>
              <a:rPr lang="sl-SI" dirty="0"/>
              <a:t>CV</a:t>
            </a:r>
          </a:p>
          <a:p>
            <a:pPr lvl="0"/>
            <a:r>
              <a:rPr lang="sl-SI" dirty="0"/>
              <a:t>PROFESSIONAL PROFILE: kombinacija obojega, lahko v alinejah ali v povedi</a:t>
            </a:r>
            <a:br>
              <a:rPr lang="sl-SI" dirty="0"/>
            </a:br>
            <a:r>
              <a:rPr lang="sl-SI" dirty="0" smtClean="0"/>
              <a:t>+ </a:t>
            </a:r>
            <a:r>
              <a:rPr lang="sl-SI" dirty="0"/>
              <a:t>velik dosežek v preteklosti, </a:t>
            </a:r>
            <a:r>
              <a:rPr lang="sl-SI" dirty="0" smtClean="0"/>
              <a:t>delovno mesto z </a:t>
            </a:r>
            <a:r>
              <a:rPr lang="sl-SI" dirty="0"/>
              <a:t>istega področja, </a:t>
            </a:r>
            <a:r>
              <a:rPr lang="sl-SI" dirty="0" smtClean="0"/>
              <a:t>»</a:t>
            </a:r>
            <a:r>
              <a:rPr lang="sl-SI" dirty="0"/>
              <a:t>area of expertise«</a:t>
            </a:r>
            <a:br>
              <a:rPr lang="sl-SI" dirty="0"/>
            </a:br>
            <a:r>
              <a:rPr lang="sl-SI" dirty="0" smtClean="0"/>
              <a:t>- </a:t>
            </a:r>
            <a:r>
              <a:rPr lang="sl-SI" dirty="0"/>
              <a:t>prva zaposlitev, brez izkušenj, </a:t>
            </a:r>
            <a:r>
              <a:rPr lang="sl-SI" dirty="0" smtClean="0"/>
              <a:t>ni </a:t>
            </a:r>
            <a:r>
              <a:rPr lang="sl-SI" dirty="0"/>
              <a:t>dosežkov</a:t>
            </a:r>
          </a:p>
          <a:p>
            <a:pPr marL="0" lvl="0" indent="0">
              <a:buNone/>
            </a:pPr>
            <a:r>
              <a:rPr lang="sl-SI" dirty="0" smtClean="0">
                <a:sym typeface="Wingdings" panose="05000000000000000000" pitchFamily="2" charset="2"/>
              </a:rPr>
              <a:t> </a:t>
            </a:r>
            <a:r>
              <a:rPr lang="sl-SI" dirty="0" smtClean="0"/>
              <a:t>Navedemo </a:t>
            </a:r>
            <a:r>
              <a:rPr lang="sl-SI" dirty="0"/>
              <a:t>veščine specifične za pozicijo, izogibamo se kopiranju izrazov iz oglasa</a:t>
            </a:r>
          </a:p>
          <a:p>
            <a:endParaRPr lang="sl-SI" dirty="0"/>
          </a:p>
        </p:txBody>
      </p:sp>
    </p:spTree>
    <p:extLst>
      <p:ext uri="{BB962C8B-B14F-4D97-AF65-F5344CB8AC3E}">
        <p14:creationId xmlns:p14="http://schemas.microsoft.com/office/powerpoint/2010/main" val="4057025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Resume and CV</a:t>
            </a:r>
            <a:br>
              <a:rPr lang="sl-SI" dirty="0" smtClean="0"/>
            </a:br>
            <a:r>
              <a:rPr lang="sl-SI" dirty="0" smtClean="0"/>
              <a:t>INFORMATION</a:t>
            </a:r>
            <a:endParaRPr lang="sl-SI" dirty="0"/>
          </a:p>
        </p:txBody>
      </p:sp>
      <p:sp>
        <p:nvSpPr>
          <p:cNvPr id="5" name="Content Placeholder 4"/>
          <p:cNvSpPr>
            <a:spLocks noGrp="1"/>
          </p:cNvSpPr>
          <p:nvPr>
            <p:ph idx="1"/>
          </p:nvPr>
        </p:nvSpPr>
        <p:spPr/>
        <p:txBody>
          <a:bodyPr>
            <a:normAutofit fontScale="85000" lnSpcReduction="20000"/>
          </a:bodyPr>
          <a:lstStyle/>
          <a:p>
            <a:pPr lvl="0"/>
            <a:r>
              <a:rPr lang="sl-SI" dirty="0" smtClean="0"/>
              <a:t>IZKUŠNJE/EXPERIENCE</a:t>
            </a:r>
          </a:p>
          <a:p>
            <a:pPr lvl="0"/>
            <a:r>
              <a:rPr lang="sl-SI" dirty="0" smtClean="0"/>
              <a:t>v alinejah, obratno kronološko zaporedje</a:t>
            </a:r>
          </a:p>
          <a:p>
            <a:pPr lvl="0"/>
            <a:r>
              <a:rPr lang="sl-SI" dirty="0" smtClean="0"/>
              <a:t>Ime podjetja, kraj dela, naziv, obdobje</a:t>
            </a:r>
          </a:p>
          <a:p>
            <a:pPr lvl="0"/>
            <a:r>
              <a:rPr lang="sl-SI" dirty="0" smtClean="0"/>
              <a:t>Vsak vnos </a:t>
            </a:r>
            <a:r>
              <a:rPr lang="sl-SI" dirty="0"/>
              <a:t>naj ima 3-5 alinej, ki vsebujejo naše glavne zadolžitve in </a:t>
            </a:r>
            <a:r>
              <a:rPr lang="sl-SI" dirty="0" smtClean="0"/>
              <a:t>izkušnje</a:t>
            </a:r>
          </a:p>
          <a:p>
            <a:r>
              <a:rPr lang="sl-SI" dirty="0"/>
              <a:t>3 deli dobre alineje:</a:t>
            </a:r>
            <a:br>
              <a:rPr lang="sl-SI" dirty="0"/>
            </a:br>
            <a:r>
              <a:rPr lang="sl-SI" dirty="0" smtClean="0"/>
              <a:t>1. action </a:t>
            </a:r>
            <a:r>
              <a:rPr lang="sl-SI" dirty="0"/>
              <a:t>verb</a:t>
            </a:r>
            <a:br>
              <a:rPr lang="sl-SI" dirty="0"/>
            </a:br>
            <a:r>
              <a:rPr lang="sl-SI" dirty="0" smtClean="0"/>
              <a:t>2. število</a:t>
            </a:r>
            <a:r>
              <a:rPr lang="sl-SI" dirty="0"/>
              <a:t/>
            </a:r>
            <a:br>
              <a:rPr lang="sl-SI" dirty="0"/>
            </a:br>
            <a:r>
              <a:rPr lang="sl-SI" dirty="0" smtClean="0"/>
              <a:t>3. specifičen </a:t>
            </a:r>
            <a:r>
              <a:rPr lang="sl-SI" dirty="0"/>
              <a:t>in pomemben del </a:t>
            </a:r>
            <a:r>
              <a:rPr lang="sl-SI" dirty="0" smtClean="0"/>
              <a:t>službe</a:t>
            </a:r>
          </a:p>
          <a:p>
            <a:pPr marL="0" indent="0">
              <a:buNone/>
            </a:pPr>
            <a:endParaRPr lang="sl-SI" dirty="0"/>
          </a:p>
          <a:p>
            <a:pPr lvl="0">
              <a:buFont typeface="Wingdings" panose="05000000000000000000" pitchFamily="2" charset="2"/>
              <a:buChar char="à"/>
            </a:pPr>
            <a:r>
              <a:rPr lang="en-US" dirty="0" smtClean="0">
                <a:sym typeface="Wingdings" panose="05000000000000000000" pitchFamily="2" charset="2"/>
              </a:rPr>
              <a:t>Trained </a:t>
            </a:r>
            <a:r>
              <a:rPr lang="en-US" dirty="0">
                <a:sym typeface="Wingdings" panose="05000000000000000000" pitchFamily="2" charset="2"/>
              </a:rPr>
              <a:t>5+ cashiers, managing their cash limits and guaranteeing quality customer service at all </a:t>
            </a:r>
            <a:r>
              <a:rPr lang="en-US" dirty="0" smtClean="0">
                <a:sym typeface="Wingdings" panose="05000000000000000000" pitchFamily="2" charset="2"/>
              </a:rPr>
              <a:t>times.</a:t>
            </a:r>
            <a:endParaRPr lang="sl-SI" dirty="0" smtClean="0">
              <a:sym typeface="Wingdings" panose="05000000000000000000" pitchFamily="2" charset="2"/>
            </a:endParaRPr>
          </a:p>
          <a:p>
            <a:pPr lvl="0">
              <a:buFont typeface="Wingdings" panose="05000000000000000000" pitchFamily="2" charset="2"/>
              <a:buChar char="à"/>
            </a:pPr>
            <a:r>
              <a:rPr lang="en-US" dirty="0" smtClean="0">
                <a:sym typeface="Wingdings" panose="05000000000000000000" pitchFamily="2" charset="2"/>
              </a:rPr>
              <a:t>Spearheaded </a:t>
            </a:r>
            <a:r>
              <a:rPr lang="en-US" dirty="0">
                <a:sym typeface="Wingdings" panose="05000000000000000000" pitchFamily="2" charset="2"/>
              </a:rPr>
              <a:t>the development of the first media kit amalgamation for all company projects, increasing national sales by 8%.</a:t>
            </a:r>
          </a:p>
          <a:p>
            <a:pPr marL="0" lvl="0" indent="0">
              <a:buNone/>
            </a:pPr>
            <a:endParaRPr lang="sl-SI" dirty="0" smtClean="0"/>
          </a:p>
          <a:p>
            <a:pPr lvl="0"/>
            <a:endParaRPr lang="sl-SI" dirty="0" smtClean="0"/>
          </a:p>
          <a:p>
            <a:pPr lvl="0"/>
            <a:endParaRPr lang="sl-SI" dirty="0"/>
          </a:p>
        </p:txBody>
      </p:sp>
    </p:spTree>
    <p:extLst>
      <p:ext uri="{BB962C8B-B14F-4D97-AF65-F5344CB8AC3E}">
        <p14:creationId xmlns:p14="http://schemas.microsoft.com/office/powerpoint/2010/main" val="47239224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Moje Znanje">
      <a:majorFont>
        <a:latin typeface="Berlin Sans FB"/>
        <a:ea typeface=""/>
        <a:cs typeface=""/>
      </a:majorFont>
      <a:minorFont>
        <a:latin typeface="Berlin Sans FB"/>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je Znanje PowerPoint template" id="{EE203216-807A-4B81-9BEA-6D212EA3C112}" vid="{253455AD-3734-4BB4-BFB2-9F06F96C7CE1}"/>
    </a:ext>
  </a:extLst>
</a:theme>
</file>

<file path=docProps/app.xml><?xml version="1.0" encoding="utf-8"?>
<Properties xmlns="http://schemas.openxmlformats.org/officeDocument/2006/extended-properties" xmlns:vt="http://schemas.openxmlformats.org/officeDocument/2006/docPropsVTypes">
  <Template>MojeZnanje_PPT_template</Template>
  <TotalTime>6547</TotalTime>
  <Words>1916</Words>
  <Application>Microsoft Office PowerPoint</Application>
  <PresentationFormat>Widescreen</PresentationFormat>
  <Paragraphs>238</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Berlin Sans FB</vt:lpstr>
      <vt:lpstr>Gill Sans MT</vt:lpstr>
      <vt:lpstr>Wingdings</vt:lpstr>
      <vt:lpstr>Badge</vt:lpstr>
      <vt:lpstr>BUSINESS ENGLISH</vt:lpstr>
      <vt:lpstr>WRITTEN CORRESPONDENCE</vt:lpstr>
      <vt:lpstr>Resume and CV - STRUCTURE</vt:lpstr>
      <vt:lpstr>Resume and CV CHRONOLOGICAL FORMAT</vt:lpstr>
      <vt:lpstr>Resume and CV FUNCTIONAL FORMAT</vt:lpstr>
      <vt:lpstr>Resume and CV COMBINATION</vt:lpstr>
      <vt:lpstr>Resume and CV INFORMATION</vt:lpstr>
      <vt:lpstr>Resume and CV INFORMATION</vt:lpstr>
      <vt:lpstr>Resume and CV INFORMATION</vt:lpstr>
      <vt:lpstr>Resume and CV INFORMATION</vt:lpstr>
      <vt:lpstr>Resume and CV INFORMATION</vt:lpstr>
      <vt:lpstr>Resume and CV INFORMATION</vt:lpstr>
      <vt:lpstr>Resume and CV FORMATTING</vt:lpstr>
      <vt:lpstr>RESUME AND CV – DIFFERENCE?</vt:lpstr>
      <vt:lpstr>COVER LETTER</vt:lpstr>
      <vt:lpstr>COVER LETTER</vt:lpstr>
      <vt:lpstr>COVER LETTER SALUTATION</vt:lpstr>
      <vt:lpstr>COVER LETTER INTRODUCTION</vt:lpstr>
      <vt:lpstr>COVER LETTER INTRODUCTION</vt:lpstr>
      <vt:lpstr>COVER LETTER BODY</vt:lpstr>
      <vt:lpstr>COVER LETTER CLOSING</vt:lpstr>
      <vt:lpstr>COVER LETTER COMPLIMENTARY CLOSE </vt:lpstr>
      <vt:lpstr>COVER LETTER SIGNATURE</vt:lpstr>
      <vt:lpstr>COVER LETTER EMAIL</vt:lpstr>
      <vt:lpstr>COVER LETTER - sAMPLE</vt:lpstr>
      <vt:lpstr>COVER LETTER - sAMPLE</vt:lpstr>
      <vt:lpstr>COVER LETTER - sAMPLE</vt:lpstr>
      <vt:lpstr>WRITTEN CORRESPONDENCE BASICS</vt:lpstr>
      <vt:lpstr>WRITTEN CORRESPONDENCE BASICS</vt:lpstr>
      <vt:lpstr>WRITTEN CORRESPONDENCE BASICS</vt:lpstr>
      <vt:lpstr>WRITTEN CORRESPONDENCE BASICS</vt:lpstr>
      <vt:lpstr>WRITTEN CORRESPONDENCE BASICS</vt:lpstr>
      <vt:lpstr>WRITTEN CORRESPONDENCE BASICS</vt:lpstr>
      <vt:lpstr>WRITTEN CORRESPONDENCE BASICS</vt:lpstr>
      <vt:lpstr>WRITTEN CORRESPONDENCE BASICS</vt:lpstr>
      <vt:lpstr>WRITTEN CORRESPONDENCE BASICS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ENGLISH</dc:title>
  <dc:creator>Maruša</dc:creator>
  <cp:lastModifiedBy>Maruša</cp:lastModifiedBy>
  <cp:revision>58</cp:revision>
  <dcterms:created xsi:type="dcterms:W3CDTF">2017-09-20T18:32:24Z</dcterms:created>
  <dcterms:modified xsi:type="dcterms:W3CDTF">2018-01-30T22:09:21Z</dcterms:modified>
</cp:coreProperties>
</file>