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sldIdLst>
    <p:sldId id="256" r:id="rId2"/>
    <p:sldId id="257" r:id="rId3"/>
    <p:sldId id="260" r:id="rId4"/>
    <p:sldId id="261" r:id="rId5"/>
    <p:sldId id="270" r:id="rId6"/>
    <p:sldId id="269" r:id="rId7"/>
    <p:sldId id="258" r:id="rId8"/>
    <p:sldId id="259" r:id="rId9"/>
    <p:sldId id="268" r:id="rId10"/>
    <p:sldId id="267" r:id="rId11"/>
    <p:sldId id="266" r:id="rId12"/>
    <p:sldId id="265" r:id="rId13"/>
    <p:sldId id="264" r:id="rId14"/>
    <p:sldId id="263" r:id="rId15"/>
    <p:sldId id="262"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93" autoAdjust="0"/>
    <p:restoredTop sz="94660"/>
  </p:normalViewPr>
  <p:slideViewPr>
    <p:cSldViewPr snapToGrid="0">
      <p:cViewPr varScale="1">
        <p:scale>
          <a:sx n="110" d="100"/>
          <a:sy n="110" d="100"/>
        </p:scale>
        <p:origin x="2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sl-SI"/>
              <a:t>Kliknite, če želite urediti slog naslova matrice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sl-SI"/>
              <a:t>Housing Co. d.o.o.</a:t>
            </a:r>
            <a:endParaRPr lang="sl-SI" dirty="0"/>
          </a:p>
        </p:txBody>
      </p:sp>
      <p:sp>
        <p:nvSpPr>
          <p:cNvPr id="8" name="Footer Placeholder 7"/>
          <p:cNvSpPr>
            <a:spLocks noGrp="1"/>
          </p:cNvSpPr>
          <p:nvPr>
            <p:ph type="ftr" sz="quarter" idx="11"/>
          </p:nvPr>
        </p:nvSpPr>
        <p:spPr/>
        <p:txBody>
          <a:bodyPr/>
          <a:lstStyle/>
          <a:p>
            <a:r>
              <a:rPr lang="sl-SI"/>
              <a:t>www.mojeznanje.si</a:t>
            </a:r>
            <a:endParaRPr lang="sl-SI"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58716" y="5673725"/>
            <a:ext cx="1038225" cy="1047750"/>
          </a:xfrm>
          <a:prstGeom prst="rect">
            <a:avLst/>
          </a:prstGeom>
        </p:spPr>
      </p:pic>
    </p:spTree>
    <p:extLst>
      <p:ext uri="{BB962C8B-B14F-4D97-AF65-F5344CB8AC3E}">
        <p14:creationId xmlns:p14="http://schemas.microsoft.com/office/powerpoint/2010/main" val="209979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r>
              <a:rPr lang="sl-SI"/>
              <a:t>Housing Co. d.o.o.</a:t>
            </a:r>
            <a:endParaRPr lang="sl-SI" dirty="0"/>
          </a:p>
        </p:txBody>
      </p:sp>
      <p:sp>
        <p:nvSpPr>
          <p:cNvPr id="8" name="Footer Placeholder 7"/>
          <p:cNvSpPr>
            <a:spLocks noGrp="1"/>
          </p:cNvSpPr>
          <p:nvPr>
            <p:ph type="ftr" sz="quarter" idx="11"/>
          </p:nvPr>
        </p:nvSpPr>
        <p:spPr/>
        <p:txBody>
          <a:bodyPr/>
          <a:lstStyle/>
          <a:p>
            <a:r>
              <a:rPr lang="sl-SI"/>
              <a:t>www.mojeznanje.si</a:t>
            </a:r>
            <a:endParaRPr lang="sl-SI" dirty="0"/>
          </a:p>
        </p:txBody>
      </p:sp>
    </p:spTree>
    <p:extLst>
      <p:ext uri="{BB962C8B-B14F-4D97-AF65-F5344CB8AC3E}">
        <p14:creationId xmlns:p14="http://schemas.microsoft.com/office/powerpoint/2010/main" val="138540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r>
              <a:rPr lang="sl-SI"/>
              <a:t>Housing Co. d.o.o.</a:t>
            </a:r>
            <a:endParaRPr lang="sl-SI" dirty="0"/>
          </a:p>
        </p:txBody>
      </p:sp>
      <p:sp>
        <p:nvSpPr>
          <p:cNvPr id="8" name="Footer Placeholder 7"/>
          <p:cNvSpPr>
            <a:spLocks noGrp="1"/>
          </p:cNvSpPr>
          <p:nvPr>
            <p:ph type="ftr" sz="quarter" idx="11"/>
          </p:nvPr>
        </p:nvSpPr>
        <p:spPr/>
        <p:txBody>
          <a:bodyPr/>
          <a:lstStyle/>
          <a:p>
            <a:r>
              <a:rPr lang="sl-SI"/>
              <a:t>www.mojeznanje.si</a:t>
            </a:r>
            <a:endParaRPr lang="sl-SI" dirty="0"/>
          </a:p>
        </p:txBody>
      </p:sp>
    </p:spTree>
    <p:extLst>
      <p:ext uri="{BB962C8B-B14F-4D97-AF65-F5344CB8AC3E}">
        <p14:creationId xmlns:p14="http://schemas.microsoft.com/office/powerpoint/2010/main" val="116207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r>
              <a:rPr lang="sl-SI"/>
              <a:t>Housing Co. d.o.o.</a:t>
            </a:r>
            <a:endParaRPr lang="sl-SI" dirty="0"/>
          </a:p>
        </p:txBody>
      </p:sp>
      <p:sp>
        <p:nvSpPr>
          <p:cNvPr id="8" name="Footer Placeholder 7"/>
          <p:cNvSpPr>
            <a:spLocks noGrp="1"/>
          </p:cNvSpPr>
          <p:nvPr>
            <p:ph type="ftr" sz="quarter" idx="11"/>
          </p:nvPr>
        </p:nvSpPr>
        <p:spPr/>
        <p:txBody>
          <a:bodyPr/>
          <a:lstStyle/>
          <a:p>
            <a:r>
              <a:rPr lang="sl-SI"/>
              <a:t>www.mojeznanje.si</a:t>
            </a:r>
            <a:endParaRPr lang="sl-SI" dirty="0"/>
          </a:p>
        </p:txBody>
      </p:sp>
    </p:spTree>
    <p:extLst>
      <p:ext uri="{BB962C8B-B14F-4D97-AF65-F5344CB8AC3E}">
        <p14:creationId xmlns:p14="http://schemas.microsoft.com/office/powerpoint/2010/main" val="271920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
        <p:nvSpPr>
          <p:cNvPr id="8" name="Date Placeholder 7"/>
          <p:cNvSpPr>
            <a:spLocks noGrp="1"/>
          </p:cNvSpPr>
          <p:nvPr>
            <p:ph type="dt" sz="half" idx="10"/>
          </p:nvPr>
        </p:nvSpPr>
        <p:spPr/>
        <p:txBody>
          <a:bodyPr/>
          <a:lstStyle/>
          <a:p>
            <a:r>
              <a:rPr lang="sl-SI"/>
              <a:t>Housing Co. d.o.o.</a:t>
            </a:r>
            <a:endParaRPr lang="sl-SI" dirty="0"/>
          </a:p>
        </p:txBody>
      </p:sp>
      <p:sp>
        <p:nvSpPr>
          <p:cNvPr id="9" name="Footer Placeholder 8"/>
          <p:cNvSpPr>
            <a:spLocks noGrp="1"/>
          </p:cNvSpPr>
          <p:nvPr>
            <p:ph type="ftr" sz="quarter" idx="11"/>
          </p:nvPr>
        </p:nvSpPr>
        <p:spPr/>
        <p:txBody>
          <a:bodyPr/>
          <a:lstStyle/>
          <a:p>
            <a:r>
              <a:rPr lang="sl-SI"/>
              <a:t>www.mojeznanje.si</a:t>
            </a:r>
            <a:endParaRPr lang="sl-SI"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269" y="2905125"/>
            <a:ext cx="1038225" cy="1047750"/>
          </a:xfrm>
          <a:prstGeom prst="rect">
            <a:avLst/>
          </a:prstGeom>
        </p:spPr>
      </p:pic>
    </p:spTree>
    <p:extLst>
      <p:ext uri="{BB962C8B-B14F-4D97-AF65-F5344CB8AC3E}">
        <p14:creationId xmlns:p14="http://schemas.microsoft.com/office/powerpoint/2010/main" val="3824621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8" name="Date Placeholder 7"/>
          <p:cNvSpPr>
            <a:spLocks noGrp="1"/>
          </p:cNvSpPr>
          <p:nvPr>
            <p:ph type="dt" sz="half" idx="10"/>
          </p:nvPr>
        </p:nvSpPr>
        <p:spPr/>
        <p:txBody>
          <a:bodyPr/>
          <a:lstStyle/>
          <a:p>
            <a:r>
              <a:rPr lang="sl-SI"/>
              <a:t>Housing Co. d.o.o.</a:t>
            </a:r>
            <a:endParaRPr lang="sl-SI" dirty="0"/>
          </a:p>
        </p:txBody>
      </p:sp>
      <p:sp>
        <p:nvSpPr>
          <p:cNvPr id="9" name="Footer Placeholder 8"/>
          <p:cNvSpPr>
            <a:spLocks noGrp="1"/>
          </p:cNvSpPr>
          <p:nvPr>
            <p:ph type="ftr" sz="quarter" idx="11"/>
          </p:nvPr>
        </p:nvSpPr>
        <p:spPr/>
        <p:txBody>
          <a:bodyPr/>
          <a:lstStyle/>
          <a:p>
            <a:r>
              <a:rPr lang="sl-SI"/>
              <a:t>www.mojeznanje.si</a:t>
            </a:r>
            <a:endParaRPr lang="sl-SI" dirty="0"/>
          </a:p>
        </p:txBody>
      </p:sp>
    </p:spTree>
    <p:extLst>
      <p:ext uri="{BB962C8B-B14F-4D97-AF65-F5344CB8AC3E}">
        <p14:creationId xmlns:p14="http://schemas.microsoft.com/office/powerpoint/2010/main" val="188838015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sl-SI"/>
              <a:t>Kliknite, če želite urediti slog naslova matrice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1257300" y="2909102"/>
            <a:ext cx="4800600" cy="299639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6633864" y="2909102"/>
            <a:ext cx="4800600" cy="299639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10" name="Date Placeholder 9"/>
          <p:cNvSpPr>
            <a:spLocks noGrp="1"/>
          </p:cNvSpPr>
          <p:nvPr>
            <p:ph type="dt" sz="half" idx="10"/>
          </p:nvPr>
        </p:nvSpPr>
        <p:spPr/>
        <p:txBody>
          <a:bodyPr/>
          <a:lstStyle/>
          <a:p>
            <a:r>
              <a:rPr lang="sl-SI"/>
              <a:t>Housing Co. d.o.o.</a:t>
            </a:r>
            <a:endParaRPr lang="sl-SI" dirty="0"/>
          </a:p>
        </p:txBody>
      </p:sp>
      <p:sp>
        <p:nvSpPr>
          <p:cNvPr id="11" name="Footer Placeholder 10"/>
          <p:cNvSpPr>
            <a:spLocks noGrp="1"/>
          </p:cNvSpPr>
          <p:nvPr>
            <p:ph type="ftr" sz="quarter" idx="11"/>
          </p:nvPr>
        </p:nvSpPr>
        <p:spPr/>
        <p:txBody>
          <a:bodyPr/>
          <a:lstStyle/>
          <a:p>
            <a:r>
              <a:rPr lang="sl-SI"/>
              <a:t>www.mojeznanje.si</a:t>
            </a:r>
            <a:endParaRPr lang="sl-SI" dirty="0"/>
          </a:p>
        </p:txBody>
      </p:sp>
    </p:spTree>
    <p:extLst>
      <p:ext uri="{BB962C8B-B14F-4D97-AF65-F5344CB8AC3E}">
        <p14:creationId xmlns:p14="http://schemas.microsoft.com/office/powerpoint/2010/main" val="320791067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6" name="Date Placeholder 5"/>
          <p:cNvSpPr>
            <a:spLocks noGrp="1"/>
          </p:cNvSpPr>
          <p:nvPr>
            <p:ph type="dt" sz="half" idx="10"/>
          </p:nvPr>
        </p:nvSpPr>
        <p:spPr/>
        <p:txBody>
          <a:bodyPr/>
          <a:lstStyle/>
          <a:p>
            <a:r>
              <a:rPr lang="sl-SI"/>
              <a:t>Housing Co. d.o.o.</a:t>
            </a:r>
            <a:endParaRPr lang="sl-SI" dirty="0"/>
          </a:p>
        </p:txBody>
      </p:sp>
      <p:sp>
        <p:nvSpPr>
          <p:cNvPr id="7" name="Footer Placeholder 6"/>
          <p:cNvSpPr>
            <a:spLocks noGrp="1"/>
          </p:cNvSpPr>
          <p:nvPr>
            <p:ph type="ftr" sz="quarter" idx="11"/>
          </p:nvPr>
        </p:nvSpPr>
        <p:spPr/>
        <p:txBody>
          <a:bodyPr/>
          <a:lstStyle/>
          <a:p>
            <a:r>
              <a:rPr lang="sl-SI"/>
              <a:t>www.mojeznanje.si</a:t>
            </a:r>
            <a:endParaRPr lang="sl-SI" dirty="0"/>
          </a:p>
        </p:txBody>
      </p:sp>
    </p:spTree>
    <p:extLst>
      <p:ext uri="{BB962C8B-B14F-4D97-AF65-F5344CB8AC3E}">
        <p14:creationId xmlns:p14="http://schemas.microsoft.com/office/powerpoint/2010/main" val="301349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sl-SI"/>
              <a:t>Housing Co. d.o.o.</a:t>
            </a:r>
            <a:endParaRPr lang="sl-SI" dirty="0"/>
          </a:p>
        </p:txBody>
      </p:sp>
      <p:sp>
        <p:nvSpPr>
          <p:cNvPr id="6" name="Footer Placeholder 5"/>
          <p:cNvSpPr>
            <a:spLocks noGrp="1"/>
          </p:cNvSpPr>
          <p:nvPr>
            <p:ph type="ftr" sz="quarter" idx="11"/>
          </p:nvPr>
        </p:nvSpPr>
        <p:spPr/>
        <p:txBody>
          <a:bodyPr/>
          <a:lstStyle/>
          <a:p>
            <a:r>
              <a:rPr lang="sl-SI"/>
              <a:t>www.mojeznanje.si</a:t>
            </a:r>
            <a:endParaRPr lang="sl-SI" dirty="0"/>
          </a:p>
        </p:txBody>
      </p:sp>
    </p:spTree>
    <p:extLst>
      <p:ext uri="{BB962C8B-B14F-4D97-AF65-F5344CB8AC3E}">
        <p14:creationId xmlns:p14="http://schemas.microsoft.com/office/powerpoint/2010/main" val="233996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Vsebina z naslovo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sl-SI"/>
              <a:t>Kliknite, če želite urediti slog naslova matrice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8"/>
          <p:cNvSpPr>
            <a:spLocks noGrp="1"/>
          </p:cNvSpPr>
          <p:nvPr>
            <p:ph type="dt" sz="half" idx="10"/>
          </p:nvPr>
        </p:nvSpPr>
        <p:spPr/>
        <p:txBody>
          <a:bodyPr/>
          <a:lstStyle/>
          <a:p>
            <a:r>
              <a:rPr lang="sl-SI"/>
              <a:t>Housing Co. d.o.o.</a:t>
            </a:r>
            <a:endParaRPr lang="sl-SI" dirty="0"/>
          </a:p>
        </p:txBody>
      </p:sp>
      <p:sp>
        <p:nvSpPr>
          <p:cNvPr id="10" name="Footer Placeholder 9"/>
          <p:cNvSpPr>
            <a:spLocks noGrp="1"/>
          </p:cNvSpPr>
          <p:nvPr>
            <p:ph type="ftr" sz="quarter" idx="11"/>
          </p:nvPr>
        </p:nvSpPr>
        <p:spPr/>
        <p:txBody>
          <a:bodyPr/>
          <a:lstStyle/>
          <a:p>
            <a:r>
              <a:rPr lang="sl-SI"/>
              <a:t>www.mojeznanje.si</a:t>
            </a:r>
            <a:endParaRPr lang="sl-SI"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158193127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sl-SI"/>
              <a:t>Kliknite, če želite urediti slog naslova matrice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8" name="Date Placeholder 7"/>
          <p:cNvSpPr>
            <a:spLocks noGrp="1"/>
          </p:cNvSpPr>
          <p:nvPr>
            <p:ph type="dt" sz="half" idx="10"/>
          </p:nvPr>
        </p:nvSpPr>
        <p:spPr/>
        <p:txBody>
          <a:bodyPr/>
          <a:lstStyle/>
          <a:p>
            <a:r>
              <a:rPr lang="sl-SI"/>
              <a:t>Housing Co. d.o.o.</a:t>
            </a:r>
            <a:endParaRPr lang="sl-SI" dirty="0"/>
          </a:p>
        </p:txBody>
      </p:sp>
      <p:sp>
        <p:nvSpPr>
          <p:cNvPr id="9" name="Footer Placeholder 8"/>
          <p:cNvSpPr>
            <a:spLocks noGrp="1"/>
          </p:cNvSpPr>
          <p:nvPr>
            <p:ph type="ftr" sz="quarter" idx="11"/>
          </p:nvPr>
        </p:nvSpPr>
        <p:spPr/>
        <p:txBody>
          <a:bodyPr/>
          <a:lstStyle/>
          <a:p>
            <a:r>
              <a:rPr lang="sl-SI"/>
              <a:t>www.mojeznanje.si</a:t>
            </a:r>
            <a:endParaRPr lang="sl-SI"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228451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sl-SI"/>
              <a:t>Housing Co. d.o.o.</a:t>
            </a:r>
            <a:endParaRPr lang="sl-SI"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sl-SI"/>
              <a:t>www.mojeznanje.si</a:t>
            </a:r>
            <a:endParaRPr lang="sl-SI"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315575" y="5646772"/>
            <a:ext cx="1038225" cy="1047750"/>
          </a:xfrm>
          <a:prstGeom prst="rect">
            <a:avLst/>
          </a:prstGeom>
        </p:spPr>
      </p:pic>
    </p:spTree>
    <p:extLst>
      <p:ext uri="{BB962C8B-B14F-4D97-AF65-F5344CB8AC3E}">
        <p14:creationId xmlns:p14="http://schemas.microsoft.com/office/powerpoint/2010/main" val="3090333930"/>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dirty="0">
                <a:latin typeface="Times New Roman" panose="02020603050405020304" pitchFamily="18" charset="0"/>
                <a:cs typeface="Times New Roman" panose="02020603050405020304" pitchFamily="18" charset="0"/>
              </a:rPr>
              <a:t>Nova uredba GDPR</a:t>
            </a:r>
          </a:p>
        </p:txBody>
      </p:sp>
      <p:sp>
        <p:nvSpPr>
          <p:cNvPr id="3" name="Subtitle 2"/>
          <p:cNvSpPr>
            <a:spLocks noGrp="1"/>
          </p:cNvSpPr>
          <p:nvPr>
            <p:ph type="subTitle" idx="1"/>
          </p:nvPr>
        </p:nvSpPr>
        <p:spPr>
          <a:xfrm>
            <a:off x="2152651" y="5979196"/>
            <a:ext cx="8107768" cy="742279"/>
          </a:xfrm>
        </p:spPr>
        <p:txBody>
          <a:bodyPr/>
          <a:lstStyle/>
          <a:p>
            <a:r>
              <a:rPr lang="sl-SI" b="0" i="1" dirty="0">
                <a:latin typeface="Times New Roman" panose="02020603050405020304" pitchFamily="18" charset="0"/>
                <a:cs typeface="Times New Roman" panose="02020603050405020304" pitchFamily="18" charset="0"/>
              </a:rPr>
              <a:t>Predstavitev sprememb, ki jih prinaša </a:t>
            </a:r>
            <a:r>
              <a:rPr lang="sl-SI" i="1" dirty="0">
                <a:latin typeface="Times New Roman" panose="02020603050405020304" pitchFamily="18" charset="0"/>
                <a:cs typeface="Times New Roman" panose="02020603050405020304" pitchFamily="18" charset="0"/>
              </a:rPr>
              <a:t>Splošna uredba EU o varstvu podatkov</a:t>
            </a:r>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19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8F969B1-6BDA-4B59-9983-5640C438097A}"/>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KRAJEVNI VIDIK GDPR</a:t>
            </a:r>
          </a:p>
        </p:txBody>
      </p:sp>
      <p:sp>
        <p:nvSpPr>
          <p:cNvPr id="3" name="Označba mesta vsebine 2">
            <a:extLst>
              <a:ext uri="{FF2B5EF4-FFF2-40B4-BE49-F238E27FC236}">
                <a16:creationId xmlns:a16="http://schemas.microsoft.com/office/drawing/2014/main" id="{40176A5D-A86B-45B2-9180-B540B9340C25}"/>
              </a:ext>
            </a:extLst>
          </p:cNvPr>
          <p:cNvSpPr>
            <a:spLocks noGrp="1"/>
          </p:cNvSpPr>
          <p:nvPr>
            <p:ph idx="1"/>
          </p:nvPr>
        </p:nvSpPr>
        <p:spPr/>
        <p:txBody>
          <a:bodyPr>
            <a:normAutofit fontScale="92500" lnSpcReduction="20000"/>
          </a:bodyPr>
          <a:lstStyle/>
          <a:p>
            <a:r>
              <a:rPr lang="sl-SI" dirty="0">
                <a:latin typeface="Times New Roman" panose="02020603050405020304" pitchFamily="18" charset="0"/>
                <a:cs typeface="Times New Roman" panose="02020603050405020304" pitchFamily="18" charset="0"/>
              </a:rPr>
              <a:t>3/I Ta uredba se uporablja za obdelavo osebnih podatkov v okviru dejavnosti </a:t>
            </a:r>
            <a:r>
              <a:rPr lang="sl-SI" b="1" dirty="0">
                <a:latin typeface="Times New Roman" panose="02020603050405020304" pitchFamily="18" charset="0"/>
                <a:cs typeface="Times New Roman" panose="02020603050405020304" pitchFamily="18" charset="0"/>
              </a:rPr>
              <a:t>sedeža upravljavca ali obdelovalca v Uniji</a:t>
            </a:r>
            <a:r>
              <a:rPr lang="sl-SI" dirty="0">
                <a:latin typeface="Times New Roman" panose="02020603050405020304" pitchFamily="18" charset="0"/>
                <a:cs typeface="Times New Roman" panose="02020603050405020304" pitchFamily="18" charset="0"/>
              </a:rPr>
              <a:t>, </a:t>
            </a:r>
            <a:r>
              <a:rPr lang="sl-SI" b="1" dirty="0">
                <a:latin typeface="Times New Roman" panose="02020603050405020304" pitchFamily="18" charset="0"/>
                <a:cs typeface="Times New Roman" panose="02020603050405020304" pitchFamily="18" charset="0"/>
              </a:rPr>
              <a:t>ne glede na to, ali obdelava poteka v Uniji ali ne</a:t>
            </a:r>
            <a:r>
              <a:rPr lang="sl-SI" dirty="0">
                <a:latin typeface="Times New Roman" panose="02020603050405020304" pitchFamily="18" charset="0"/>
                <a:cs typeface="Times New Roman" panose="02020603050405020304" pitchFamily="18" charset="0"/>
              </a:rPr>
              <a:t>.</a:t>
            </a:r>
          </a:p>
          <a:p>
            <a:r>
              <a:rPr lang="sl-SI" dirty="0">
                <a:latin typeface="Times New Roman" panose="02020603050405020304" pitchFamily="18" charset="0"/>
                <a:cs typeface="Times New Roman" panose="02020603050405020304" pitchFamily="18" charset="0"/>
              </a:rPr>
              <a:t>3/II Ta uredba se uporablja za obdelavo osebnih podatkov </a:t>
            </a:r>
            <a:r>
              <a:rPr lang="sl-SI" b="1" dirty="0">
                <a:latin typeface="Times New Roman" panose="02020603050405020304" pitchFamily="18" charset="0"/>
                <a:cs typeface="Times New Roman" panose="02020603050405020304" pitchFamily="18" charset="0"/>
              </a:rPr>
              <a:t>posameznikov</a:t>
            </a:r>
            <a:r>
              <a:rPr lang="sl-SI" dirty="0">
                <a:latin typeface="Times New Roman" panose="02020603050405020304" pitchFamily="18" charset="0"/>
                <a:cs typeface="Times New Roman" panose="02020603050405020304" pitchFamily="18" charset="0"/>
              </a:rPr>
              <a:t>, na katere se nanašajo osebni podatki in </a:t>
            </a:r>
            <a:r>
              <a:rPr lang="sl-SI" b="1" dirty="0">
                <a:latin typeface="Times New Roman" panose="02020603050405020304" pitchFamily="18" charset="0"/>
                <a:cs typeface="Times New Roman" panose="02020603050405020304" pitchFamily="18" charset="0"/>
              </a:rPr>
              <a:t>ki so v Uniji</a:t>
            </a:r>
            <a:r>
              <a:rPr lang="sl-SI" dirty="0">
                <a:latin typeface="Times New Roman" panose="02020603050405020304" pitchFamily="18" charset="0"/>
                <a:cs typeface="Times New Roman" panose="02020603050405020304" pitchFamily="18" charset="0"/>
              </a:rPr>
              <a:t>, s strani upravljavca ali obdelovalca, ki nima sedeža v Uniji, kadar so </a:t>
            </a:r>
            <a:r>
              <a:rPr lang="sl-SI" b="1" dirty="0">
                <a:latin typeface="Times New Roman" panose="02020603050405020304" pitchFamily="18" charset="0"/>
                <a:cs typeface="Times New Roman" panose="02020603050405020304" pitchFamily="18" charset="0"/>
              </a:rPr>
              <a:t>dejavnosti obdelave povezane</a:t>
            </a:r>
            <a:r>
              <a:rPr lang="sl-SI" dirty="0">
                <a:latin typeface="Times New Roman" panose="02020603050405020304" pitchFamily="18" charset="0"/>
                <a:cs typeface="Times New Roman" panose="02020603050405020304" pitchFamily="18" charset="0"/>
              </a:rPr>
              <a:t>:</a:t>
            </a:r>
          </a:p>
          <a:p>
            <a:pPr marL="0" indent="0">
              <a:buNone/>
            </a:pPr>
            <a:r>
              <a:rPr lang="sl-SI" dirty="0">
                <a:latin typeface="Times New Roman" panose="02020603050405020304" pitchFamily="18" charset="0"/>
                <a:cs typeface="Times New Roman" panose="02020603050405020304" pitchFamily="18" charset="0"/>
              </a:rPr>
              <a:t>	(a) </a:t>
            </a:r>
            <a:r>
              <a:rPr lang="sl-SI" b="1" dirty="0">
                <a:latin typeface="Times New Roman" panose="02020603050405020304" pitchFamily="18" charset="0"/>
                <a:cs typeface="Times New Roman" panose="02020603050405020304" pitchFamily="18" charset="0"/>
              </a:rPr>
              <a:t>z nudenjem blaga ali storitev takim posameznikom </a:t>
            </a:r>
            <a:r>
              <a:rPr lang="sl-SI" dirty="0">
                <a:latin typeface="Times New Roman" panose="02020603050405020304" pitchFamily="18" charset="0"/>
                <a:cs typeface="Times New Roman" panose="02020603050405020304" pitchFamily="18" charset="0"/>
              </a:rPr>
              <a:t>v Uniji, ne glede na to, ali je 	potrebno plačilo posameznika, na katerega se nanašajo osebni podatki, ali</a:t>
            </a:r>
          </a:p>
          <a:p>
            <a:pPr marL="0" indent="0">
              <a:buNone/>
            </a:pPr>
            <a:r>
              <a:rPr lang="sl-SI" dirty="0">
                <a:latin typeface="Times New Roman" panose="02020603050405020304" pitchFamily="18" charset="0"/>
                <a:cs typeface="Times New Roman" panose="02020603050405020304" pitchFamily="18" charset="0"/>
              </a:rPr>
              <a:t>	(b) </a:t>
            </a:r>
            <a:r>
              <a:rPr lang="sl-SI" b="1" dirty="0">
                <a:latin typeface="Times New Roman" panose="02020603050405020304" pitchFamily="18" charset="0"/>
                <a:cs typeface="Times New Roman" panose="02020603050405020304" pitchFamily="18" charset="0"/>
              </a:rPr>
              <a:t>s spremljanjem njihovega vedenja, kolikor to poteka v Uniji</a:t>
            </a:r>
            <a:r>
              <a:rPr lang="sl-SI" dirty="0">
                <a:latin typeface="Times New Roman" panose="02020603050405020304" pitchFamily="18" charset="0"/>
                <a:cs typeface="Times New Roman" panose="02020603050405020304" pitchFamily="18" charset="0"/>
              </a:rPr>
              <a:t>.</a:t>
            </a:r>
          </a:p>
          <a:p>
            <a:r>
              <a:rPr lang="sl-SI" dirty="0">
                <a:latin typeface="Times New Roman" panose="02020603050405020304" pitchFamily="18" charset="0"/>
                <a:cs typeface="Times New Roman" panose="02020603050405020304" pitchFamily="18" charset="0"/>
              </a:rPr>
              <a:t>3/III Ta uredba se uporablja za obdelavo osebnih podatkov s strani upravljavca, ki nima sedeža v Uniji, temveč v kraju, kjer se pravo države članice uporablja </a:t>
            </a:r>
            <a:r>
              <a:rPr lang="sl-SI" b="1" dirty="0">
                <a:latin typeface="Times New Roman" panose="02020603050405020304" pitchFamily="18" charset="0"/>
                <a:cs typeface="Times New Roman" panose="02020603050405020304" pitchFamily="18" charset="0"/>
              </a:rPr>
              <a:t>na podlagi mednarodnega javnega prava.</a:t>
            </a:r>
          </a:p>
        </p:txBody>
      </p:sp>
    </p:spTree>
    <p:extLst>
      <p:ext uri="{BB962C8B-B14F-4D97-AF65-F5344CB8AC3E}">
        <p14:creationId xmlns:p14="http://schemas.microsoft.com/office/powerpoint/2010/main" val="2715916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84A1A2D-6B37-4CF4-B21D-132320CBF472}"/>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TEMELJNI IZRAZI </a:t>
            </a:r>
          </a:p>
        </p:txBody>
      </p:sp>
      <p:sp>
        <p:nvSpPr>
          <p:cNvPr id="3" name="Označba mesta vsebine 2">
            <a:extLst>
              <a:ext uri="{FF2B5EF4-FFF2-40B4-BE49-F238E27FC236}">
                <a16:creationId xmlns:a16="http://schemas.microsoft.com/office/drawing/2014/main" id="{0E66E33A-DF7B-4777-9EF4-1F7014B1A7D0}"/>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Praktično: Izogib ponavljanju</a:t>
            </a:r>
          </a:p>
          <a:p>
            <a:r>
              <a:rPr lang="sl-SI" dirty="0">
                <a:latin typeface="Times New Roman" panose="02020603050405020304" pitchFamily="18" charset="0"/>
                <a:cs typeface="Times New Roman" panose="02020603050405020304" pitchFamily="18" charset="0"/>
              </a:rPr>
              <a:t>Vsebinsko: Pomen definicije</a:t>
            </a:r>
          </a:p>
        </p:txBody>
      </p:sp>
    </p:spTree>
    <p:extLst>
      <p:ext uri="{BB962C8B-B14F-4D97-AF65-F5344CB8AC3E}">
        <p14:creationId xmlns:p14="http://schemas.microsoft.com/office/powerpoint/2010/main" val="3233462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BA7BC3D-0D82-4C5E-99AE-B8DF2014478D}"/>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TEMELJNI IZRAZI</a:t>
            </a:r>
            <a:br>
              <a:rPr lang="sl-SI" dirty="0">
                <a:latin typeface="Times New Roman" panose="02020603050405020304" pitchFamily="18" charset="0"/>
                <a:cs typeface="Times New Roman" panose="02020603050405020304" pitchFamily="18" charset="0"/>
              </a:rPr>
            </a:br>
            <a:r>
              <a:rPr lang="sl-SI" sz="3600" i="1" dirty="0">
                <a:latin typeface="Times New Roman" panose="02020603050405020304" pitchFamily="18" charset="0"/>
                <a:cs typeface="Times New Roman" panose="02020603050405020304" pitchFamily="18" charset="0"/>
              </a:rPr>
              <a:t>„Osebni podatki“</a:t>
            </a:r>
            <a:endParaRPr lang="sl-SI" sz="3600" dirty="0">
              <a:latin typeface="Times New Roman" panose="02020603050405020304" pitchFamily="18" charset="0"/>
              <a:cs typeface="Times New Roman" panose="02020603050405020304" pitchFamily="18" charset="0"/>
            </a:endParaRPr>
          </a:p>
        </p:txBody>
      </p:sp>
      <p:sp>
        <p:nvSpPr>
          <p:cNvPr id="3" name="Označba mesta vsebine 2">
            <a:extLst>
              <a:ext uri="{FF2B5EF4-FFF2-40B4-BE49-F238E27FC236}">
                <a16:creationId xmlns:a16="http://schemas.microsoft.com/office/drawing/2014/main" id="{ECFC2FA3-0B2B-4496-B97B-F84A6A725344}"/>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4/I „osebni podatki“ pomeni katero koli </a:t>
            </a:r>
            <a:r>
              <a:rPr lang="sl-SI" b="1" dirty="0">
                <a:latin typeface="Times New Roman" panose="02020603050405020304" pitchFamily="18" charset="0"/>
                <a:cs typeface="Times New Roman" panose="02020603050405020304" pitchFamily="18" charset="0"/>
              </a:rPr>
              <a:t>informacijo</a:t>
            </a:r>
            <a:r>
              <a:rPr lang="sl-SI" dirty="0">
                <a:latin typeface="Times New Roman" panose="02020603050405020304" pitchFamily="18" charset="0"/>
                <a:cs typeface="Times New Roman" panose="02020603050405020304" pitchFamily="18" charset="0"/>
              </a:rPr>
              <a:t> v zvezi z </a:t>
            </a:r>
            <a:r>
              <a:rPr lang="sl-SI" b="1" dirty="0">
                <a:latin typeface="Times New Roman" panose="02020603050405020304" pitchFamily="18" charset="0"/>
                <a:cs typeface="Times New Roman" panose="02020603050405020304" pitchFamily="18" charset="0"/>
              </a:rPr>
              <a:t>določenim ali določljivim posameznikom </a:t>
            </a:r>
            <a:r>
              <a:rPr lang="sl-SI" dirty="0">
                <a:latin typeface="Times New Roman" panose="02020603050405020304" pitchFamily="18" charset="0"/>
                <a:cs typeface="Times New Roman" panose="02020603050405020304" pitchFamily="18" charset="0"/>
              </a:rPr>
              <a:t>(v nadaljnjem besedilu: posameznik, na katerega se nanašajo osebni podatki); določljiv posameznik je tisti, ki ga je mogoče neposredno ali posredno določiti, zlasti z navedbo identifikatorja, kot je ime, identifikacijska številka, podatki o lokaciji, </a:t>
            </a:r>
            <a:r>
              <a:rPr lang="sl-SI" b="1" dirty="0">
                <a:latin typeface="Times New Roman" panose="02020603050405020304" pitchFamily="18" charset="0"/>
                <a:cs typeface="Times New Roman" panose="02020603050405020304" pitchFamily="18" charset="0"/>
              </a:rPr>
              <a:t>spletni identifikator</a:t>
            </a:r>
            <a:r>
              <a:rPr lang="sl-SI" dirty="0">
                <a:latin typeface="Times New Roman" panose="02020603050405020304" pitchFamily="18" charset="0"/>
                <a:cs typeface="Times New Roman" panose="02020603050405020304" pitchFamily="18" charset="0"/>
              </a:rPr>
              <a:t>, ali z navedbo enega ali več dejavnikov, ki so značilni za fizično, fiziološko, genetsko, duševno, gospodarsko, kulturno ali družbeno identiteto tega posameznika;</a:t>
            </a:r>
          </a:p>
          <a:p>
            <a:pPr lvl="1"/>
            <a:r>
              <a:rPr lang="sl-SI" dirty="0">
                <a:latin typeface="Times New Roman" panose="02020603050405020304" pitchFamily="18" charset="0"/>
                <a:cs typeface="Times New Roman" panose="02020603050405020304" pitchFamily="18" charset="0"/>
              </a:rPr>
              <a:t>Opisna definicija (generalna klavzula)</a:t>
            </a:r>
          </a:p>
          <a:p>
            <a:pPr lvl="1"/>
            <a:r>
              <a:rPr lang="sl-SI" dirty="0">
                <a:latin typeface="Times New Roman" panose="02020603050405020304" pitchFamily="18" charset="0"/>
                <a:cs typeface="Times New Roman" panose="02020603050405020304" pitchFamily="18" charset="0"/>
              </a:rPr>
              <a:t>Zakaj ne definicija glede na vrsto podatka?</a:t>
            </a:r>
          </a:p>
          <a:p>
            <a:r>
              <a:rPr lang="sl-SI" i="1" dirty="0">
                <a:latin typeface="Times New Roman" panose="02020603050405020304" pitchFamily="18" charset="0"/>
                <a:cs typeface="Times New Roman" panose="02020603050405020304" pitchFamily="18" charset="0"/>
              </a:rPr>
              <a:t>Primer: E-mail kot osebni podatek.</a:t>
            </a:r>
          </a:p>
          <a:p>
            <a:pPr lvl="1"/>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7258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3B566CF-702A-48B6-8F04-C83B24D0126B}"/>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TEMELJNI IZRAZI</a:t>
            </a:r>
            <a:br>
              <a:rPr lang="sl-SI" dirty="0">
                <a:latin typeface="Times New Roman" panose="02020603050405020304" pitchFamily="18" charset="0"/>
                <a:cs typeface="Times New Roman" panose="02020603050405020304" pitchFamily="18" charset="0"/>
              </a:rPr>
            </a:br>
            <a:r>
              <a:rPr lang="sl-SI" sz="3600" dirty="0">
                <a:latin typeface="Times New Roman" panose="02020603050405020304" pitchFamily="18" charset="0"/>
                <a:cs typeface="Times New Roman" panose="02020603050405020304" pitchFamily="18" charset="0"/>
              </a:rPr>
              <a:t>„</a:t>
            </a:r>
            <a:r>
              <a:rPr lang="sl-SI" sz="3600" i="1" dirty="0">
                <a:latin typeface="Times New Roman" panose="02020603050405020304" pitchFamily="18" charset="0"/>
                <a:cs typeface="Times New Roman" panose="02020603050405020304" pitchFamily="18" charset="0"/>
              </a:rPr>
              <a:t>OBDELAVA PODATKOV“</a:t>
            </a:r>
            <a:endParaRPr lang="sl-SI" sz="3600" dirty="0">
              <a:latin typeface="Times New Roman" panose="02020603050405020304" pitchFamily="18" charset="0"/>
              <a:cs typeface="Times New Roman" panose="02020603050405020304" pitchFamily="18" charset="0"/>
            </a:endParaRPr>
          </a:p>
        </p:txBody>
      </p:sp>
      <p:sp>
        <p:nvSpPr>
          <p:cNvPr id="3" name="Označba mesta vsebine 2">
            <a:extLst>
              <a:ext uri="{FF2B5EF4-FFF2-40B4-BE49-F238E27FC236}">
                <a16:creationId xmlns:a16="http://schemas.microsoft.com/office/drawing/2014/main" id="{07F546E0-D42D-4634-9801-8103952BD04B}"/>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4/II „obdelava“ pomeni vsako </a:t>
            </a:r>
            <a:r>
              <a:rPr lang="sl-SI" b="1" dirty="0">
                <a:latin typeface="Times New Roman" panose="02020603050405020304" pitchFamily="18" charset="0"/>
                <a:cs typeface="Times New Roman" panose="02020603050405020304" pitchFamily="18" charset="0"/>
              </a:rPr>
              <a:t>dejanje</a:t>
            </a:r>
            <a:r>
              <a:rPr lang="sl-SI" dirty="0">
                <a:latin typeface="Times New Roman" panose="02020603050405020304" pitchFamily="18" charset="0"/>
                <a:cs typeface="Times New Roman" panose="02020603050405020304" pitchFamily="18" charset="0"/>
              </a:rPr>
              <a:t> ali niz dejanj, ki se izvaja v zvezi z osebnimi podatki ali nizi osebnih podatkov z avtomatiziranimi sredstvi ali brez njih, </a:t>
            </a:r>
            <a:r>
              <a:rPr lang="sl-SI" b="1" dirty="0">
                <a:latin typeface="Times New Roman" panose="02020603050405020304" pitchFamily="18" charset="0"/>
                <a:cs typeface="Times New Roman" panose="02020603050405020304" pitchFamily="18" charset="0"/>
              </a:rPr>
              <a:t>kot je </a:t>
            </a:r>
            <a:r>
              <a:rPr lang="sl-SI" u="sng" dirty="0">
                <a:latin typeface="Times New Roman" panose="02020603050405020304" pitchFamily="18" charset="0"/>
                <a:cs typeface="Times New Roman" panose="02020603050405020304" pitchFamily="18" charset="0"/>
              </a:rPr>
              <a:t>zbiranje, beleženje, urejanje, strukturiranje, shranjevanje, prilagajanje ali spreminjanje, priklic, vpogled, uporaba, razkritje s posredovanjem, razširjanje ali drugačno omogočanje dostopa, prilagajanje ali kombiniranje, omejevanje, </a:t>
            </a:r>
            <a:r>
              <a:rPr lang="sl-SI" b="1" u="sng" dirty="0">
                <a:latin typeface="Times New Roman" panose="02020603050405020304" pitchFamily="18" charset="0"/>
                <a:cs typeface="Times New Roman" panose="02020603050405020304" pitchFamily="18" charset="0"/>
              </a:rPr>
              <a:t>izbris </a:t>
            </a:r>
            <a:r>
              <a:rPr lang="sl-SI" u="sng" dirty="0">
                <a:latin typeface="Times New Roman" panose="02020603050405020304" pitchFamily="18" charset="0"/>
                <a:cs typeface="Times New Roman" panose="02020603050405020304" pitchFamily="18" charset="0"/>
              </a:rPr>
              <a:t>ali uničenje</a:t>
            </a:r>
            <a:r>
              <a:rPr lang="sl-SI" dirty="0">
                <a:latin typeface="Times New Roman" panose="02020603050405020304" pitchFamily="18" charset="0"/>
                <a:cs typeface="Times New Roman" panose="02020603050405020304" pitchFamily="18" charset="0"/>
              </a:rPr>
              <a:t>;</a:t>
            </a:r>
          </a:p>
          <a:p>
            <a:pPr marL="0" indent="0">
              <a:buNone/>
            </a:pPr>
            <a:endParaRPr lang="sl-SI" dirty="0">
              <a:latin typeface="Times New Roman" panose="02020603050405020304" pitchFamily="18" charset="0"/>
              <a:cs typeface="Times New Roman" panose="02020603050405020304" pitchFamily="18" charset="0"/>
            </a:endParaRPr>
          </a:p>
          <a:p>
            <a:pPr lvl="1"/>
            <a:r>
              <a:rPr lang="sl-SI" dirty="0" err="1">
                <a:latin typeface="Times New Roman" panose="02020603050405020304" pitchFamily="18" charset="0"/>
                <a:cs typeface="Times New Roman" panose="02020603050405020304" pitchFamily="18" charset="0"/>
              </a:rPr>
              <a:t>Eksemplifikativno</a:t>
            </a:r>
            <a:r>
              <a:rPr lang="sl-SI" dirty="0">
                <a:latin typeface="Times New Roman" panose="02020603050405020304" pitchFamily="18" charset="0"/>
                <a:cs typeface="Times New Roman" panose="02020603050405020304" pitchFamily="18" charset="0"/>
              </a:rPr>
              <a:t> in ne taksativno</a:t>
            </a:r>
          </a:p>
        </p:txBody>
      </p:sp>
    </p:spTree>
    <p:extLst>
      <p:ext uri="{BB962C8B-B14F-4D97-AF65-F5344CB8AC3E}">
        <p14:creationId xmlns:p14="http://schemas.microsoft.com/office/powerpoint/2010/main" val="211551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899099D-50AD-421B-A75A-320C08859AEF}"/>
              </a:ext>
            </a:extLst>
          </p:cNvPr>
          <p:cNvSpPr>
            <a:spLocks noGrp="1"/>
          </p:cNvSpPr>
          <p:nvPr>
            <p:ph type="title"/>
          </p:nvPr>
        </p:nvSpPr>
        <p:spPr/>
        <p:txBody>
          <a:bodyPr>
            <a:normAutofit fontScale="90000"/>
          </a:bodyPr>
          <a:lstStyle/>
          <a:p>
            <a:pPr algn="ctr"/>
            <a:r>
              <a:rPr lang="sl-SI" dirty="0">
                <a:latin typeface="Times New Roman" panose="02020603050405020304" pitchFamily="18" charset="0"/>
                <a:cs typeface="Times New Roman" panose="02020603050405020304" pitchFamily="18" charset="0"/>
              </a:rPr>
              <a:t>TEMELJNI IZRAZI</a:t>
            </a:r>
            <a:br>
              <a:rPr lang="sl-SI" dirty="0">
                <a:latin typeface="Times New Roman" panose="02020603050405020304" pitchFamily="18" charset="0"/>
                <a:cs typeface="Times New Roman" panose="02020603050405020304" pitchFamily="18" charset="0"/>
              </a:rPr>
            </a:br>
            <a:r>
              <a:rPr lang="sl-SI" sz="4000" i="1" dirty="0">
                <a:latin typeface="Times New Roman" panose="02020603050405020304" pitchFamily="18" charset="0"/>
                <a:cs typeface="Times New Roman" panose="02020603050405020304" pitchFamily="18" charset="0"/>
              </a:rPr>
              <a:t>„PSEVDONIMIZACIJA“</a:t>
            </a:r>
            <a:br>
              <a:rPr lang="sl-SI" sz="4000" i="1" dirty="0">
                <a:latin typeface="Times New Roman" panose="02020603050405020304" pitchFamily="18" charset="0"/>
                <a:cs typeface="Times New Roman" panose="02020603050405020304" pitchFamily="18" charset="0"/>
              </a:rPr>
            </a:br>
            <a:r>
              <a:rPr lang="sl-SI" sz="4000" i="1" dirty="0">
                <a:latin typeface="Times New Roman" panose="02020603050405020304" pitchFamily="18" charset="0"/>
                <a:cs typeface="Times New Roman" panose="02020603050405020304" pitchFamily="18" charset="0"/>
              </a:rPr>
              <a:t>„ZBIRKA“</a:t>
            </a:r>
            <a:endParaRPr lang="sl-SI" sz="4000" dirty="0">
              <a:latin typeface="Times New Roman" panose="02020603050405020304" pitchFamily="18" charset="0"/>
              <a:cs typeface="Times New Roman" panose="02020603050405020304" pitchFamily="18" charset="0"/>
            </a:endParaRPr>
          </a:p>
        </p:txBody>
      </p:sp>
      <p:sp>
        <p:nvSpPr>
          <p:cNvPr id="3" name="Označba mesta vsebine 2">
            <a:extLst>
              <a:ext uri="{FF2B5EF4-FFF2-40B4-BE49-F238E27FC236}">
                <a16:creationId xmlns:a16="http://schemas.microsoft.com/office/drawing/2014/main" id="{CE8B1B03-B9D7-485E-A49A-7705DCFFA7F9}"/>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4/V „</a:t>
            </a:r>
            <a:r>
              <a:rPr lang="sl-SI" dirty="0" err="1">
                <a:latin typeface="Times New Roman" panose="02020603050405020304" pitchFamily="18" charset="0"/>
                <a:cs typeface="Times New Roman" panose="02020603050405020304" pitchFamily="18" charset="0"/>
              </a:rPr>
              <a:t>psevdonimizacija</a:t>
            </a:r>
            <a:r>
              <a:rPr lang="sl-SI" dirty="0">
                <a:latin typeface="Times New Roman" panose="02020603050405020304" pitchFamily="18" charset="0"/>
                <a:cs typeface="Times New Roman" panose="02020603050405020304" pitchFamily="18" charset="0"/>
              </a:rPr>
              <a:t>“ pomeni </a:t>
            </a:r>
            <a:r>
              <a:rPr lang="sl-SI" b="1" dirty="0">
                <a:latin typeface="Times New Roman" panose="02020603050405020304" pitchFamily="18" charset="0"/>
                <a:cs typeface="Times New Roman" panose="02020603050405020304" pitchFamily="18" charset="0"/>
              </a:rPr>
              <a:t>obdelavo </a:t>
            </a:r>
            <a:r>
              <a:rPr lang="sl-SI" dirty="0">
                <a:latin typeface="Times New Roman" panose="02020603050405020304" pitchFamily="18" charset="0"/>
                <a:cs typeface="Times New Roman" panose="02020603050405020304" pitchFamily="18" charset="0"/>
              </a:rPr>
              <a:t>osebnih podatkov na tak način, da osebnih podatkov brez dodatnih informacij </a:t>
            </a:r>
            <a:r>
              <a:rPr lang="sl-SI" b="1" dirty="0">
                <a:latin typeface="Times New Roman" panose="02020603050405020304" pitchFamily="18" charset="0"/>
                <a:cs typeface="Times New Roman" panose="02020603050405020304" pitchFamily="18" charset="0"/>
              </a:rPr>
              <a:t>ni več mogoče pripisati specifičnemu posamezniku</a:t>
            </a:r>
            <a:r>
              <a:rPr lang="sl-SI" dirty="0">
                <a:latin typeface="Times New Roman" panose="02020603050405020304" pitchFamily="18" charset="0"/>
                <a:cs typeface="Times New Roman" panose="02020603050405020304" pitchFamily="18" charset="0"/>
              </a:rPr>
              <a:t>, na katerega se nanašajo osebni podatki, če se take dodatne informacije </a:t>
            </a:r>
            <a:r>
              <a:rPr lang="sl-SI" b="1" dirty="0">
                <a:latin typeface="Times New Roman" panose="02020603050405020304" pitchFamily="18" charset="0"/>
                <a:cs typeface="Times New Roman" panose="02020603050405020304" pitchFamily="18" charset="0"/>
              </a:rPr>
              <a:t>hranijo ločeno </a:t>
            </a:r>
            <a:r>
              <a:rPr lang="sl-SI" dirty="0">
                <a:latin typeface="Times New Roman" panose="02020603050405020304" pitchFamily="18" charset="0"/>
                <a:cs typeface="Times New Roman" panose="02020603050405020304" pitchFamily="18" charset="0"/>
              </a:rPr>
              <a:t>ter zanje veljajo tehnični in organizacijski </a:t>
            </a:r>
            <a:r>
              <a:rPr lang="sl-SI" b="1" dirty="0">
                <a:latin typeface="Times New Roman" panose="02020603050405020304" pitchFamily="18" charset="0"/>
                <a:cs typeface="Times New Roman" panose="02020603050405020304" pitchFamily="18" charset="0"/>
              </a:rPr>
              <a:t>ukrepi</a:t>
            </a:r>
            <a:r>
              <a:rPr lang="sl-SI" dirty="0">
                <a:latin typeface="Times New Roman" panose="02020603050405020304" pitchFamily="18" charset="0"/>
                <a:cs typeface="Times New Roman" panose="02020603050405020304" pitchFamily="18" charset="0"/>
              </a:rPr>
              <a:t> za zagotavljanje, da se osebni podatki ne pripišejo določenemu ali določljivemu posamezniku;</a:t>
            </a:r>
          </a:p>
          <a:p>
            <a:r>
              <a:rPr lang="sl-SI" dirty="0">
                <a:latin typeface="Times New Roman" panose="02020603050405020304" pitchFamily="18" charset="0"/>
                <a:cs typeface="Times New Roman" panose="02020603050405020304" pitchFamily="18" charset="0"/>
              </a:rPr>
              <a:t>4/VI „zbirka“ pomeni vsak strukturiran </a:t>
            </a:r>
            <a:r>
              <a:rPr lang="sl-SI" b="1" dirty="0">
                <a:latin typeface="Times New Roman" panose="02020603050405020304" pitchFamily="18" charset="0"/>
                <a:cs typeface="Times New Roman" panose="02020603050405020304" pitchFamily="18" charset="0"/>
              </a:rPr>
              <a:t>niz osebnih podatkov</a:t>
            </a:r>
            <a:r>
              <a:rPr lang="sl-SI" dirty="0">
                <a:latin typeface="Times New Roman" panose="02020603050405020304" pitchFamily="18" charset="0"/>
                <a:cs typeface="Times New Roman" panose="02020603050405020304" pitchFamily="18" charset="0"/>
              </a:rPr>
              <a:t>, ki so dostopni v skladu s posebnimi merili, </a:t>
            </a:r>
            <a:r>
              <a:rPr lang="sl-SI" u="sng" dirty="0">
                <a:latin typeface="Times New Roman" panose="02020603050405020304" pitchFamily="18" charset="0"/>
                <a:cs typeface="Times New Roman" panose="02020603050405020304" pitchFamily="18" charset="0"/>
              </a:rPr>
              <a:t>niz pa je lahko centraliziran, decentraliziran ali razpršen na funkcionalni ali geografski podlagi</a:t>
            </a:r>
            <a:r>
              <a:rPr lang="sl-SI"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11922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EAD71D0-6C59-4A4C-8BC9-DD169CC88A54}"/>
              </a:ext>
            </a:extLst>
          </p:cNvPr>
          <p:cNvSpPr>
            <a:spLocks noGrp="1"/>
          </p:cNvSpPr>
          <p:nvPr>
            <p:ph type="title"/>
          </p:nvPr>
        </p:nvSpPr>
        <p:spPr/>
        <p:txBody>
          <a:bodyPr>
            <a:normAutofit fontScale="90000"/>
          </a:bodyPr>
          <a:lstStyle/>
          <a:p>
            <a:pPr algn="ctr"/>
            <a:r>
              <a:rPr lang="sl-SI" dirty="0">
                <a:latin typeface="Times New Roman" panose="02020603050405020304" pitchFamily="18" charset="0"/>
                <a:cs typeface="Times New Roman" panose="02020603050405020304" pitchFamily="18" charset="0"/>
              </a:rPr>
              <a:t>TEMELJNI IZRAZI</a:t>
            </a:r>
            <a:br>
              <a:rPr lang="sl-SI" dirty="0">
                <a:latin typeface="Times New Roman" panose="02020603050405020304" pitchFamily="18" charset="0"/>
                <a:cs typeface="Times New Roman" panose="02020603050405020304" pitchFamily="18" charset="0"/>
              </a:rPr>
            </a:br>
            <a:r>
              <a:rPr lang="sl-SI" sz="4000" i="1" dirty="0">
                <a:latin typeface="Times New Roman" panose="02020603050405020304" pitchFamily="18" charset="0"/>
                <a:cs typeface="Times New Roman" panose="02020603050405020304" pitchFamily="18" charset="0"/>
              </a:rPr>
              <a:t>„UPRAVLJAVEC“ </a:t>
            </a:r>
            <a:br>
              <a:rPr lang="sl-SI" sz="4000" i="1" dirty="0">
                <a:latin typeface="Times New Roman" panose="02020603050405020304" pitchFamily="18" charset="0"/>
                <a:cs typeface="Times New Roman" panose="02020603050405020304" pitchFamily="18" charset="0"/>
              </a:rPr>
            </a:br>
            <a:r>
              <a:rPr lang="sl-SI" sz="4000" i="1" dirty="0">
                <a:latin typeface="Times New Roman" panose="02020603050405020304" pitchFamily="18" charset="0"/>
                <a:cs typeface="Times New Roman" panose="02020603050405020304" pitchFamily="18" charset="0"/>
              </a:rPr>
              <a:t>„OBDELOVALEC“</a:t>
            </a:r>
            <a:br>
              <a:rPr lang="sl-SI" sz="4000" i="1" dirty="0">
                <a:latin typeface="Times New Roman" panose="02020603050405020304" pitchFamily="18" charset="0"/>
                <a:cs typeface="Times New Roman" panose="02020603050405020304" pitchFamily="18" charset="0"/>
              </a:rPr>
            </a:br>
            <a:r>
              <a:rPr lang="sl-SI" sz="4000" i="1" dirty="0">
                <a:latin typeface="Times New Roman" panose="02020603050405020304" pitchFamily="18" charset="0"/>
                <a:cs typeface="Times New Roman" panose="02020603050405020304" pitchFamily="18" charset="0"/>
              </a:rPr>
              <a:t>„TRETJA OSEBA“</a:t>
            </a:r>
          </a:p>
        </p:txBody>
      </p:sp>
      <p:sp>
        <p:nvSpPr>
          <p:cNvPr id="3" name="Označba mesta vsebine 2">
            <a:extLst>
              <a:ext uri="{FF2B5EF4-FFF2-40B4-BE49-F238E27FC236}">
                <a16:creationId xmlns:a16="http://schemas.microsoft.com/office/drawing/2014/main" id="{EEE8114E-77BE-496B-8CED-2674084B0FE8}"/>
              </a:ext>
            </a:extLst>
          </p:cNvPr>
          <p:cNvSpPr>
            <a:spLocks noGrp="1"/>
          </p:cNvSpPr>
          <p:nvPr>
            <p:ph idx="1"/>
          </p:nvPr>
        </p:nvSpPr>
        <p:spPr>
          <a:xfrm>
            <a:off x="1251678" y="2933700"/>
            <a:ext cx="10178322" cy="2945892"/>
          </a:xfrm>
        </p:spPr>
        <p:txBody>
          <a:bodyPr>
            <a:normAutofit fontScale="92500" lnSpcReduction="10000"/>
          </a:bodyPr>
          <a:lstStyle/>
          <a:p>
            <a:r>
              <a:rPr lang="sl-SI" dirty="0">
                <a:latin typeface="Times New Roman" panose="02020603050405020304" pitchFamily="18" charset="0"/>
                <a:cs typeface="Times New Roman" panose="02020603050405020304" pitchFamily="18" charset="0"/>
              </a:rPr>
              <a:t>4/VII „upravljavec“ pomeni fizično ali pravno osebo, javni organ, agencijo ali drugo telo, ki samo ali skupaj z drugimi </a:t>
            </a:r>
            <a:r>
              <a:rPr lang="sl-SI" b="1" dirty="0">
                <a:latin typeface="Times New Roman" panose="02020603050405020304" pitchFamily="18" charset="0"/>
                <a:cs typeface="Times New Roman" panose="02020603050405020304" pitchFamily="18" charset="0"/>
              </a:rPr>
              <a:t>določa namene in sredstva obdelave</a:t>
            </a:r>
            <a:r>
              <a:rPr lang="sl-SI" dirty="0">
                <a:latin typeface="Times New Roman" panose="02020603050405020304" pitchFamily="18" charset="0"/>
                <a:cs typeface="Times New Roman" panose="02020603050405020304" pitchFamily="18" charset="0"/>
              </a:rPr>
              <a:t>; kadar namene in sredstva obdelave določa pravo Unije ali pravo države članice, se lahko upravljavec ali posebna merila za njegovo imenovanje določijo s pravom Unije ali pravom države članice;</a:t>
            </a:r>
          </a:p>
          <a:p>
            <a:r>
              <a:rPr lang="sl-SI" dirty="0">
                <a:latin typeface="Times New Roman" panose="02020603050405020304" pitchFamily="18" charset="0"/>
                <a:cs typeface="Times New Roman" panose="02020603050405020304" pitchFamily="18" charset="0"/>
              </a:rPr>
              <a:t>4/VIII „obdelovalec“ pomeni fizično ali pravno osebo, javni organ, agencijo ali drugo telo, ki </a:t>
            </a:r>
            <a:r>
              <a:rPr lang="sl-SI" b="1" dirty="0">
                <a:latin typeface="Times New Roman" panose="02020603050405020304" pitchFamily="18" charset="0"/>
                <a:cs typeface="Times New Roman" panose="02020603050405020304" pitchFamily="18" charset="0"/>
              </a:rPr>
              <a:t>obdeluje osebne podatke v imenu upravljavca</a:t>
            </a:r>
            <a:r>
              <a:rPr lang="sl-SI" dirty="0">
                <a:latin typeface="Times New Roman" panose="02020603050405020304" pitchFamily="18" charset="0"/>
                <a:cs typeface="Times New Roman" panose="02020603050405020304" pitchFamily="18" charset="0"/>
              </a:rPr>
              <a:t>;</a:t>
            </a:r>
          </a:p>
          <a:p>
            <a:r>
              <a:rPr lang="sl-SI" dirty="0">
                <a:latin typeface="Times New Roman" panose="02020603050405020304" pitchFamily="18" charset="0"/>
                <a:cs typeface="Times New Roman" panose="02020603050405020304" pitchFamily="18" charset="0"/>
              </a:rPr>
              <a:t>4/X „tretja oseba“ pomeni fizično ali pravno osebo, javni organ, agencijo ali telo, ki </a:t>
            </a:r>
            <a:r>
              <a:rPr lang="sl-SI" b="1" dirty="0">
                <a:latin typeface="Times New Roman" panose="02020603050405020304" pitchFamily="18" charset="0"/>
                <a:cs typeface="Times New Roman" panose="02020603050405020304" pitchFamily="18" charset="0"/>
              </a:rPr>
              <a:t>ni posameznik, na katerega se nanašajo osebni podatki, upravljavec, obdelovalec in osebe, ki so pooblaščene za obdelavo osebnih podatkov pod neposrednim vodstvom upravljavca ali obdelovalca</a:t>
            </a:r>
            <a:r>
              <a:rPr lang="sl-SI"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64899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30F9EA4-34E0-4D68-B5A1-494E2B24A264}"/>
              </a:ext>
            </a:extLst>
          </p:cNvPr>
          <p:cNvSpPr>
            <a:spLocks noGrp="1"/>
          </p:cNvSpPr>
          <p:nvPr>
            <p:ph type="title"/>
          </p:nvPr>
        </p:nvSpPr>
        <p:spPr/>
        <p:txBody>
          <a:bodyPr>
            <a:normAutofit/>
          </a:bodyPr>
          <a:lstStyle/>
          <a:p>
            <a:pPr algn="ctr"/>
            <a:r>
              <a:rPr lang="sl-SI" sz="4600" dirty="0">
                <a:solidFill>
                  <a:srgbClr val="2A1A00"/>
                </a:solidFill>
                <a:latin typeface="Times New Roman" panose="02020603050405020304" pitchFamily="18" charset="0"/>
                <a:cs typeface="Times New Roman" panose="02020603050405020304" pitchFamily="18" charset="0"/>
              </a:rPr>
              <a:t>TEMELJNI IZRAZI</a:t>
            </a:r>
            <a:br>
              <a:rPr lang="sl-SI" sz="4600" dirty="0">
                <a:solidFill>
                  <a:srgbClr val="2A1A00"/>
                </a:solidFill>
                <a:latin typeface="Times New Roman" panose="02020603050405020304" pitchFamily="18" charset="0"/>
                <a:cs typeface="Times New Roman" panose="02020603050405020304" pitchFamily="18" charset="0"/>
              </a:rPr>
            </a:br>
            <a:r>
              <a:rPr lang="sl-SI" sz="3600" i="1" dirty="0">
                <a:solidFill>
                  <a:srgbClr val="2A1A00"/>
                </a:solidFill>
                <a:latin typeface="Times New Roman" panose="02020603050405020304" pitchFamily="18" charset="0"/>
                <a:cs typeface="Times New Roman" panose="02020603050405020304" pitchFamily="18" charset="0"/>
              </a:rPr>
              <a:t>„PRIVOLITEV“ </a:t>
            </a:r>
            <a:endParaRPr lang="sl-SI" dirty="0">
              <a:latin typeface="Times New Roman" panose="02020603050405020304" pitchFamily="18" charset="0"/>
              <a:cs typeface="Times New Roman" panose="02020603050405020304" pitchFamily="18" charset="0"/>
            </a:endParaRPr>
          </a:p>
        </p:txBody>
      </p:sp>
      <p:sp>
        <p:nvSpPr>
          <p:cNvPr id="3" name="Označba mesta vsebine 2">
            <a:extLst>
              <a:ext uri="{FF2B5EF4-FFF2-40B4-BE49-F238E27FC236}">
                <a16:creationId xmlns:a16="http://schemas.microsoft.com/office/drawing/2014/main" id="{D31CAAA1-061D-4217-B422-05D138B7669C}"/>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4/XI „privolitev posameznika, na katerega se nanašajo osebni podatki“ pomeni vsako </a:t>
            </a:r>
            <a:r>
              <a:rPr lang="sl-SI" b="1" u="sng" dirty="0">
                <a:latin typeface="Times New Roman" panose="02020603050405020304" pitchFamily="18" charset="0"/>
                <a:cs typeface="Times New Roman" panose="02020603050405020304" pitchFamily="18" charset="0"/>
              </a:rPr>
              <a:t>prostovoljno</a:t>
            </a:r>
            <a:r>
              <a:rPr lang="sl-SI" b="1" dirty="0">
                <a:latin typeface="Times New Roman" panose="02020603050405020304" pitchFamily="18" charset="0"/>
                <a:cs typeface="Times New Roman" panose="02020603050405020304" pitchFamily="18" charset="0"/>
              </a:rPr>
              <a:t>, izrecno, </a:t>
            </a:r>
            <a:r>
              <a:rPr lang="sl-SI" b="1" u="sng" dirty="0">
                <a:latin typeface="Times New Roman" panose="02020603050405020304" pitchFamily="18" charset="0"/>
                <a:cs typeface="Times New Roman" panose="02020603050405020304" pitchFamily="18" charset="0"/>
              </a:rPr>
              <a:t>informirano</a:t>
            </a:r>
            <a:r>
              <a:rPr lang="sl-SI" b="1" dirty="0">
                <a:latin typeface="Times New Roman" panose="02020603050405020304" pitchFamily="18" charset="0"/>
                <a:cs typeface="Times New Roman" panose="02020603050405020304" pitchFamily="18" charset="0"/>
              </a:rPr>
              <a:t> in nedvoumno izjavo volje posameznika</a:t>
            </a:r>
            <a:r>
              <a:rPr lang="sl-SI" dirty="0">
                <a:latin typeface="Times New Roman" panose="02020603050405020304" pitchFamily="18" charset="0"/>
                <a:cs typeface="Times New Roman" panose="02020603050405020304" pitchFamily="18" charset="0"/>
              </a:rPr>
              <a:t>, na katerega se nanašajo osebni podatki, s katero </a:t>
            </a:r>
            <a:r>
              <a:rPr lang="sl-SI" b="1" dirty="0">
                <a:latin typeface="Times New Roman" panose="02020603050405020304" pitchFamily="18" charset="0"/>
                <a:cs typeface="Times New Roman" panose="02020603050405020304" pitchFamily="18" charset="0"/>
              </a:rPr>
              <a:t>z izjavo </a:t>
            </a:r>
            <a:r>
              <a:rPr lang="sl-SI" dirty="0">
                <a:latin typeface="Times New Roman" panose="02020603050405020304" pitchFamily="18" charset="0"/>
                <a:cs typeface="Times New Roman" panose="02020603050405020304" pitchFamily="18" charset="0"/>
              </a:rPr>
              <a:t>ali </a:t>
            </a:r>
            <a:r>
              <a:rPr lang="sl-SI" b="1" dirty="0">
                <a:latin typeface="Times New Roman" panose="02020603050405020304" pitchFamily="18" charset="0"/>
                <a:cs typeface="Times New Roman" panose="02020603050405020304" pitchFamily="18" charset="0"/>
              </a:rPr>
              <a:t>jasnim pritrdilnim </a:t>
            </a:r>
            <a:r>
              <a:rPr lang="sl-SI" b="1" u="sng" dirty="0">
                <a:latin typeface="Times New Roman" panose="02020603050405020304" pitchFamily="18" charset="0"/>
                <a:cs typeface="Times New Roman" panose="02020603050405020304" pitchFamily="18" charset="0"/>
              </a:rPr>
              <a:t>dejanjem</a:t>
            </a:r>
            <a:r>
              <a:rPr lang="sl-SI" b="1" dirty="0">
                <a:latin typeface="Times New Roman" panose="02020603050405020304" pitchFamily="18" charset="0"/>
                <a:cs typeface="Times New Roman" panose="02020603050405020304" pitchFamily="18" charset="0"/>
              </a:rPr>
              <a:t> </a:t>
            </a:r>
            <a:r>
              <a:rPr lang="sl-SI" dirty="0">
                <a:latin typeface="Times New Roman" panose="02020603050405020304" pitchFamily="18" charset="0"/>
                <a:cs typeface="Times New Roman" panose="02020603050405020304" pitchFamily="18" charset="0"/>
              </a:rPr>
              <a:t>izrazi soglasje z obdelavo osebnih podatkov, ki se nanašajo nanj;</a:t>
            </a:r>
          </a:p>
          <a:p>
            <a:pPr lvl="1"/>
            <a:r>
              <a:rPr lang="sl-SI" dirty="0">
                <a:latin typeface="Times New Roman" panose="02020603050405020304" pitchFamily="18" charset="0"/>
                <a:cs typeface="Times New Roman" panose="02020603050405020304" pitchFamily="18" charset="0"/>
              </a:rPr>
              <a:t>Različne razlage</a:t>
            </a:r>
          </a:p>
          <a:p>
            <a:pPr lvl="1"/>
            <a:r>
              <a:rPr lang="sl-SI" dirty="0">
                <a:latin typeface="Times New Roman" panose="02020603050405020304" pitchFamily="18" charset="0"/>
                <a:cs typeface="Times New Roman" panose="02020603050405020304" pitchFamily="18" charset="0"/>
              </a:rPr>
              <a:t>Veliko sprememb glede na prejšnjo ureditev</a:t>
            </a:r>
          </a:p>
        </p:txBody>
      </p:sp>
    </p:spTree>
    <p:extLst>
      <p:ext uri="{BB962C8B-B14F-4D97-AF65-F5344CB8AC3E}">
        <p14:creationId xmlns:p14="http://schemas.microsoft.com/office/powerpoint/2010/main" val="2389446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4DBAE5A-050B-4688-BE60-834EFC375082}"/>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NAČELA GDPR</a:t>
            </a:r>
          </a:p>
        </p:txBody>
      </p:sp>
      <p:sp>
        <p:nvSpPr>
          <p:cNvPr id="3" name="Označba mesta vsebine 2">
            <a:extLst>
              <a:ext uri="{FF2B5EF4-FFF2-40B4-BE49-F238E27FC236}">
                <a16:creationId xmlns:a16="http://schemas.microsoft.com/office/drawing/2014/main" id="{D2F95A5F-E54D-43BD-B071-F4E8ADFCCEE9}"/>
              </a:ext>
            </a:extLst>
          </p:cNvPr>
          <p:cNvSpPr>
            <a:spLocks noGrp="1"/>
          </p:cNvSpPr>
          <p:nvPr>
            <p:ph idx="1"/>
          </p:nvPr>
        </p:nvSpPr>
        <p:spPr>
          <a:xfrm>
            <a:off x="1251678" y="1190625"/>
            <a:ext cx="10178322" cy="4914900"/>
          </a:xfrm>
        </p:spPr>
        <p:txBody>
          <a:bodyPr>
            <a:noAutofit/>
          </a:bodyPr>
          <a:lstStyle/>
          <a:p>
            <a:r>
              <a:rPr lang="sl-SI" sz="1400" dirty="0">
                <a:latin typeface="Times New Roman" panose="02020603050405020304" pitchFamily="18" charset="0"/>
                <a:cs typeface="Times New Roman" panose="02020603050405020304" pitchFamily="18" charset="0"/>
              </a:rPr>
              <a:t>5/I,II </a:t>
            </a:r>
          </a:p>
          <a:p>
            <a:pPr marL="0" indent="0">
              <a:buNone/>
            </a:pPr>
            <a:r>
              <a:rPr lang="sl-SI" sz="1400" dirty="0">
                <a:latin typeface="Times New Roman" panose="02020603050405020304" pitchFamily="18" charset="0"/>
                <a:cs typeface="Times New Roman" panose="02020603050405020304" pitchFamily="18" charset="0"/>
              </a:rPr>
              <a:t>1.   Osebni podatki so:</a:t>
            </a:r>
          </a:p>
          <a:p>
            <a:pPr marL="0" indent="0">
              <a:buNone/>
            </a:pPr>
            <a:r>
              <a:rPr lang="sl-SI" sz="1400" dirty="0">
                <a:latin typeface="Times New Roman" panose="02020603050405020304" pitchFamily="18" charset="0"/>
                <a:cs typeface="Times New Roman" panose="02020603050405020304" pitchFamily="18" charset="0"/>
              </a:rPr>
              <a:t>(a) obdelani </a:t>
            </a:r>
            <a:r>
              <a:rPr lang="sl-SI" sz="1400" b="1" dirty="0">
                <a:latin typeface="Times New Roman" panose="02020603050405020304" pitchFamily="18" charset="0"/>
                <a:cs typeface="Times New Roman" panose="02020603050405020304" pitchFamily="18" charset="0"/>
              </a:rPr>
              <a:t>zakonito</a:t>
            </a:r>
            <a:r>
              <a:rPr lang="sl-SI" sz="1400" dirty="0">
                <a:latin typeface="Times New Roman" panose="02020603050405020304" pitchFamily="18" charset="0"/>
                <a:cs typeface="Times New Roman" panose="02020603050405020304" pitchFamily="18" charset="0"/>
              </a:rPr>
              <a:t>, </a:t>
            </a:r>
            <a:r>
              <a:rPr lang="sl-SI" sz="1400" b="1" dirty="0">
                <a:latin typeface="Times New Roman" panose="02020603050405020304" pitchFamily="18" charset="0"/>
                <a:cs typeface="Times New Roman" panose="02020603050405020304" pitchFamily="18" charset="0"/>
              </a:rPr>
              <a:t>pošteno</a:t>
            </a:r>
            <a:r>
              <a:rPr lang="sl-SI" sz="1400" dirty="0">
                <a:latin typeface="Times New Roman" panose="02020603050405020304" pitchFamily="18" charset="0"/>
                <a:cs typeface="Times New Roman" panose="02020603050405020304" pitchFamily="18" charset="0"/>
              </a:rPr>
              <a:t> in na </a:t>
            </a:r>
            <a:r>
              <a:rPr lang="sl-SI" sz="1400" b="1" dirty="0">
                <a:latin typeface="Times New Roman" panose="02020603050405020304" pitchFamily="18" charset="0"/>
                <a:cs typeface="Times New Roman" panose="02020603050405020304" pitchFamily="18" charset="0"/>
              </a:rPr>
              <a:t>pregleden način </a:t>
            </a:r>
            <a:r>
              <a:rPr lang="sl-SI" sz="1400" dirty="0">
                <a:latin typeface="Times New Roman" panose="02020603050405020304" pitchFamily="18" charset="0"/>
                <a:cs typeface="Times New Roman" panose="02020603050405020304" pitchFamily="18" charset="0"/>
              </a:rPr>
              <a:t>v zvezi s posameznikom, na katerega se nanašajo osebni podatki (</a:t>
            </a:r>
            <a:r>
              <a:rPr lang="sl-SI" sz="1400" b="1" u="sng" dirty="0">
                <a:latin typeface="Times New Roman" panose="02020603050405020304" pitchFamily="18" charset="0"/>
                <a:cs typeface="Times New Roman" panose="02020603050405020304" pitchFamily="18" charset="0"/>
              </a:rPr>
              <a:t>„zakonitost, pravičnost in preglednost“</a:t>
            </a:r>
            <a:r>
              <a:rPr lang="sl-SI" sz="1400" dirty="0">
                <a:latin typeface="Times New Roman" panose="02020603050405020304" pitchFamily="18" charset="0"/>
                <a:cs typeface="Times New Roman" panose="02020603050405020304" pitchFamily="18" charset="0"/>
              </a:rPr>
              <a:t>);</a:t>
            </a:r>
          </a:p>
          <a:p>
            <a:pPr marL="0" indent="0">
              <a:buNone/>
            </a:pPr>
            <a:r>
              <a:rPr lang="sl-SI" sz="1400" dirty="0">
                <a:latin typeface="Times New Roman" panose="02020603050405020304" pitchFamily="18" charset="0"/>
                <a:cs typeface="Times New Roman" panose="02020603050405020304" pitchFamily="18" charset="0"/>
              </a:rPr>
              <a:t>(b) zbrani za </a:t>
            </a:r>
            <a:r>
              <a:rPr lang="sl-SI" sz="1400" b="1" dirty="0">
                <a:latin typeface="Times New Roman" panose="02020603050405020304" pitchFamily="18" charset="0"/>
                <a:cs typeface="Times New Roman" panose="02020603050405020304" pitchFamily="18" charset="0"/>
              </a:rPr>
              <a:t>določene</a:t>
            </a:r>
            <a:r>
              <a:rPr lang="sl-SI" sz="1400" dirty="0">
                <a:latin typeface="Times New Roman" panose="02020603050405020304" pitchFamily="18" charset="0"/>
                <a:cs typeface="Times New Roman" panose="02020603050405020304" pitchFamily="18" charset="0"/>
              </a:rPr>
              <a:t>, </a:t>
            </a:r>
            <a:r>
              <a:rPr lang="sl-SI" sz="1400" b="1" dirty="0">
                <a:latin typeface="Times New Roman" panose="02020603050405020304" pitchFamily="18" charset="0"/>
                <a:cs typeface="Times New Roman" panose="02020603050405020304" pitchFamily="18" charset="0"/>
              </a:rPr>
              <a:t>izrecne</a:t>
            </a:r>
            <a:r>
              <a:rPr lang="sl-SI" sz="1400" dirty="0">
                <a:latin typeface="Times New Roman" panose="02020603050405020304" pitchFamily="18" charset="0"/>
                <a:cs typeface="Times New Roman" panose="02020603050405020304" pitchFamily="18" charset="0"/>
              </a:rPr>
              <a:t> in </a:t>
            </a:r>
            <a:r>
              <a:rPr lang="sl-SI" sz="1400" b="1" dirty="0">
                <a:latin typeface="Times New Roman" panose="02020603050405020304" pitchFamily="18" charset="0"/>
                <a:cs typeface="Times New Roman" panose="02020603050405020304" pitchFamily="18" charset="0"/>
              </a:rPr>
              <a:t>zakonite namene</a:t>
            </a:r>
            <a:r>
              <a:rPr lang="sl-SI" sz="1400" dirty="0">
                <a:latin typeface="Times New Roman" panose="02020603050405020304" pitchFamily="18" charset="0"/>
                <a:cs typeface="Times New Roman" panose="02020603050405020304" pitchFamily="18" charset="0"/>
              </a:rPr>
              <a:t> ter se </a:t>
            </a:r>
            <a:r>
              <a:rPr lang="sl-SI" sz="1400" b="1" u="sng" dirty="0">
                <a:latin typeface="Times New Roman" panose="02020603050405020304" pitchFamily="18" charset="0"/>
                <a:cs typeface="Times New Roman" panose="02020603050405020304" pitchFamily="18" charset="0"/>
              </a:rPr>
              <a:t>ne smejo nadalje obdelovati </a:t>
            </a:r>
            <a:r>
              <a:rPr lang="sl-SI" sz="1400" dirty="0">
                <a:latin typeface="Times New Roman" panose="02020603050405020304" pitchFamily="18" charset="0"/>
                <a:cs typeface="Times New Roman" panose="02020603050405020304" pitchFamily="18" charset="0"/>
              </a:rPr>
              <a:t>na način, ki ni združljiv s temi nameni; nadaljnja obdelava v namene arhiviranja v javnem interesu, v znanstveno- ali </a:t>
            </a:r>
            <a:r>
              <a:rPr lang="sl-SI" sz="1400" dirty="0" err="1">
                <a:latin typeface="Times New Roman" panose="02020603050405020304" pitchFamily="18" charset="0"/>
                <a:cs typeface="Times New Roman" panose="02020603050405020304" pitchFamily="18" charset="0"/>
              </a:rPr>
              <a:t>zgodovinskoraziskovalne</a:t>
            </a:r>
            <a:r>
              <a:rPr lang="sl-SI" sz="1400" dirty="0">
                <a:latin typeface="Times New Roman" panose="02020603050405020304" pitchFamily="18" charset="0"/>
                <a:cs typeface="Times New Roman" panose="02020603050405020304" pitchFamily="18" charset="0"/>
              </a:rPr>
              <a:t> namene ali statistične namene v skladu s členom 89(1) ne velja za nezdružljivo s prvotnimi nameni (</a:t>
            </a:r>
            <a:r>
              <a:rPr lang="sl-SI" sz="1400" b="1" u="sng" dirty="0">
                <a:latin typeface="Times New Roman" panose="02020603050405020304" pitchFamily="18" charset="0"/>
                <a:cs typeface="Times New Roman" panose="02020603050405020304" pitchFamily="18" charset="0"/>
              </a:rPr>
              <a:t>„omejitev namena“</a:t>
            </a:r>
            <a:r>
              <a:rPr lang="sl-SI" sz="1400" dirty="0">
                <a:latin typeface="Times New Roman" panose="02020603050405020304" pitchFamily="18" charset="0"/>
                <a:cs typeface="Times New Roman" panose="02020603050405020304" pitchFamily="18" charset="0"/>
              </a:rPr>
              <a:t>);</a:t>
            </a:r>
          </a:p>
          <a:p>
            <a:pPr marL="0" indent="0">
              <a:buNone/>
            </a:pPr>
            <a:r>
              <a:rPr lang="sl-SI" sz="1400" dirty="0">
                <a:latin typeface="Times New Roman" panose="02020603050405020304" pitchFamily="18" charset="0"/>
                <a:cs typeface="Times New Roman" panose="02020603050405020304" pitchFamily="18" charset="0"/>
              </a:rPr>
              <a:t>(c) ustrezni, relevantni in omejeni na to, kar je potrebno za namene, za katere se obdelujejo (</a:t>
            </a:r>
            <a:r>
              <a:rPr lang="sl-SI" sz="1400" b="1" u="sng" dirty="0">
                <a:latin typeface="Times New Roman" panose="02020603050405020304" pitchFamily="18" charset="0"/>
                <a:cs typeface="Times New Roman" panose="02020603050405020304" pitchFamily="18" charset="0"/>
              </a:rPr>
              <a:t>„najmanjši obseg podatkov“</a:t>
            </a:r>
            <a:r>
              <a:rPr lang="sl-SI" sz="1400" dirty="0">
                <a:latin typeface="Times New Roman" panose="02020603050405020304" pitchFamily="18" charset="0"/>
                <a:cs typeface="Times New Roman" panose="02020603050405020304" pitchFamily="18" charset="0"/>
              </a:rPr>
              <a:t>);</a:t>
            </a:r>
          </a:p>
          <a:p>
            <a:pPr marL="0" indent="0">
              <a:buNone/>
            </a:pPr>
            <a:r>
              <a:rPr lang="sl-SI" sz="1400" dirty="0">
                <a:latin typeface="Times New Roman" panose="02020603050405020304" pitchFamily="18" charset="0"/>
                <a:cs typeface="Times New Roman" panose="02020603050405020304" pitchFamily="18" charset="0"/>
              </a:rPr>
              <a:t>(d) točni in, kadar je to potrebno, posodobljeni; sprejeti je treba vse razumne ukrepe za zagotovitev, da se netočni osebni podatki brez odlašanja izbrišejo ali popravijo ob upoštevanju namenov, za katere se obdelujejo</a:t>
            </a:r>
            <a:r>
              <a:rPr lang="sl-SI" sz="1400" b="1" dirty="0">
                <a:latin typeface="Times New Roman" panose="02020603050405020304" pitchFamily="18" charset="0"/>
                <a:cs typeface="Times New Roman" panose="02020603050405020304" pitchFamily="18" charset="0"/>
              </a:rPr>
              <a:t> </a:t>
            </a:r>
            <a:r>
              <a:rPr lang="sl-SI" sz="1400" dirty="0">
                <a:latin typeface="Times New Roman" panose="02020603050405020304" pitchFamily="18" charset="0"/>
                <a:cs typeface="Times New Roman" panose="02020603050405020304" pitchFamily="18" charset="0"/>
              </a:rPr>
              <a:t>(</a:t>
            </a:r>
            <a:r>
              <a:rPr lang="sl-SI" sz="1400" b="1" u="sng" dirty="0">
                <a:latin typeface="Times New Roman" panose="02020603050405020304" pitchFamily="18" charset="0"/>
                <a:cs typeface="Times New Roman" panose="02020603050405020304" pitchFamily="18" charset="0"/>
              </a:rPr>
              <a:t>„točnost“</a:t>
            </a:r>
            <a:r>
              <a:rPr lang="sl-SI" sz="1400" dirty="0">
                <a:latin typeface="Times New Roman" panose="02020603050405020304" pitchFamily="18" charset="0"/>
                <a:cs typeface="Times New Roman" panose="02020603050405020304" pitchFamily="18" charset="0"/>
              </a:rPr>
              <a:t>);</a:t>
            </a:r>
          </a:p>
          <a:p>
            <a:pPr marL="0" indent="0">
              <a:buNone/>
            </a:pPr>
            <a:r>
              <a:rPr lang="sl-SI" sz="1400" dirty="0">
                <a:latin typeface="Times New Roman" panose="02020603050405020304" pitchFamily="18" charset="0"/>
                <a:cs typeface="Times New Roman" panose="02020603050405020304" pitchFamily="18" charset="0"/>
              </a:rPr>
              <a:t>(e) hranjeni v obliki, ki dopušča identifikacijo posameznikov, na katere se nanašajo osebni podatki, le toliko časa, kolikor je potrebno za namene, za katere se osebni podatki obdelujejo; osebni podatki se lahko shranjujejo za daljše obdobje, če bodo obdelani zgolj za namene arhiviranja v javnem interesu, za znanstveno- ali </a:t>
            </a:r>
            <a:r>
              <a:rPr lang="sl-SI" sz="1400" dirty="0" err="1">
                <a:latin typeface="Times New Roman" panose="02020603050405020304" pitchFamily="18" charset="0"/>
                <a:cs typeface="Times New Roman" panose="02020603050405020304" pitchFamily="18" charset="0"/>
              </a:rPr>
              <a:t>zgodovinskoraziskovalne</a:t>
            </a:r>
            <a:r>
              <a:rPr lang="sl-SI" sz="1400" dirty="0">
                <a:latin typeface="Times New Roman" panose="02020603050405020304" pitchFamily="18" charset="0"/>
                <a:cs typeface="Times New Roman" panose="02020603050405020304" pitchFamily="18" charset="0"/>
              </a:rPr>
              <a:t> namene ali statistične namene v skladu s členom 89(1), pri čemer je treba izvajati ustrezne tehnične in organizacijske ukrepe iz te uredbe, da se zaščitijo pravice in svoboščine posameznika, na katerega se nanašajo osebni podatki (</a:t>
            </a:r>
            <a:r>
              <a:rPr lang="sl-SI" sz="1400" b="1" u="sng" dirty="0">
                <a:latin typeface="Times New Roman" panose="02020603050405020304" pitchFamily="18" charset="0"/>
                <a:cs typeface="Times New Roman" panose="02020603050405020304" pitchFamily="18" charset="0"/>
              </a:rPr>
              <a:t>„omejitev shranjevanja“</a:t>
            </a:r>
            <a:r>
              <a:rPr lang="sl-SI" sz="1400" dirty="0">
                <a:latin typeface="Times New Roman" panose="02020603050405020304" pitchFamily="18" charset="0"/>
                <a:cs typeface="Times New Roman" panose="02020603050405020304" pitchFamily="18" charset="0"/>
              </a:rPr>
              <a:t>);</a:t>
            </a:r>
          </a:p>
          <a:p>
            <a:pPr marL="0" indent="0">
              <a:buNone/>
            </a:pPr>
            <a:r>
              <a:rPr lang="sl-SI" sz="1400" dirty="0">
                <a:latin typeface="Times New Roman" panose="02020603050405020304" pitchFamily="18" charset="0"/>
                <a:cs typeface="Times New Roman" panose="02020603050405020304" pitchFamily="18" charset="0"/>
              </a:rPr>
              <a:t>(f) obdelujejo se na način, ki zagotavlja ustrezno varnost osebnih podatkov, vključno z zaščito pred nedovoljeno ali nezakonito obdelavo ter pred nenamerno izgubo, uničenjem ali poškodbo z ustreznimi tehničnimi ali organizacijskimi ukrepi (</a:t>
            </a:r>
            <a:r>
              <a:rPr lang="sl-SI" sz="1400" b="1" u="sng" dirty="0">
                <a:latin typeface="Times New Roman" panose="02020603050405020304" pitchFamily="18" charset="0"/>
                <a:cs typeface="Times New Roman" panose="02020603050405020304" pitchFamily="18" charset="0"/>
              </a:rPr>
              <a:t>„celovitost in zaupnost“</a:t>
            </a:r>
            <a:r>
              <a:rPr lang="sl-SI" sz="1400" dirty="0">
                <a:latin typeface="Times New Roman" panose="02020603050405020304" pitchFamily="18" charset="0"/>
                <a:cs typeface="Times New Roman" panose="02020603050405020304" pitchFamily="18" charset="0"/>
              </a:rPr>
              <a:t>).</a:t>
            </a:r>
          </a:p>
          <a:p>
            <a:pPr marL="0" indent="0">
              <a:buNone/>
            </a:pPr>
            <a:endParaRPr lang="sl-SI" sz="1400" dirty="0">
              <a:latin typeface="Times New Roman" panose="02020603050405020304" pitchFamily="18" charset="0"/>
              <a:cs typeface="Times New Roman" panose="02020603050405020304" pitchFamily="18" charset="0"/>
            </a:endParaRPr>
          </a:p>
          <a:p>
            <a:pPr marL="0" indent="0">
              <a:buNone/>
            </a:pPr>
            <a:r>
              <a:rPr lang="sl-SI" sz="1400" dirty="0">
                <a:latin typeface="Times New Roman" panose="02020603050405020304" pitchFamily="18" charset="0"/>
                <a:cs typeface="Times New Roman" panose="02020603050405020304" pitchFamily="18" charset="0"/>
              </a:rPr>
              <a:t>2.   </a:t>
            </a:r>
            <a:r>
              <a:rPr lang="sl-SI" sz="1400" b="1" u="sng" dirty="0">
                <a:latin typeface="Times New Roman" panose="02020603050405020304" pitchFamily="18" charset="0"/>
                <a:cs typeface="Times New Roman" panose="02020603050405020304" pitchFamily="18" charset="0"/>
              </a:rPr>
              <a:t>Upravljavec je odgovoren za skladnost z odstavkom 1 in je to skladnost tudi zmožen dokazati („odgovornost“).</a:t>
            </a:r>
          </a:p>
        </p:txBody>
      </p:sp>
    </p:spTree>
    <p:extLst>
      <p:ext uri="{BB962C8B-B14F-4D97-AF65-F5344CB8AC3E}">
        <p14:creationId xmlns:p14="http://schemas.microsoft.com/office/powerpoint/2010/main" val="3054684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DE571C6-EB86-48CE-AAAC-C7F9C18F2A56}"/>
              </a:ext>
            </a:extLst>
          </p:cNvPr>
          <p:cNvSpPr>
            <a:spLocks noGrp="1"/>
          </p:cNvSpPr>
          <p:nvPr>
            <p:ph type="title"/>
          </p:nvPr>
        </p:nvSpPr>
        <p:spPr/>
        <p:txBody>
          <a:bodyPr/>
          <a:lstStyle/>
          <a:p>
            <a:pPr algn="ctr"/>
            <a:r>
              <a:rPr lang="sl-SI" u="sng" dirty="0">
                <a:latin typeface="Times New Roman" panose="02020603050405020304" pitchFamily="18" charset="0"/>
                <a:cs typeface="Times New Roman" panose="02020603050405020304" pitchFamily="18" charset="0"/>
              </a:rPr>
              <a:t>ZAKONITOST</a:t>
            </a:r>
            <a:r>
              <a:rPr lang="sl-SI" dirty="0">
                <a:latin typeface="Times New Roman" panose="02020603050405020304" pitchFamily="18" charset="0"/>
                <a:cs typeface="Times New Roman" panose="02020603050405020304" pitchFamily="18" charset="0"/>
              </a:rPr>
              <a:t> OBDELAVE OSEBNIH PODATKOV</a:t>
            </a:r>
          </a:p>
        </p:txBody>
      </p:sp>
      <p:sp>
        <p:nvSpPr>
          <p:cNvPr id="3" name="Označba mesta vsebine 2">
            <a:extLst>
              <a:ext uri="{FF2B5EF4-FFF2-40B4-BE49-F238E27FC236}">
                <a16:creationId xmlns:a16="http://schemas.microsoft.com/office/drawing/2014/main" id="{234EB594-1288-49A7-B5CB-1E24C8E173A5}"/>
              </a:ext>
            </a:extLst>
          </p:cNvPr>
          <p:cNvSpPr>
            <a:spLocks noGrp="1"/>
          </p:cNvSpPr>
          <p:nvPr>
            <p:ph idx="1"/>
          </p:nvPr>
        </p:nvSpPr>
        <p:spPr>
          <a:xfrm>
            <a:off x="1251678" y="3067050"/>
            <a:ext cx="10178322" cy="2812542"/>
          </a:xfrm>
        </p:spPr>
        <p:txBody>
          <a:bodyPr/>
          <a:lstStyle/>
          <a:p>
            <a:r>
              <a:rPr lang="sl-SI" dirty="0">
                <a:latin typeface="Times New Roman" panose="02020603050405020304" pitchFamily="18" charset="0"/>
                <a:cs typeface="Times New Roman" panose="02020603050405020304" pitchFamily="18" charset="0"/>
              </a:rPr>
              <a:t>6. člen GDPR: „Obdelava je zakonita </a:t>
            </a:r>
            <a:r>
              <a:rPr lang="sl-SI" b="1" dirty="0">
                <a:latin typeface="Times New Roman" panose="02020603050405020304" pitchFamily="18" charset="0"/>
                <a:cs typeface="Times New Roman" panose="02020603050405020304" pitchFamily="18" charset="0"/>
              </a:rPr>
              <a:t>le</a:t>
            </a:r>
            <a:r>
              <a:rPr lang="sl-SI" dirty="0">
                <a:latin typeface="Times New Roman" panose="02020603050405020304" pitchFamily="18" charset="0"/>
                <a:cs typeface="Times New Roman" panose="02020603050405020304" pitchFamily="18" charset="0"/>
              </a:rPr>
              <a:t> in </a:t>
            </a:r>
            <a:r>
              <a:rPr lang="sl-SI" b="1" dirty="0">
                <a:latin typeface="Times New Roman" panose="02020603050405020304" pitchFamily="18" charset="0"/>
                <a:cs typeface="Times New Roman" panose="02020603050405020304" pitchFamily="18" charset="0"/>
              </a:rPr>
              <a:t>kolikor</a:t>
            </a:r>
            <a:r>
              <a:rPr lang="sl-SI" dirty="0">
                <a:latin typeface="Times New Roman" panose="02020603050405020304" pitchFamily="18" charset="0"/>
                <a:cs typeface="Times New Roman" panose="02020603050405020304" pitchFamily="18" charset="0"/>
              </a:rPr>
              <a:t> je izpolnjen vsaj </a:t>
            </a:r>
            <a:r>
              <a:rPr lang="sl-SI" b="1" dirty="0">
                <a:latin typeface="Times New Roman" panose="02020603050405020304" pitchFamily="18" charset="0"/>
                <a:cs typeface="Times New Roman" panose="02020603050405020304" pitchFamily="18" charset="0"/>
              </a:rPr>
              <a:t>eden</a:t>
            </a:r>
            <a:r>
              <a:rPr lang="sl-SI" dirty="0">
                <a:latin typeface="Times New Roman" panose="02020603050405020304" pitchFamily="18" charset="0"/>
                <a:cs typeface="Times New Roman" panose="02020603050405020304" pitchFamily="18" charset="0"/>
              </a:rPr>
              <a:t> od naslednjih pogojev“</a:t>
            </a:r>
          </a:p>
          <a:p>
            <a:pPr marL="457200" lvl="1" indent="0">
              <a:buNone/>
            </a:pPr>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620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1B623FD-DC90-480C-A82F-2B8E6E34943A}"/>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a) PRIVOLITEV (CONSENT)</a:t>
            </a:r>
          </a:p>
        </p:txBody>
      </p:sp>
      <p:sp>
        <p:nvSpPr>
          <p:cNvPr id="3" name="Označba mesta vsebine 2">
            <a:extLst>
              <a:ext uri="{FF2B5EF4-FFF2-40B4-BE49-F238E27FC236}">
                <a16:creationId xmlns:a16="http://schemas.microsoft.com/office/drawing/2014/main" id="{28752FB8-E064-4745-81D6-A36C83E04155}"/>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6/1/(a): „ posameznik, na katerega se nanašajo osebni podatki, je privolil v obdelavo njegovih osebnih podatkov v enega ali več določenih namenov “</a:t>
            </a:r>
          </a:p>
          <a:p>
            <a:pPr lvl="1"/>
            <a:r>
              <a:rPr lang="sl-SI" dirty="0">
                <a:latin typeface="Times New Roman" panose="02020603050405020304" pitchFamily="18" charset="0"/>
                <a:cs typeface="Times New Roman" panose="02020603050405020304" pitchFamily="18" charset="0"/>
              </a:rPr>
              <a:t>Privolitev je dal posameznik, na katerega se nanaša.</a:t>
            </a:r>
          </a:p>
          <a:p>
            <a:pPr lvl="1"/>
            <a:r>
              <a:rPr lang="sl-SI" dirty="0">
                <a:latin typeface="Times New Roman" panose="02020603050405020304" pitchFamily="18" charset="0"/>
                <a:cs typeface="Times New Roman" panose="02020603050405020304" pitchFamily="18" charset="0"/>
              </a:rPr>
              <a:t>Privolitev ima vse potrebne lastnosti: prostovoljnost, </a:t>
            </a:r>
            <a:r>
              <a:rPr lang="sl-SI" dirty="0" err="1">
                <a:latin typeface="Times New Roman" panose="02020603050405020304" pitchFamily="18" charset="0"/>
                <a:cs typeface="Times New Roman" panose="02020603050405020304" pitchFamily="18" charset="0"/>
              </a:rPr>
              <a:t>izrecnost</a:t>
            </a:r>
            <a:r>
              <a:rPr lang="sl-SI" dirty="0">
                <a:latin typeface="Times New Roman" panose="02020603050405020304" pitchFamily="18" charset="0"/>
                <a:cs typeface="Times New Roman" panose="02020603050405020304" pitchFamily="18" charset="0"/>
              </a:rPr>
              <a:t>, informiranost…“</a:t>
            </a:r>
          </a:p>
          <a:p>
            <a:pPr lvl="1"/>
            <a:r>
              <a:rPr lang="sl-SI" dirty="0">
                <a:latin typeface="Times New Roman" panose="02020603050405020304" pitchFamily="18" charset="0"/>
                <a:cs typeface="Times New Roman" panose="02020603050405020304" pitchFamily="18" charset="0"/>
              </a:rPr>
              <a:t>Privolitev je dana za določen namen / namene.</a:t>
            </a:r>
          </a:p>
          <a:p>
            <a:pPr lvl="1"/>
            <a:endParaRPr lang="sl-SI" dirty="0">
              <a:latin typeface="Times New Roman" panose="02020603050405020304" pitchFamily="18" charset="0"/>
              <a:cs typeface="Times New Roman" panose="02020603050405020304" pitchFamily="18" charset="0"/>
            </a:endParaRPr>
          </a:p>
          <a:p>
            <a:pPr lvl="1"/>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29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23290C6-73AD-4708-A6B6-5C85548C6B6E}"/>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PREDSTAVITEV</a:t>
            </a:r>
          </a:p>
        </p:txBody>
      </p:sp>
      <p:sp>
        <p:nvSpPr>
          <p:cNvPr id="3" name="Označba mesta vsebine 2">
            <a:extLst>
              <a:ext uri="{FF2B5EF4-FFF2-40B4-BE49-F238E27FC236}">
                <a16:creationId xmlns:a16="http://schemas.microsoft.com/office/drawing/2014/main" id="{A99D51D7-DB8E-46F7-A480-A9C69038199D}"/>
              </a:ext>
            </a:extLst>
          </p:cNvPr>
          <p:cNvSpPr>
            <a:spLocks noGrp="1"/>
          </p:cNvSpPr>
          <p:nvPr>
            <p:ph idx="1"/>
          </p:nvPr>
        </p:nvSpPr>
        <p:spPr/>
        <p:txBody>
          <a:bodyPr/>
          <a:lstStyle/>
          <a:p>
            <a:pPr marL="0" indent="0">
              <a:buNone/>
            </a:pPr>
            <a:r>
              <a:rPr lang="sl-SI" dirty="0">
                <a:latin typeface="Times New Roman" panose="02020603050405020304" pitchFamily="18" charset="0"/>
                <a:cs typeface="Times New Roman" panose="02020603050405020304" pitchFamily="18" charset="0"/>
              </a:rPr>
              <a:t>Miloš Dimitrijević</a:t>
            </a:r>
          </a:p>
          <a:p>
            <a:r>
              <a:rPr lang="sl-SI" dirty="0">
                <a:latin typeface="Times New Roman" panose="02020603050405020304" pitchFamily="18" charset="0"/>
                <a:cs typeface="Times New Roman" panose="02020603050405020304" pitchFamily="18" charset="0"/>
              </a:rPr>
              <a:t>Mag. prava (PF UL)</a:t>
            </a:r>
          </a:p>
          <a:p>
            <a:r>
              <a:rPr lang="sl-SI" dirty="0">
                <a:latin typeface="Times New Roman" panose="02020603050405020304" pitchFamily="18" charset="0"/>
                <a:cs typeface="Times New Roman" panose="02020603050405020304" pitchFamily="18" charset="0"/>
              </a:rPr>
              <a:t>Odvetniški pripravnik</a:t>
            </a:r>
          </a:p>
          <a:p>
            <a:r>
              <a:rPr lang="sl-SI" dirty="0">
                <a:latin typeface="Times New Roman" panose="02020603050405020304" pitchFamily="18" charset="0"/>
                <a:cs typeface="Times New Roman" panose="02020603050405020304" pitchFamily="18" charset="0"/>
              </a:rPr>
              <a:t>Gospodarsko, civilno in delovno pravo</a:t>
            </a:r>
          </a:p>
          <a:p>
            <a:r>
              <a:rPr lang="sl-SI" b="1" dirty="0">
                <a:latin typeface="Times New Roman" panose="02020603050405020304" pitchFamily="18" charset="0"/>
                <a:cs typeface="Times New Roman" panose="02020603050405020304" pitchFamily="18" charset="0"/>
              </a:rPr>
              <a:t>Pravo varstva osebnih podatkov</a:t>
            </a:r>
          </a:p>
          <a:p>
            <a:endParaRPr lang="sl-SI" dirty="0"/>
          </a:p>
        </p:txBody>
      </p:sp>
    </p:spTree>
    <p:extLst>
      <p:ext uri="{BB962C8B-B14F-4D97-AF65-F5344CB8AC3E}">
        <p14:creationId xmlns:p14="http://schemas.microsoft.com/office/powerpoint/2010/main" val="3336133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1966F1-E681-41B6-AE13-2F5AA1E43D00}"/>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a) PRIVOLITEV (CONSENT)</a:t>
            </a:r>
          </a:p>
        </p:txBody>
      </p:sp>
      <p:sp>
        <p:nvSpPr>
          <p:cNvPr id="3" name="Označba mesta vsebine 2">
            <a:extLst>
              <a:ext uri="{FF2B5EF4-FFF2-40B4-BE49-F238E27FC236}">
                <a16:creationId xmlns:a16="http://schemas.microsoft.com/office/drawing/2014/main" id="{E1016604-0D81-4165-9FBD-ED5FB788FCB8}"/>
              </a:ext>
            </a:extLst>
          </p:cNvPr>
          <p:cNvSpPr>
            <a:spLocks noGrp="1"/>
          </p:cNvSpPr>
          <p:nvPr>
            <p:ph idx="1"/>
          </p:nvPr>
        </p:nvSpPr>
        <p:spPr>
          <a:xfrm>
            <a:off x="1251678" y="1466851"/>
            <a:ext cx="10178322" cy="4412742"/>
          </a:xfrm>
        </p:spPr>
        <p:txBody>
          <a:bodyPr>
            <a:normAutofit fontScale="92500" lnSpcReduction="10000"/>
          </a:bodyPr>
          <a:lstStyle/>
          <a:p>
            <a:r>
              <a:rPr lang="sl-SI" dirty="0">
                <a:latin typeface="Times New Roman" panose="02020603050405020304" pitchFamily="18" charset="0"/>
                <a:cs typeface="Times New Roman" panose="02020603050405020304" pitchFamily="18" charset="0"/>
              </a:rPr>
              <a:t>Namen vnaprej določen.</a:t>
            </a:r>
          </a:p>
          <a:p>
            <a:r>
              <a:rPr lang="sl-SI" dirty="0">
                <a:latin typeface="Times New Roman" panose="02020603050405020304" pitchFamily="18" charset="0"/>
                <a:cs typeface="Times New Roman" panose="02020603050405020304" pitchFamily="18" charset="0"/>
              </a:rPr>
              <a:t>Pojem prostovoljnosti (različna mnenja).</a:t>
            </a:r>
          </a:p>
          <a:p>
            <a:pPr lvl="1"/>
            <a:r>
              <a:rPr lang="sl-SI" dirty="0">
                <a:latin typeface="Times New Roman" panose="02020603050405020304" pitchFamily="18" charset="0"/>
                <a:cs typeface="Times New Roman" panose="02020603050405020304" pitchFamily="18" charset="0"/>
              </a:rPr>
              <a:t>Prisila – NE </a:t>
            </a:r>
          </a:p>
          <a:p>
            <a:pPr lvl="1"/>
            <a:r>
              <a:rPr lang="sl-SI" dirty="0">
                <a:latin typeface="Times New Roman" panose="02020603050405020304" pitchFamily="18" charset="0"/>
                <a:cs typeface="Times New Roman" panose="02020603050405020304" pitchFamily="18" charset="0"/>
              </a:rPr>
              <a:t>Pogojevanje storitve s privolitvijo – NE?</a:t>
            </a:r>
          </a:p>
          <a:p>
            <a:pPr marL="457200" lvl="1" indent="0">
              <a:buNone/>
            </a:pPr>
            <a:r>
              <a:rPr lang="sl-SI" dirty="0">
                <a:latin typeface="Times New Roman" panose="02020603050405020304" pitchFamily="18" charset="0"/>
                <a:cs typeface="Times New Roman" panose="02020603050405020304" pitchFamily="18" charset="0"/>
              </a:rPr>
              <a:t>	„7/IV Pri ugotavljanju, ali je bila privolitev dana prostovoljno, se med drugim zlasti upošteva, ali 	je izvajanje pogodbe, vključno z zagotavljanjem storitve, pogojeno s privolitvijo v obdelavo 	osebnih 	podatkov, ki ni potrebna za izvedbo zadevne pogodbe.“</a:t>
            </a:r>
          </a:p>
          <a:p>
            <a:pPr lvl="1"/>
            <a:r>
              <a:rPr lang="sl-SI" dirty="0">
                <a:latin typeface="Times New Roman" panose="02020603050405020304" pitchFamily="18" charset="0"/>
                <a:cs typeface="Times New Roman" panose="02020603050405020304" pitchFamily="18" charset="0"/>
              </a:rPr>
              <a:t>Stimulacija in spodbujanje – DA?</a:t>
            </a:r>
          </a:p>
          <a:p>
            <a:r>
              <a:rPr lang="sl-SI" dirty="0">
                <a:latin typeface="Times New Roman" panose="02020603050405020304" pitchFamily="18" charset="0"/>
                <a:cs typeface="Times New Roman" panose="02020603050405020304" pitchFamily="18" charset="0"/>
              </a:rPr>
              <a:t>Preklic privolitve.</a:t>
            </a:r>
          </a:p>
          <a:p>
            <a:pPr marL="457200" lvl="1" indent="0">
              <a:buNone/>
            </a:pPr>
            <a:r>
              <a:rPr lang="sl-SI" dirty="0">
                <a:latin typeface="Times New Roman" panose="02020603050405020304" pitchFamily="18" charset="0"/>
                <a:cs typeface="Times New Roman" panose="02020603050405020304" pitchFamily="18" charset="0"/>
              </a:rPr>
              <a:t>	„7/III Posameznik, na katerega se nanašajo osebni podatki, ima pravico, da svojo privolitev kadar koli 	prekliče. Preklic privolitve ne vpliva na zakonitost obdelave na podlagi privolitve pred njenim 	preklicem. O tem se pred privolitvijo obvesti posameznik, na katerega se nanašajo osebni podatki. 	Privolitev je enako enostavno preklicati kot dati.“</a:t>
            </a:r>
          </a:p>
          <a:p>
            <a:pPr marL="457200" lvl="1" indent="0">
              <a:buNone/>
            </a:pPr>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547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D982525-74D7-42E8-A89D-44F4AD088F99}"/>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a) PRIVOLITEV (CONSENT)</a:t>
            </a:r>
          </a:p>
        </p:txBody>
      </p:sp>
      <p:sp>
        <p:nvSpPr>
          <p:cNvPr id="3" name="Označba mesta vsebine 2">
            <a:extLst>
              <a:ext uri="{FF2B5EF4-FFF2-40B4-BE49-F238E27FC236}">
                <a16:creationId xmlns:a16="http://schemas.microsoft.com/office/drawing/2014/main" id="{ED1CAABC-81E1-453F-A7B0-A3957944B78A}"/>
              </a:ext>
            </a:extLst>
          </p:cNvPr>
          <p:cNvSpPr>
            <a:spLocks noGrp="1"/>
          </p:cNvSpPr>
          <p:nvPr>
            <p:ph idx="1"/>
          </p:nvPr>
        </p:nvSpPr>
        <p:spPr>
          <a:xfrm>
            <a:off x="1251678" y="1400175"/>
            <a:ext cx="10178322" cy="4479417"/>
          </a:xfrm>
        </p:spPr>
        <p:txBody>
          <a:bodyPr/>
          <a:lstStyle/>
          <a:p>
            <a:r>
              <a:rPr lang="sl-SI" dirty="0">
                <a:latin typeface="Times New Roman" panose="02020603050405020304" pitchFamily="18" charset="0"/>
                <a:cs typeface="Times New Roman" panose="02020603050405020304" pitchFamily="18" charset="0"/>
              </a:rPr>
              <a:t>7/I,II</a:t>
            </a:r>
          </a:p>
          <a:p>
            <a:pPr marL="0" indent="0">
              <a:buNone/>
            </a:pPr>
            <a:r>
              <a:rPr lang="sl-SI" dirty="0">
                <a:latin typeface="Times New Roman" panose="02020603050405020304" pitchFamily="18" charset="0"/>
                <a:cs typeface="Times New Roman" panose="02020603050405020304" pitchFamily="18" charset="0"/>
              </a:rPr>
              <a:t>1. Kadar obdelava temelji na privolitvi, mora biti upravljavec </a:t>
            </a:r>
            <a:r>
              <a:rPr lang="sl-SI" b="1" dirty="0">
                <a:latin typeface="Times New Roman" panose="02020603050405020304" pitchFamily="18" charset="0"/>
                <a:cs typeface="Times New Roman" panose="02020603050405020304" pitchFamily="18" charset="0"/>
              </a:rPr>
              <a:t>zmožen dokazati</a:t>
            </a:r>
            <a:r>
              <a:rPr lang="sl-SI" dirty="0">
                <a:latin typeface="Times New Roman" panose="02020603050405020304" pitchFamily="18" charset="0"/>
                <a:cs typeface="Times New Roman" panose="02020603050405020304" pitchFamily="18" charset="0"/>
              </a:rPr>
              <a:t>, da je posameznik, na katerega se nanašajo osebni podatki, privolil v obdelavo svojih osebnih podatkov.</a:t>
            </a:r>
          </a:p>
          <a:p>
            <a:pPr marL="0" indent="0">
              <a:buNone/>
            </a:pPr>
            <a:r>
              <a:rPr lang="sl-SI" dirty="0">
                <a:latin typeface="Times New Roman" panose="02020603050405020304" pitchFamily="18" charset="0"/>
                <a:cs typeface="Times New Roman" panose="02020603050405020304" pitchFamily="18" charset="0"/>
              </a:rPr>
              <a:t>2. Če je privolitev posameznika, na katerega se nanašajo osebni podatki, dana v pisni izjavi, ki se nanaša tudi na druge zadeve, se </a:t>
            </a:r>
            <a:r>
              <a:rPr lang="sl-SI" b="1" dirty="0">
                <a:latin typeface="Times New Roman" panose="02020603050405020304" pitchFamily="18" charset="0"/>
                <a:cs typeface="Times New Roman" panose="02020603050405020304" pitchFamily="18" charset="0"/>
              </a:rPr>
              <a:t>zahteva za privolitev predloži na način, ki se jasno razlikuje od drugih zadev</a:t>
            </a:r>
            <a:r>
              <a:rPr lang="sl-SI" dirty="0">
                <a:latin typeface="Times New Roman" panose="02020603050405020304" pitchFamily="18" charset="0"/>
                <a:cs typeface="Times New Roman" panose="02020603050405020304" pitchFamily="18" charset="0"/>
              </a:rPr>
              <a:t>, v razumljivi in lahko dostopni obliki </a:t>
            </a:r>
            <a:r>
              <a:rPr lang="sl-SI" b="1" dirty="0">
                <a:latin typeface="Times New Roman" panose="02020603050405020304" pitchFamily="18" charset="0"/>
                <a:cs typeface="Times New Roman" panose="02020603050405020304" pitchFamily="18" charset="0"/>
              </a:rPr>
              <a:t>ter v jasnem in preprostem jeziku</a:t>
            </a:r>
            <a:r>
              <a:rPr lang="sl-SI" dirty="0">
                <a:latin typeface="Times New Roman" panose="02020603050405020304" pitchFamily="18" charset="0"/>
                <a:cs typeface="Times New Roman" panose="02020603050405020304" pitchFamily="18" charset="0"/>
              </a:rPr>
              <a:t>. Deli take izjave, ki predstavljajo kršitev te uredbe, </a:t>
            </a:r>
            <a:r>
              <a:rPr lang="sl-SI" b="1" u="sng" dirty="0">
                <a:latin typeface="Times New Roman" panose="02020603050405020304" pitchFamily="18" charset="0"/>
                <a:cs typeface="Times New Roman" panose="02020603050405020304" pitchFamily="18" charset="0"/>
              </a:rPr>
              <a:t>niso zavezujoči.</a:t>
            </a:r>
          </a:p>
        </p:txBody>
      </p:sp>
    </p:spTree>
    <p:extLst>
      <p:ext uri="{BB962C8B-B14F-4D97-AF65-F5344CB8AC3E}">
        <p14:creationId xmlns:p14="http://schemas.microsoft.com/office/powerpoint/2010/main" val="802478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D6B5EB3-3422-47AA-9D99-987F6167F52D}"/>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a) PRIVOLITEV (CONSENT)</a:t>
            </a:r>
          </a:p>
        </p:txBody>
      </p:sp>
      <p:sp>
        <p:nvSpPr>
          <p:cNvPr id="3" name="Označba mesta vsebine 2">
            <a:extLst>
              <a:ext uri="{FF2B5EF4-FFF2-40B4-BE49-F238E27FC236}">
                <a16:creationId xmlns:a16="http://schemas.microsoft.com/office/drawing/2014/main" id="{EC1C7B63-77DC-4A38-9749-CE09CA4EF8AD}"/>
              </a:ext>
            </a:extLst>
          </p:cNvPr>
          <p:cNvSpPr>
            <a:spLocks noGrp="1"/>
          </p:cNvSpPr>
          <p:nvPr>
            <p:ph idx="1"/>
          </p:nvPr>
        </p:nvSpPr>
        <p:spPr>
          <a:xfrm>
            <a:off x="1251678" y="1276351"/>
            <a:ext cx="10178322" cy="4603242"/>
          </a:xfrm>
        </p:spPr>
        <p:txBody>
          <a:bodyPr>
            <a:normAutofit fontScale="92500" lnSpcReduction="10000"/>
          </a:bodyPr>
          <a:lstStyle/>
          <a:p>
            <a:r>
              <a:rPr lang="sl-SI" dirty="0">
                <a:latin typeface="Times New Roman" panose="02020603050405020304" pitchFamily="18" charset="0"/>
                <a:cs typeface="Times New Roman" panose="02020603050405020304" pitchFamily="18" charset="0"/>
              </a:rPr>
              <a:t>8/I,II,III</a:t>
            </a:r>
          </a:p>
          <a:p>
            <a:pPr marL="0" indent="0">
              <a:buNone/>
            </a:pPr>
            <a:r>
              <a:rPr lang="sl-SI" dirty="0">
                <a:latin typeface="Times New Roman" panose="02020603050405020304" pitchFamily="18" charset="0"/>
                <a:cs typeface="Times New Roman" panose="02020603050405020304" pitchFamily="18" charset="0"/>
              </a:rPr>
              <a:t>Pogoji, ki se uporabljajo </a:t>
            </a:r>
            <a:r>
              <a:rPr lang="sl-SI" b="1" dirty="0">
                <a:latin typeface="Times New Roman" panose="02020603050405020304" pitchFamily="18" charset="0"/>
                <a:cs typeface="Times New Roman" panose="02020603050405020304" pitchFamily="18" charset="0"/>
              </a:rPr>
              <a:t>za privolitev </a:t>
            </a:r>
            <a:r>
              <a:rPr lang="sl-SI" b="1" u="sng" dirty="0">
                <a:latin typeface="Times New Roman" panose="02020603050405020304" pitchFamily="18" charset="0"/>
                <a:cs typeface="Times New Roman" panose="02020603050405020304" pitchFamily="18" charset="0"/>
              </a:rPr>
              <a:t>otroka</a:t>
            </a:r>
            <a:r>
              <a:rPr lang="sl-SI" b="1" dirty="0">
                <a:latin typeface="Times New Roman" panose="02020603050405020304" pitchFamily="18" charset="0"/>
                <a:cs typeface="Times New Roman" panose="02020603050405020304" pitchFamily="18" charset="0"/>
              </a:rPr>
              <a:t> v zvezi s storitvami informacijske družbe</a:t>
            </a:r>
          </a:p>
          <a:p>
            <a:pPr marL="0" indent="0">
              <a:buNone/>
            </a:pPr>
            <a:r>
              <a:rPr lang="sl-SI" dirty="0">
                <a:latin typeface="Times New Roman" panose="02020603050405020304" pitchFamily="18" charset="0"/>
                <a:cs typeface="Times New Roman" panose="02020603050405020304" pitchFamily="18" charset="0"/>
              </a:rPr>
              <a:t>1. Kadar se uporablja točka (a) člena 6(1), je v zvezi s storitvami informacijske družbe, ki se ponujajo neposredno otroku, obdelava osebnih podatkov otroka zakonita, </a:t>
            </a:r>
            <a:r>
              <a:rPr lang="sl-SI" b="1" u="sng" dirty="0">
                <a:latin typeface="Times New Roman" panose="02020603050405020304" pitchFamily="18" charset="0"/>
                <a:cs typeface="Times New Roman" panose="02020603050405020304" pitchFamily="18" charset="0"/>
              </a:rPr>
              <a:t>kadar ima otrok vsaj 16 let</a:t>
            </a:r>
            <a:r>
              <a:rPr lang="sl-SI" dirty="0">
                <a:latin typeface="Times New Roman" panose="02020603050405020304" pitchFamily="18" charset="0"/>
                <a:cs typeface="Times New Roman" panose="02020603050405020304" pitchFamily="18" charset="0"/>
              </a:rPr>
              <a:t>. Kadar je otrok mlajši od 16 let, je takšna obdelava zakonita le, če in kolikor takšno privolitev da ali odobri </a:t>
            </a:r>
            <a:r>
              <a:rPr lang="sl-SI" b="1" u="sng" dirty="0">
                <a:latin typeface="Times New Roman" panose="02020603050405020304" pitchFamily="18" charset="0"/>
                <a:cs typeface="Times New Roman" panose="02020603050405020304" pitchFamily="18" charset="0"/>
              </a:rPr>
              <a:t>nosilec starševske odgovornosti za otroka</a:t>
            </a:r>
            <a:r>
              <a:rPr lang="sl-SI" dirty="0">
                <a:latin typeface="Times New Roman" panose="02020603050405020304" pitchFamily="18" charset="0"/>
                <a:cs typeface="Times New Roman" panose="02020603050405020304" pitchFamily="18" charset="0"/>
              </a:rPr>
              <a:t>.</a:t>
            </a:r>
          </a:p>
          <a:p>
            <a:pPr marL="0" indent="0">
              <a:buNone/>
            </a:pPr>
            <a:r>
              <a:rPr lang="sl-SI" dirty="0">
                <a:latin typeface="Times New Roman" panose="02020603050405020304" pitchFamily="18" charset="0"/>
                <a:cs typeface="Times New Roman" panose="02020603050405020304" pitchFamily="18" charset="0"/>
              </a:rPr>
              <a:t>Države članice lahko za te namene z zakonom določijo nižjo starost, če ta starost ni nižja od 13 let.</a:t>
            </a:r>
          </a:p>
          <a:p>
            <a:pPr marL="0" indent="0">
              <a:buNone/>
            </a:pPr>
            <a:r>
              <a:rPr lang="sl-SI" dirty="0">
                <a:latin typeface="Times New Roman" panose="02020603050405020304" pitchFamily="18" charset="0"/>
                <a:cs typeface="Times New Roman" panose="02020603050405020304" pitchFamily="18" charset="0"/>
              </a:rPr>
              <a:t>2. Upravljavec si ob upoštevanju razpoložljive tehnologije v takih primerih razumno prizadeva za preveritev, ali je nosilec starševske odgovornosti za otroka dal ali odobril privolitev.</a:t>
            </a:r>
          </a:p>
          <a:p>
            <a:pPr marL="0" indent="0">
              <a:buNone/>
            </a:pPr>
            <a:r>
              <a:rPr lang="sl-SI" dirty="0">
                <a:latin typeface="Times New Roman" panose="02020603050405020304" pitchFamily="18" charset="0"/>
                <a:cs typeface="Times New Roman" panose="02020603050405020304" pitchFamily="18" charset="0"/>
              </a:rPr>
              <a:t>3. Odstavek 1 ne vpliva na splošno pogodbeno pravo držav članic, kot so pravila o veljavnosti, oblikovanju ali učinku pogodbe v zvezi z otrokom.</a:t>
            </a:r>
          </a:p>
          <a:p>
            <a:pPr marL="0" indent="0">
              <a:buNone/>
            </a:pPr>
            <a:endParaRPr lang="sl-SI" dirty="0">
              <a:latin typeface="Times New Roman" panose="02020603050405020304" pitchFamily="18" charset="0"/>
              <a:cs typeface="Times New Roman" panose="02020603050405020304" pitchFamily="18" charset="0"/>
            </a:endParaRPr>
          </a:p>
          <a:p>
            <a:r>
              <a:rPr lang="sl-SI" b="1" dirty="0">
                <a:latin typeface="Times New Roman" panose="02020603050405020304" pitchFamily="18" charset="0"/>
                <a:cs typeface="Times New Roman" panose="02020603050405020304" pitchFamily="18" charset="0"/>
              </a:rPr>
              <a:t>Kaj pa razmerje med staršem in otrokom?</a:t>
            </a:r>
          </a:p>
          <a:p>
            <a:pPr marL="457200" indent="-457200">
              <a:buAutoNum type="arabicPeriod" startAt="3"/>
            </a:pPr>
            <a:endParaRPr lang="sl-SI" dirty="0">
              <a:latin typeface="Times New Roman" panose="02020603050405020304" pitchFamily="18" charset="0"/>
              <a:cs typeface="Times New Roman" panose="02020603050405020304" pitchFamily="18" charset="0"/>
            </a:endParaRPr>
          </a:p>
          <a:p>
            <a:pPr marL="457200" indent="-457200">
              <a:buAutoNum type="arabicPeriod" startAt="3"/>
            </a:pPr>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4788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67F3B46-47CF-4856-8C10-05B892721CF2}"/>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B) Izvajanje pogodbe ali 	zahteve</a:t>
            </a:r>
          </a:p>
        </p:txBody>
      </p:sp>
      <p:sp>
        <p:nvSpPr>
          <p:cNvPr id="3" name="Označba mesta vsebine 2">
            <a:extLst>
              <a:ext uri="{FF2B5EF4-FFF2-40B4-BE49-F238E27FC236}">
                <a16:creationId xmlns:a16="http://schemas.microsoft.com/office/drawing/2014/main" id="{66E0D275-89A6-4CB5-BFC5-1D253A7C648E}"/>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6/1/(b): „obdelava je potrebna za </a:t>
            </a:r>
            <a:r>
              <a:rPr lang="sl-SI" b="1" dirty="0">
                <a:latin typeface="Times New Roman" panose="02020603050405020304" pitchFamily="18" charset="0"/>
                <a:cs typeface="Times New Roman" panose="02020603050405020304" pitchFamily="18" charset="0"/>
              </a:rPr>
              <a:t>izvajanje pogodbe</a:t>
            </a:r>
            <a:r>
              <a:rPr lang="sl-SI" dirty="0">
                <a:latin typeface="Times New Roman" panose="02020603050405020304" pitchFamily="18" charset="0"/>
                <a:cs typeface="Times New Roman" panose="02020603050405020304" pitchFamily="18" charset="0"/>
              </a:rPr>
              <a:t>, katere </a:t>
            </a:r>
            <a:r>
              <a:rPr lang="sl-SI" b="1" dirty="0">
                <a:latin typeface="Times New Roman" panose="02020603050405020304" pitchFamily="18" charset="0"/>
                <a:cs typeface="Times New Roman" panose="02020603050405020304" pitchFamily="18" charset="0"/>
              </a:rPr>
              <a:t>pogodbena stranka </a:t>
            </a:r>
            <a:r>
              <a:rPr lang="sl-SI" dirty="0">
                <a:latin typeface="Times New Roman" panose="02020603050405020304" pitchFamily="18" charset="0"/>
                <a:cs typeface="Times New Roman" panose="02020603050405020304" pitchFamily="18" charset="0"/>
              </a:rPr>
              <a:t>je posameznik, na katerega se nanašajo osebni podatki, </a:t>
            </a:r>
            <a:r>
              <a:rPr lang="sl-SI" b="1" dirty="0">
                <a:latin typeface="Times New Roman" panose="02020603050405020304" pitchFamily="18" charset="0"/>
                <a:cs typeface="Times New Roman" panose="02020603050405020304" pitchFamily="18" charset="0"/>
              </a:rPr>
              <a:t>ali</a:t>
            </a:r>
            <a:r>
              <a:rPr lang="sl-SI" dirty="0">
                <a:latin typeface="Times New Roman" panose="02020603050405020304" pitchFamily="18" charset="0"/>
                <a:cs typeface="Times New Roman" panose="02020603050405020304" pitchFamily="18" charset="0"/>
              </a:rPr>
              <a:t> za izvajanje ukrepov </a:t>
            </a:r>
            <a:r>
              <a:rPr lang="sl-SI" b="1" dirty="0">
                <a:latin typeface="Times New Roman" panose="02020603050405020304" pitchFamily="18" charset="0"/>
                <a:cs typeface="Times New Roman" panose="02020603050405020304" pitchFamily="18" charset="0"/>
              </a:rPr>
              <a:t>na zahtevo </a:t>
            </a:r>
            <a:r>
              <a:rPr lang="sl-SI" dirty="0">
                <a:latin typeface="Times New Roman" panose="02020603050405020304" pitchFamily="18" charset="0"/>
                <a:cs typeface="Times New Roman" panose="02020603050405020304" pitchFamily="18" charset="0"/>
              </a:rPr>
              <a:t>takega posameznika pred sklenitvijo pogodbe“</a:t>
            </a:r>
          </a:p>
          <a:p>
            <a:pPr lvl="1"/>
            <a:r>
              <a:rPr lang="sl-SI" dirty="0">
                <a:latin typeface="Times New Roman" panose="02020603050405020304" pitchFamily="18" charset="0"/>
                <a:cs typeface="Times New Roman" panose="02020603050405020304" pitchFamily="18" charset="0"/>
              </a:rPr>
              <a:t>Ne rabi privolitve.</a:t>
            </a:r>
          </a:p>
          <a:p>
            <a:pPr lvl="1"/>
            <a:r>
              <a:rPr lang="sl-SI" dirty="0">
                <a:latin typeface="Times New Roman" panose="02020603050405020304" pitchFamily="18" charset="0"/>
                <a:cs typeface="Times New Roman" panose="02020603050405020304" pitchFamily="18" charset="0"/>
              </a:rPr>
              <a:t>Restriktivna (ozka) razlaga.</a:t>
            </a:r>
          </a:p>
          <a:p>
            <a:pPr lvl="1"/>
            <a:r>
              <a:rPr lang="sl-SI" dirty="0">
                <a:latin typeface="Times New Roman" panose="02020603050405020304" pitchFamily="18" charset="0"/>
                <a:cs typeface="Times New Roman" panose="02020603050405020304" pitchFamily="18" charset="0"/>
              </a:rPr>
              <a:t>Možnost (poskusov) zlorab.</a:t>
            </a:r>
          </a:p>
          <a:p>
            <a:pPr lvl="1"/>
            <a:r>
              <a:rPr lang="sl-SI" dirty="0">
                <a:latin typeface="Times New Roman" panose="02020603050405020304" pitchFamily="18" charset="0"/>
                <a:cs typeface="Times New Roman" panose="02020603050405020304" pitchFamily="18" charset="0"/>
              </a:rPr>
              <a:t>„Pogodba“ pravni pojem.</a:t>
            </a:r>
          </a:p>
          <a:p>
            <a:pPr lvl="1"/>
            <a:endParaRPr lang="sl-SI" dirty="0">
              <a:latin typeface="Times New Roman" panose="02020603050405020304" pitchFamily="18" charset="0"/>
              <a:cs typeface="Times New Roman" panose="02020603050405020304" pitchFamily="18" charset="0"/>
            </a:endParaRPr>
          </a:p>
          <a:p>
            <a:r>
              <a:rPr lang="sl-SI" i="1" dirty="0">
                <a:latin typeface="Times New Roman" panose="02020603050405020304" pitchFamily="18" charset="0"/>
                <a:cs typeface="Times New Roman" panose="02020603050405020304" pitchFamily="18" charset="0"/>
              </a:rPr>
              <a:t>Primer </a:t>
            </a:r>
            <a:r>
              <a:rPr lang="sl-SI" i="1" dirty="0" err="1">
                <a:latin typeface="Times New Roman" panose="02020603050405020304" pitchFamily="18" charset="0"/>
                <a:cs typeface="Times New Roman" panose="02020603050405020304" pitchFamily="18" charset="0"/>
              </a:rPr>
              <a:t>newsletter</a:t>
            </a:r>
            <a:endParaRPr lang="sl-SI" i="1" dirty="0">
              <a:latin typeface="Times New Roman" panose="02020603050405020304" pitchFamily="18" charset="0"/>
              <a:cs typeface="Times New Roman" panose="02020603050405020304" pitchFamily="18" charset="0"/>
            </a:endParaRPr>
          </a:p>
          <a:p>
            <a:pPr lvl="1"/>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939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39AFFFA-B6E2-447E-A106-653C13FA9195}"/>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C) IZPOLNITEV ZAKONSKIH 	OBVEZNOSTI </a:t>
            </a:r>
          </a:p>
        </p:txBody>
      </p:sp>
      <p:sp>
        <p:nvSpPr>
          <p:cNvPr id="3" name="Označba mesta vsebine 2">
            <a:extLst>
              <a:ext uri="{FF2B5EF4-FFF2-40B4-BE49-F238E27FC236}">
                <a16:creationId xmlns:a16="http://schemas.microsoft.com/office/drawing/2014/main" id="{EC19E63B-B408-43FD-8457-8E9F4D18EEEA}"/>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6/1/(c): „obdelava je potrebna za izpolnitev zakonske obveznosti, ki velja za upravljavca“</a:t>
            </a:r>
          </a:p>
          <a:p>
            <a:pPr lvl="1"/>
            <a:r>
              <a:rPr lang="sl-SI" dirty="0">
                <a:latin typeface="Times New Roman" panose="02020603050405020304" pitchFamily="18" charset="0"/>
                <a:cs typeface="Times New Roman" panose="02020603050405020304" pitchFamily="18" charset="0"/>
              </a:rPr>
              <a:t>Manj sporno.</a:t>
            </a:r>
          </a:p>
          <a:p>
            <a:pPr lvl="1"/>
            <a:r>
              <a:rPr lang="sl-SI" dirty="0">
                <a:latin typeface="Times New Roman" panose="02020603050405020304" pitchFamily="18" charset="0"/>
                <a:cs typeface="Times New Roman" panose="02020603050405020304" pitchFamily="18" charset="0"/>
              </a:rPr>
              <a:t>Restriktivna razlaga.</a:t>
            </a:r>
          </a:p>
          <a:p>
            <a:pPr lvl="1"/>
            <a:r>
              <a:rPr lang="sl-SI" dirty="0">
                <a:latin typeface="Times New Roman" panose="02020603050405020304" pitchFamily="18" charset="0"/>
                <a:cs typeface="Times New Roman" panose="02020603050405020304" pitchFamily="18" charset="0"/>
              </a:rPr>
              <a:t>Uredba dopušča državam članicam da uvedejo podrobnejše določbe.</a:t>
            </a:r>
          </a:p>
          <a:p>
            <a:pPr marL="457200" lvl="1" indent="0">
              <a:buNone/>
            </a:pPr>
            <a:endParaRPr lang="sl-SI" dirty="0">
              <a:latin typeface="Times New Roman" panose="02020603050405020304" pitchFamily="18" charset="0"/>
              <a:cs typeface="Times New Roman" panose="02020603050405020304" pitchFamily="18" charset="0"/>
            </a:endParaRPr>
          </a:p>
          <a:p>
            <a:r>
              <a:rPr lang="sl-SI" i="1" dirty="0">
                <a:latin typeface="Times New Roman" panose="02020603050405020304" pitchFamily="18" charset="0"/>
                <a:cs typeface="Times New Roman" panose="02020603050405020304" pitchFamily="18" charset="0"/>
              </a:rPr>
              <a:t>Primer delodajalca</a:t>
            </a:r>
            <a:r>
              <a:rPr lang="sl-SI" dirty="0">
                <a:latin typeface="Times New Roman" panose="02020603050405020304" pitchFamily="18" charset="0"/>
                <a:cs typeface="Times New Roman" panose="02020603050405020304" pitchFamily="18" charset="0"/>
              </a:rPr>
              <a:t>.</a:t>
            </a:r>
            <a:endParaRPr lang="sl-SI" i="1" dirty="0">
              <a:latin typeface="Times New Roman" panose="02020603050405020304" pitchFamily="18" charset="0"/>
              <a:cs typeface="Times New Roman" panose="02020603050405020304" pitchFamily="18" charset="0"/>
            </a:endParaRPr>
          </a:p>
          <a:p>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0985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419B8E-C49C-4AAD-AC90-E756842C6B76}"/>
              </a:ext>
            </a:extLst>
          </p:cNvPr>
          <p:cNvSpPr>
            <a:spLocks noGrp="1"/>
          </p:cNvSpPr>
          <p:nvPr>
            <p:ph type="title"/>
          </p:nvPr>
        </p:nvSpPr>
        <p:spPr/>
        <p:txBody>
          <a:bodyPr>
            <a:normAutofit fontScale="90000"/>
          </a:bodyPr>
          <a:lstStyle/>
          <a:p>
            <a:r>
              <a:rPr lang="sl-SI" dirty="0">
                <a:latin typeface="Times New Roman" panose="02020603050405020304" pitchFamily="18" charset="0"/>
                <a:cs typeface="Times New Roman" panose="02020603050405020304" pitchFamily="18" charset="0"/>
              </a:rPr>
              <a:t>D) ZAŠČITA ŽIVLJENJSKIH 	INTERESOV</a:t>
            </a:r>
            <a:br>
              <a:rPr lang="sl-SI" dirty="0">
                <a:latin typeface="Times New Roman" panose="02020603050405020304" pitchFamily="18" charset="0"/>
                <a:cs typeface="Times New Roman" panose="02020603050405020304" pitchFamily="18" charset="0"/>
              </a:rPr>
            </a:br>
            <a:r>
              <a:rPr lang="sl-SI" dirty="0">
                <a:latin typeface="Times New Roman" panose="02020603050405020304" pitchFamily="18" charset="0"/>
                <a:cs typeface="Times New Roman" panose="02020603050405020304" pitchFamily="18" charset="0"/>
              </a:rPr>
              <a:t>E) NALOGE V JAVNEM INTERESU</a:t>
            </a:r>
          </a:p>
        </p:txBody>
      </p:sp>
      <p:sp>
        <p:nvSpPr>
          <p:cNvPr id="3" name="Označba mesta vsebine 2">
            <a:extLst>
              <a:ext uri="{FF2B5EF4-FFF2-40B4-BE49-F238E27FC236}">
                <a16:creationId xmlns:a16="http://schemas.microsoft.com/office/drawing/2014/main" id="{6297D3D7-2CC4-4C62-AB90-1B523564014C}"/>
              </a:ext>
            </a:extLst>
          </p:cNvPr>
          <p:cNvSpPr>
            <a:spLocks noGrp="1"/>
          </p:cNvSpPr>
          <p:nvPr>
            <p:ph idx="1"/>
          </p:nvPr>
        </p:nvSpPr>
        <p:spPr>
          <a:xfrm>
            <a:off x="1251678" y="2619375"/>
            <a:ext cx="10178322" cy="3260217"/>
          </a:xfrm>
        </p:spPr>
        <p:txBody>
          <a:bodyPr/>
          <a:lstStyle/>
          <a:p>
            <a:r>
              <a:rPr lang="sl-SI" dirty="0">
                <a:latin typeface="Times New Roman" panose="02020603050405020304" pitchFamily="18" charset="0"/>
                <a:cs typeface="Times New Roman" panose="02020603050405020304" pitchFamily="18" charset="0"/>
              </a:rPr>
              <a:t>6/1/(</a:t>
            </a:r>
            <a:r>
              <a:rPr lang="sl-SI" dirty="0" err="1">
                <a:latin typeface="Times New Roman" panose="02020603050405020304" pitchFamily="18" charset="0"/>
                <a:cs typeface="Times New Roman" panose="02020603050405020304" pitchFamily="18" charset="0"/>
              </a:rPr>
              <a:t>d,e</a:t>
            </a:r>
            <a:r>
              <a:rPr lang="sl-SI" dirty="0">
                <a:latin typeface="Times New Roman" panose="02020603050405020304" pitchFamily="18" charset="0"/>
                <a:cs typeface="Times New Roman" panose="02020603050405020304" pitchFamily="18" charset="0"/>
              </a:rPr>
              <a:t>): 	„obdelava je potrebna za </a:t>
            </a:r>
            <a:r>
              <a:rPr lang="sl-SI" b="1" dirty="0">
                <a:latin typeface="Times New Roman" panose="02020603050405020304" pitchFamily="18" charset="0"/>
                <a:cs typeface="Times New Roman" panose="02020603050405020304" pitchFamily="18" charset="0"/>
              </a:rPr>
              <a:t>zaščito življenjskih interesov </a:t>
            </a:r>
            <a:r>
              <a:rPr lang="sl-SI" dirty="0">
                <a:latin typeface="Times New Roman" panose="02020603050405020304" pitchFamily="18" charset="0"/>
                <a:cs typeface="Times New Roman" panose="02020603050405020304" pitchFamily="18" charset="0"/>
              </a:rPr>
              <a:t>posameznika, na 		katerega se nanašajo osebni podatki, ali druge fizične osebe “; </a:t>
            </a:r>
          </a:p>
          <a:p>
            <a:pPr marL="0" indent="0">
              <a:buNone/>
            </a:pPr>
            <a:r>
              <a:rPr lang="sl-SI" dirty="0">
                <a:latin typeface="Times New Roman" panose="02020603050405020304" pitchFamily="18" charset="0"/>
                <a:cs typeface="Times New Roman" panose="02020603050405020304" pitchFamily="18" charset="0"/>
              </a:rPr>
              <a:t>		„obdelava je potrebna za opravljanje naloge </a:t>
            </a:r>
            <a:r>
              <a:rPr lang="sl-SI" b="1" dirty="0">
                <a:latin typeface="Times New Roman" panose="02020603050405020304" pitchFamily="18" charset="0"/>
                <a:cs typeface="Times New Roman" panose="02020603050405020304" pitchFamily="18" charset="0"/>
              </a:rPr>
              <a:t>v javnem interesu </a:t>
            </a:r>
            <a:r>
              <a:rPr lang="sl-SI" dirty="0">
                <a:latin typeface="Times New Roman" panose="02020603050405020304" pitchFamily="18" charset="0"/>
                <a:cs typeface="Times New Roman" panose="02020603050405020304" pitchFamily="18" charset="0"/>
              </a:rPr>
              <a:t>ali pri izvajanju 		</a:t>
            </a:r>
            <a:r>
              <a:rPr lang="sl-SI" b="1" dirty="0">
                <a:latin typeface="Times New Roman" panose="02020603050405020304" pitchFamily="18" charset="0"/>
                <a:cs typeface="Times New Roman" panose="02020603050405020304" pitchFamily="18" charset="0"/>
              </a:rPr>
              <a:t>javne oblasti</a:t>
            </a:r>
            <a:r>
              <a:rPr lang="sl-SI" dirty="0">
                <a:latin typeface="Times New Roman" panose="02020603050405020304" pitchFamily="18" charset="0"/>
                <a:cs typeface="Times New Roman" panose="02020603050405020304" pitchFamily="18" charset="0"/>
              </a:rPr>
              <a:t>, dodeljene upravljavcu“</a:t>
            </a:r>
          </a:p>
          <a:p>
            <a:pPr>
              <a:buFontTx/>
              <a:buChar char="-"/>
            </a:pPr>
            <a:r>
              <a:rPr lang="sl-SI" dirty="0">
                <a:latin typeface="Times New Roman" panose="02020603050405020304" pitchFamily="18" charset="0"/>
                <a:cs typeface="Times New Roman" panose="02020603050405020304" pitchFamily="18" charset="0"/>
              </a:rPr>
              <a:t>Korist posameznika.</a:t>
            </a:r>
          </a:p>
          <a:p>
            <a:pPr>
              <a:buFontTx/>
              <a:buChar char="-"/>
            </a:pPr>
            <a:r>
              <a:rPr lang="sl-SI" dirty="0">
                <a:latin typeface="Times New Roman" panose="02020603050405020304" pitchFamily="18" charset="0"/>
                <a:cs typeface="Times New Roman" panose="02020603050405020304" pitchFamily="18" charset="0"/>
              </a:rPr>
              <a:t>Države lahko uredijo bolj podrobno.</a:t>
            </a:r>
          </a:p>
          <a:p>
            <a:pPr>
              <a:buFontTx/>
              <a:buChar char="-"/>
            </a:pPr>
            <a:r>
              <a:rPr lang="sl-SI" i="1" dirty="0">
                <a:latin typeface="Times New Roman" panose="02020603050405020304" pitchFamily="18" charset="0"/>
                <a:cs typeface="Times New Roman" panose="02020603050405020304" pitchFamily="18" charset="0"/>
              </a:rPr>
              <a:t>Primer državnih in javnih evidenc.</a:t>
            </a:r>
          </a:p>
          <a:p>
            <a:pPr marL="0" indent="0">
              <a:buNone/>
            </a:pPr>
            <a:endParaRPr lang="sl-SI" dirty="0">
              <a:latin typeface="Times New Roman" panose="02020603050405020304" pitchFamily="18" charset="0"/>
              <a:cs typeface="Times New Roman" panose="02020603050405020304" pitchFamily="18" charset="0"/>
            </a:endParaRPr>
          </a:p>
          <a:p>
            <a:pPr lvl="1"/>
            <a:endParaRPr lang="sl-SI" dirty="0">
              <a:latin typeface="Times New Roman" panose="02020603050405020304" pitchFamily="18" charset="0"/>
              <a:cs typeface="Times New Roman" panose="02020603050405020304" pitchFamily="18" charset="0"/>
            </a:endParaRPr>
          </a:p>
          <a:p>
            <a:endParaRPr lang="sl-SI" dirty="0"/>
          </a:p>
        </p:txBody>
      </p:sp>
    </p:spTree>
    <p:extLst>
      <p:ext uri="{BB962C8B-B14F-4D97-AF65-F5344CB8AC3E}">
        <p14:creationId xmlns:p14="http://schemas.microsoft.com/office/powerpoint/2010/main" val="1959273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D5AB983-5E8C-4FE6-880D-8BDFF5A74BBA}"/>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F) ZAKONITI INTERESI 	(UPRAVLJAVCA)</a:t>
            </a:r>
          </a:p>
        </p:txBody>
      </p:sp>
      <p:sp>
        <p:nvSpPr>
          <p:cNvPr id="3" name="Označba mesta vsebine 2">
            <a:extLst>
              <a:ext uri="{FF2B5EF4-FFF2-40B4-BE49-F238E27FC236}">
                <a16:creationId xmlns:a16="http://schemas.microsoft.com/office/drawing/2014/main" id="{4DF85F56-933D-4503-ACE0-DE15A4A60B65}"/>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6/1/(f): „obdelava je potrebna zaradi </a:t>
            </a:r>
            <a:r>
              <a:rPr lang="sl-SI" b="1" dirty="0">
                <a:latin typeface="Times New Roman" panose="02020603050405020304" pitchFamily="18" charset="0"/>
                <a:cs typeface="Times New Roman" panose="02020603050405020304" pitchFamily="18" charset="0"/>
              </a:rPr>
              <a:t>zakonitih interesov</a:t>
            </a:r>
            <a:r>
              <a:rPr lang="sl-SI" dirty="0">
                <a:latin typeface="Times New Roman" panose="02020603050405020304" pitchFamily="18" charset="0"/>
                <a:cs typeface="Times New Roman" panose="02020603050405020304" pitchFamily="18" charset="0"/>
              </a:rPr>
              <a:t>, za katere si prizadeva upravljavec ali tretja oseba, </a:t>
            </a:r>
            <a:r>
              <a:rPr lang="sl-SI" b="1" dirty="0">
                <a:latin typeface="Times New Roman" panose="02020603050405020304" pitchFamily="18" charset="0"/>
                <a:cs typeface="Times New Roman" panose="02020603050405020304" pitchFamily="18" charset="0"/>
              </a:rPr>
              <a:t>razen kadar nad takimi interesi prevladajo interesi ali temeljne pravice in svoboščine posameznika</a:t>
            </a:r>
            <a:r>
              <a:rPr lang="sl-SI" dirty="0">
                <a:latin typeface="Times New Roman" panose="02020603050405020304" pitchFamily="18" charset="0"/>
                <a:cs typeface="Times New Roman" panose="02020603050405020304" pitchFamily="18" charset="0"/>
              </a:rPr>
              <a:t>, na katerega se nanašajo osebni podatki, ki zahtevajo varstvo osebnih podatkov, zlasti kadar je posameznik, na katerega se nanašajo osebni podatki, otrok. “</a:t>
            </a:r>
          </a:p>
          <a:p>
            <a:pPr lvl="1"/>
            <a:r>
              <a:rPr lang="sl-SI" dirty="0">
                <a:latin typeface="Times New Roman" panose="02020603050405020304" pitchFamily="18" charset="0"/>
                <a:cs typeface="Times New Roman" panose="02020603050405020304" pitchFamily="18" charset="0"/>
              </a:rPr>
              <a:t>Zadnja podlaga.</a:t>
            </a:r>
          </a:p>
          <a:p>
            <a:pPr lvl="1"/>
            <a:r>
              <a:rPr lang="sl-SI" dirty="0">
                <a:latin typeface="Times New Roman" panose="02020603050405020304" pitchFamily="18" charset="0"/>
                <a:cs typeface="Times New Roman" panose="02020603050405020304" pitchFamily="18" charset="0"/>
              </a:rPr>
              <a:t>Tehtanje interesov.</a:t>
            </a:r>
          </a:p>
          <a:p>
            <a:pPr lvl="1"/>
            <a:r>
              <a:rPr lang="sl-SI" dirty="0">
                <a:latin typeface="Times New Roman" panose="02020603050405020304" pitchFamily="18" charset="0"/>
                <a:cs typeface="Times New Roman" panose="02020603050405020304" pitchFamily="18" charset="0"/>
              </a:rPr>
              <a:t>Možnost (poskusov) zlorab in tveganja za podjetja.</a:t>
            </a:r>
          </a:p>
        </p:txBody>
      </p:sp>
    </p:spTree>
    <p:extLst>
      <p:ext uri="{BB962C8B-B14F-4D97-AF65-F5344CB8AC3E}">
        <p14:creationId xmlns:p14="http://schemas.microsoft.com/office/powerpoint/2010/main" val="2971226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BDE28DE-EDE0-4CD7-B8E9-990F3CD246B9}"/>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SKLEP glede podlag za obdelovanje podatkov</a:t>
            </a:r>
          </a:p>
        </p:txBody>
      </p:sp>
      <p:sp>
        <p:nvSpPr>
          <p:cNvPr id="3" name="Označba mesta vsebine 2">
            <a:extLst>
              <a:ext uri="{FF2B5EF4-FFF2-40B4-BE49-F238E27FC236}">
                <a16:creationId xmlns:a16="http://schemas.microsoft.com/office/drawing/2014/main" id="{90DF2619-B8F2-451A-95C4-962905B0EC53}"/>
              </a:ext>
            </a:extLst>
          </p:cNvPr>
          <p:cNvSpPr>
            <a:spLocks noGrp="1"/>
          </p:cNvSpPr>
          <p:nvPr>
            <p:ph idx="1"/>
          </p:nvPr>
        </p:nvSpPr>
        <p:spPr>
          <a:xfrm>
            <a:off x="1251678" y="1874517"/>
            <a:ext cx="10178322" cy="4345308"/>
          </a:xfrm>
        </p:spPr>
        <p:txBody>
          <a:bodyPr>
            <a:noAutofit/>
          </a:bodyPr>
          <a:lstStyle/>
          <a:p>
            <a:r>
              <a:rPr lang="sl-SI" sz="1400" dirty="0">
                <a:latin typeface="Times New Roman" panose="02020603050405020304" pitchFamily="18" charset="0"/>
                <a:cs typeface="Times New Roman" panose="02020603050405020304" pitchFamily="18" charset="0"/>
              </a:rPr>
              <a:t>Alternativnost.</a:t>
            </a:r>
          </a:p>
          <a:p>
            <a:r>
              <a:rPr lang="sl-SI" sz="1400" dirty="0">
                <a:latin typeface="Times New Roman" panose="02020603050405020304" pitchFamily="18" charset="0"/>
                <a:cs typeface="Times New Roman" panose="02020603050405020304" pitchFamily="18" charset="0"/>
              </a:rPr>
              <a:t>Privolitev najbolj varna.</a:t>
            </a:r>
          </a:p>
          <a:p>
            <a:r>
              <a:rPr lang="sl-SI" sz="1400" dirty="0">
                <a:latin typeface="Times New Roman" panose="02020603050405020304" pitchFamily="18" charset="0"/>
                <a:cs typeface="Times New Roman" panose="02020603050405020304" pitchFamily="18" charset="0"/>
              </a:rPr>
              <a:t>Nujna skrbnost pri presoji ali so podani pogoji.</a:t>
            </a:r>
          </a:p>
          <a:p>
            <a:r>
              <a:rPr lang="sl-SI" sz="1400" dirty="0">
                <a:latin typeface="Times New Roman" panose="02020603050405020304" pitchFamily="18" charset="0"/>
                <a:cs typeface="Times New Roman" panose="02020603050405020304" pitchFamily="18" charset="0"/>
              </a:rPr>
              <a:t>Posebnost 6/IV:</a:t>
            </a:r>
          </a:p>
          <a:p>
            <a:pPr marL="0" indent="0">
              <a:buNone/>
            </a:pPr>
            <a:r>
              <a:rPr lang="sl-SI" sz="1400" dirty="0">
                <a:latin typeface="Times New Roman" panose="02020603050405020304" pitchFamily="18" charset="0"/>
                <a:cs typeface="Times New Roman" panose="02020603050405020304" pitchFamily="18" charset="0"/>
              </a:rPr>
              <a:t>	4.   Kadar obdelava podatkov </a:t>
            </a:r>
            <a:r>
              <a:rPr lang="sl-SI" sz="1400" b="1" dirty="0">
                <a:latin typeface="Times New Roman" panose="02020603050405020304" pitchFamily="18" charset="0"/>
                <a:cs typeface="Times New Roman" panose="02020603050405020304" pitchFamily="18" charset="0"/>
              </a:rPr>
              <a:t>za drug namen kot za tistega, za katerega so bili osebni podatki zbrani</a:t>
            </a:r>
            <a:r>
              <a:rPr lang="sl-SI" sz="1400" dirty="0">
                <a:latin typeface="Times New Roman" panose="02020603050405020304" pitchFamily="18" charset="0"/>
                <a:cs typeface="Times New Roman" panose="02020603050405020304" pitchFamily="18" charset="0"/>
              </a:rPr>
              <a:t>, </a:t>
            </a:r>
            <a:r>
              <a:rPr lang="sl-SI" sz="1400" b="1" dirty="0">
                <a:latin typeface="Times New Roman" panose="02020603050405020304" pitchFamily="18" charset="0"/>
                <a:cs typeface="Times New Roman" panose="02020603050405020304" pitchFamily="18" charset="0"/>
              </a:rPr>
              <a:t>ne temelji na 	privolitvi posameznika</a:t>
            </a:r>
            <a:r>
              <a:rPr lang="sl-SI" sz="1400" dirty="0">
                <a:latin typeface="Times New Roman" panose="02020603050405020304" pitchFamily="18" charset="0"/>
                <a:cs typeface="Times New Roman" panose="02020603050405020304" pitchFamily="18" charset="0"/>
              </a:rPr>
              <a:t>, na katerega se nanašajo osebni podatki, </a:t>
            </a:r>
            <a:r>
              <a:rPr lang="sl-SI" sz="1400" b="1" dirty="0">
                <a:latin typeface="Times New Roman" panose="02020603050405020304" pitchFamily="18" charset="0"/>
                <a:cs typeface="Times New Roman" panose="02020603050405020304" pitchFamily="18" charset="0"/>
              </a:rPr>
              <a:t>ali na pravu Unije ali pravu države članice</a:t>
            </a:r>
            <a:r>
              <a:rPr lang="sl-SI" sz="1400" dirty="0">
                <a:latin typeface="Times New Roman" panose="02020603050405020304" pitchFamily="18" charset="0"/>
                <a:cs typeface="Times New Roman" panose="02020603050405020304" pitchFamily="18" charset="0"/>
              </a:rPr>
              <a:t>, kar predstavlja 	potreben in sorazmeren ukrep v demokratični družbi za uresničevanje ciljev iz člena 23(1), upravljavec, da bi ocenil, ali je 	obdelava za 	drug namen združljiva z namenom, za katerega so bili osebni podatki prvotno zbrani, </a:t>
            </a:r>
            <a:r>
              <a:rPr lang="sl-SI" sz="1400" b="1" dirty="0">
                <a:latin typeface="Times New Roman" panose="02020603050405020304" pitchFamily="18" charset="0"/>
                <a:cs typeface="Times New Roman" panose="02020603050405020304" pitchFamily="18" charset="0"/>
              </a:rPr>
              <a:t>med drugim upošteva</a:t>
            </a:r>
            <a:r>
              <a:rPr lang="sl-SI" sz="1400" dirty="0">
                <a:latin typeface="Times New Roman" panose="02020603050405020304" pitchFamily="18" charset="0"/>
                <a:cs typeface="Times New Roman" panose="02020603050405020304" pitchFamily="18" charset="0"/>
              </a:rPr>
              <a:t>:</a:t>
            </a:r>
          </a:p>
          <a:p>
            <a:pPr marL="0" indent="0">
              <a:buNone/>
            </a:pPr>
            <a:r>
              <a:rPr lang="sl-SI" sz="1400" dirty="0">
                <a:latin typeface="Times New Roman" panose="02020603050405020304" pitchFamily="18" charset="0"/>
                <a:cs typeface="Times New Roman" panose="02020603050405020304" pitchFamily="18" charset="0"/>
              </a:rPr>
              <a:t>	(a) kakršno koli </a:t>
            </a:r>
            <a:r>
              <a:rPr lang="sl-SI" sz="1400" b="1" dirty="0">
                <a:latin typeface="Times New Roman" panose="02020603050405020304" pitchFamily="18" charset="0"/>
                <a:cs typeface="Times New Roman" panose="02020603050405020304" pitchFamily="18" charset="0"/>
              </a:rPr>
              <a:t>povezavo med nameni</a:t>
            </a:r>
            <a:r>
              <a:rPr lang="sl-SI" sz="1400" dirty="0">
                <a:latin typeface="Times New Roman" panose="02020603050405020304" pitchFamily="18" charset="0"/>
                <a:cs typeface="Times New Roman" panose="02020603050405020304" pitchFamily="18" charset="0"/>
              </a:rPr>
              <a:t>, za katere so bili osebni podatki zbrani, in nameni načrtovane nadaljnje obdelave;</a:t>
            </a:r>
          </a:p>
          <a:p>
            <a:pPr marL="0" indent="0">
              <a:buNone/>
            </a:pPr>
            <a:r>
              <a:rPr lang="sl-SI" sz="1400" dirty="0">
                <a:latin typeface="Times New Roman" panose="02020603050405020304" pitchFamily="18" charset="0"/>
                <a:cs typeface="Times New Roman" panose="02020603050405020304" pitchFamily="18" charset="0"/>
              </a:rPr>
              <a:t>	(b) </a:t>
            </a:r>
            <a:r>
              <a:rPr lang="sl-SI" sz="1400" b="1" dirty="0">
                <a:latin typeface="Times New Roman" panose="02020603050405020304" pitchFamily="18" charset="0"/>
                <a:cs typeface="Times New Roman" panose="02020603050405020304" pitchFamily="18" charset="0"/>
              </a:rPr>
              <a:t>okoliščine, v katerih so bili osebni podatki zbrani</a:t>
            </a:r>
            <a:r>
              <a:rPr lang="sl-SI" sz="1400" dirty="0">
                <a:latin typeface="Times New Roman" panose="02020603050405020304" pitchFamily="18" charset="0"/>
                <a:cs typeface="Times New Roman" panose="02020603050405020304" pitchFamily="18" charset="0"/>
              </a:rPr>
              <a:t>, zlasti kar zadeva razmerje med posamezniki, na katere se nanašajo 	osebni podatki, in upravljavcem;</a:t>
            </a:r>
          </a:p>
          <a:p>
            <a:pPr marL="0" indent="0">
              <a:buNone/>
            </a:pPr>
            <a:r>
              <a:rPr lang="sl-SI" sz="1400" dirty="0">
                <a:latin typeface="Times New Roman" panose="02020603050405020304" pitchFamily="18" charset="0"/>
                <a:cs typeface="Times New Roman" panose="02020603050405020304" pitchFamily="18" charset="0"/>
              </a:rPr>
              <a:t>	(c) </a:t>
            </a:r>
            <a:r>
              <a:rPr lang="sl-SI" sz="1400" b="1" dirty="0">
                <a:latin typeface="Times New Roman" panose="02020603050405020304" pitchFamily="18" charset="0"/>
                <a:cs typeface="Times New Roman" panose="02020603050405020304" pitchFamily="18" charset="0"/>
              </a:rPr>
              <a:t>naravo osebnih podatkov</a:t>
            </a:r>
            <a:r>
              <a:rPr lang="sl-SI" sz="1400" dirty="0">
                <a:latin typeface="Times New Roman" panose="02020603050405020304" pitchFamily="18" charset="0"/>
                <a:cs typeface="Times New Roman" panose="02020603050405020304" pitchFamily="18" charset="0"/>
              </a:rPr>
              <a:t>, zlasti ali se obdelujejo posebne vrste osebnih podatkov v skladu s členom 9 ali pa se obdelujejo 	osebni podatki v zvezi s kazenskimi obsodbami in prekrški v skladu s členom 10;</a:t>
            </a:r>
          </a:p>
          <a:p>
            <a:pPr marL="0" indent="0">
              <a:buNone/>
            </a:pPr>
            <a:r>
              <a:rPr lang="sl-SI" sz="1400" dirty="0">
                <a:latin typeface="Times New Roman" panose="02020603050405020304" pitchFamily="18" charset="0"/>
                <a:cs typeface="Times New Roman" panose="02020603050405020304" pitchFamily="18" charset="0"/>
              </a:rPr>
              <a:t>	(d) </a:t>
            </a:r>
            <a:r>
              <a:rPr lang="sl-SI" sz="1400" b="1" dirty="0">
                <a:latin typeface="Times New Roman" panose="02020603050405020304" pitchFamily="18" charset="0"/>
                <a:cs typeface="Times New Roman" panose="02020603050405020304" pitchFamily="18" charset="0"/>
              </a:rPr>
              <a:t>morebitne posledice načrtovane nadaljnje obdelave </a:t>
            </a:r>
            <a:r>
              <a:rPr lang="sl-SI" sz="1400" dirty="0">
                <a:latin typeface="Times New Roman" panose="02020603050405020304" pitchFamily="18" charset="0"/>
                <a:cs typeface="Times New Roman" panose="02020603050405020304" pitchFamily="18" charset="0"/>
              </a:rPr>
              <a:t>za posameznike, na katere se nanašajo osebni podatki;</a:t>
            </a:r>
          </a:p>
          <a:p>
            <a:pPr marL="0" indent="0">
              <a:buNone/>
            </a:pPr>
            <a:r>
              <a:rPr lang="sl-SI" sz="1400" dirty="0">
                <a:latin typeface="Times New Roman" panose="02020603050405020304" pitchFamily="18" charset="0"/>
                <a:cs typeface="Times New Roman" panose="02020603050405020304" pitchFamily="18" charset="0"/>
              </a:rPr>
              <a:t>	(e) </a:t>
            </a:r>
            <a:r>
              <a:rPr lang="sl-SI" sz="1400" b="1" dirty="0">
                <a:latin typeface="Times New Roman" panose="02020603050405020304" pitchFamily="18" charset="0"/>
                <a:cs typeface="Times New Roman" panose="02020603050405020304" pitchFamily="18" charset="0"/>
              </a:rPr>
              <a:t>obstoj ustreznih zaščitnih ukrepov</a:t>
            </a:r>
            <a:r>
              <a:rPr lang="sl-SI" sz="1400" dirty="0">
                <a:latin typeface="Times New Roman" panose="02020603050405020304" pitchFamily="18" charset="0"/>
                <a:cs typeface="Times New Roman" panose="02020603050405020304" pitchFamily="18" charset="0"/>
              </a:rPr>
              <a:t>, ki lahko vključujejo šifriranje ali </a:t>
            </a:r>
            <a:r>
              <a:rPr lang="sl-SI" sz="1400" dirty="0" err="1">
                <a:latin typeface="Times New Roman" panose="02020603050405020304" pitchFamily="18" charset="0"/>
                <a:cs typeface="Times New Roman" panose="02020603050405020304" pitchFamily="18" charset="0"/>
              </a:rPr>
              <a:t>psevdonimizacijo</a:t>
            </a:r>
            <a:r>
              <a:rPr lang="sl-SI" sz="1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69930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CA753EF-346E-42DF-9E60-ABC4109C2D21}"/>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POSEBNA UREDITEV ZA DOLOČENE VRSTE PODATKOV</a:t>
            </a:r>
          </a:p>
        </p:txBody>
      </p:sp>
      <p:sp>
        <p:nvSpPr>
          <p:cNvPr id="3" name="Označba mesta vsebine 2">
            <a:extLst>
              <a:ext uri="{FF2B5EF4-FFF2-40B4-BE49-F238E27FC236}">
                <a16:creationId xmlns:a16="http://schemas.microsoft.com/office/drawing/2014/main" id="{83BE81C2-6BD9-4DCB-9D15-C9E95414231E}"/>
              </a:ext>
            </a:extLst>
          </p:cNvPr>
          <p:cNvSpPr>
            <a:spLocks noGrp="1"/>
          </p:cNvSpPr>
          <p:nvPr>
            <p:ph idx="1"/>
          </p:nvPr>
        </p:nvSpPr>
        <p:spPr/>
        <p:txBody>
          <a:bodyPr>
            <a:normAutofit fontScale="92500" lnSpcReduction="20000"/>
          </a:bodyPr>
          <a:lstStyle/>
          <a:p>
            <a:r>
              <a:rPr lang="sl-SI" dirty="0">
                <a:latin typeface="Times New Roman" panose="02020603050405020304" pitchFamily="18" charset="0"/>
                <a:cs typeface="Times New Roman" panose="02020603050405020304" pitchFamily="18" charset="0"/>
              </a:rPr>
              <a:t>9/I Prepovedani sta obdelava osebnih podatkov, ki razkrivajo </a:t>
            </a:r>
            <a:r>
              <a:rPr lang="sl-SI" b="1" dirty="0">
                <a:latin typeface="Times New Roman" panose="02020603050405020304" pitchFamily="18" charset="0"/>
                <a:cs typeface="Times New Roman" panose="02020603050405020304" pitchFamily="18" charset="0"/>
              </a:rPr>
              <a:t>rasno ali etnično poreklo</a:t>
            </a:r>
            <a:r>
              <a:rPr lang="sl-SI" dirty="0">
                <a:latin typeface="Times New Roman" panose="02020603050405020304" pitchFamily="18" charset="0"/>
                <a:cs typeface="Times New Roman" panose="02020603050405020304" pitchFamily="18" charset="0"/>
              </a:rPr>
              <a:t>, </a:t>
            </a:r>
            <a:r>
              <a:rPr lang="sl-SI" b="1" dirty="0">
                <a:latin typeface="Times New Roman" panose="02020603050405020304" pitchFamily="18" charset="0"/>
                <a:cs typeface="Times New Roman" panose="02020603050405020304" pitchFamily="18" charset="0"/>
              </a:rPr>
              <a:t>politično mnenje, versko ali filozofsko prepričanje ali članstvo v sindikatu</a:t>
            </a:r>
            <a:r>
              <a:rPr lang="sl-SI" dirty="0">
                <a:latin typeface="Times New Roman" panose="02020603050405020304" pitchFamily="18" charset="0"/>
                <a:cs typeface="Times New Roman" panose="02020603050405020304" pitchFamily="18" charset="0"/>
              </a:rPr>
              <a:t>, in obdelava </a:t>
            </a:r>
            <a:r>
              <a:rPr lang="sl-SI" b="1" dirty="0">
                <a:latin typeface="Times New Roman" panose="02020603050405020304" pitchFamily="18" charset="0"/>
                <a:cs typeface="Times New Roman" panose="02020603050405020304" pitchFamily="18" charset="0"/>
              </a:rPr>
              <a:t>genetskih podatkov, biometričnih podatkov</a:t>
            </a:r>
            <a:r>
              <a:rPr lang="sl-SI" dirty="0">
                <a:latin typeface="Times New Roman" panose="02020603050405020304" pitchFamily="18" charset="0"/>
                <a:cs typeface="Times New Roman" panose="02020603050405020304" pitchFamily="18" charset="0"/>
              </a:rPr>
              <a:t> za namene edinstvene identifikacije posameznika, </a:t>
            </a:r>
            <a:r>
              <a:rPr lang="sl-SI" b="1" dirty="0">
                <a:latin typeface="Times New Roman" panose="02020603050405020304" pitchFamily="18" charset="0"/>
                <a:cs typeface="Times New Roman" panose="02020603050405020304" pitchFamily="18" charset="0"/>
              </a:rPr>
              <a:t>podatkov v zvezi z zdravjem </a:t>
            </a:r>
            <a:r>
              <a:rPr lang="sl-SI" dirty="0">
                <a:latin typeface="Times New Roman" panose="02020603050405020304" pitchFamily="18" charset="0"/>
                <a:cs typeface="Times New Roman" panose="02020603050405020304" pitchFamily="18" charset="0"/>
              </a:rPr>
              <a:t>ali podatkov v zvezi s posameznikovim </a:t>
            </a:r>
            <a:r>
              <a:rPr lang="sl-SI" b="1" dirty="0">
                <a:latin typeface="Times New Roman" panose="02020603050405020304" pitchFamily="18" charset="0"/>
                <a:cs typeface="Times New Roman" panose="02020603050405020304" pitchFamily="18" charset="0"/>
              </a:rPr>
              <a:t>spolnim življenjem ali spolno usmerjenostjo.</a:t>
            </a:r>
          </a:p>
          <a:p>
            <a:pPr lvl="1"/>
            <a:r>
              <a:rPr lang="sl-SI" dirty="0">
                <a:latin typeface="Times New Roman" panose="02020603050405020304" pitchFamily="18" charset="0"/>
                <a:cs typeface="Times New Roman" panose="02020603050405020304" pitchFamily="18" charset="0"/>
              </a:rPr>
              <a:t>Posebej občutljivi podatki.</a:t>
            </a:r>
          </a:p>
          <a:p>
            <a:pPr lvl="1"/>
            <a:r>
              <a:rPr lang="sl-SI" dirty="0">
                <a:latin typeface="Times New Roman" panose="02020603050405020304" pitchFamily="18" charset="0"/>
                <a:cs typeface="Times New Roman" panose="02020603050405020304" pitchFamily="18" charset="0"/>
              </a:rPr>
              <a:t>So izjeme!</a:t>
            </a:r>
          </a:p>
          <a:p>
            <a:r>
              <a:rPr lang="sl-SI" dirty="0">
                <a:latin typeface="Times New Roman" panose="02020603050405020304" pitchFamily="18" charset="0"/>
                <a:cs typeface="Times New Roman" panose="02020603050405020304" pitchFamily="18" charset="0"/>
              </a:rPr>
              <a:t>10/I </a:t>
            </a:r>
            <a:r>
              <a:rPr lang="sl-SI" b="1" dirty="0">
                <a:latin typeface="Times New Roman" panose="02020603050405020304" pitchFamily="18" charset="0"/>
                <a:cs typeface="Times New Roman" panose="02020603050405020304" pitchFamily="18" charset="0"/>
              </a:rPr>
              <a:t>Obdelava osebnih podatkov v zvezi s kazenskimi obsodbami in prekrški </a:t>
            </a:r>
            <a:r>
              <a:rPr lang="sl-SI" dirty="0">
                <a:latin typeface="Times New Roman" panose="02020603050405020304" pitchFamily="18" charset="0"/>
                <a:cs typeface="Times New Roman" panose="02020603050405020304" pitchFamily="18" charset="0"/>
              </a:rPr>
              <a:t>ali s tem povezanimi varnostnimi ukrepi na podlagi člena 6(1) se izvaja </a:t>
            </a:r>
            <a:r>
              <a:rPr lang="sl-SI" b="1" dirty="0">
                <a:latin typeface="Times New Roman" panose="02020603050405020304" pitchFamily="18" charset="0"/>
                <a:cs typeface="Times New Roman" panose="02020603050405020304" pitchFamily="18" charset="0"/>
              </a:rPr>
              <a:t>le pod nadzorom </a:t>
            </a:r>
            <a:r>
              <a:rPr lang="sl-SI" dirty="0">
                <a:latin typeface="Times New Roman" panose="02020603050405020304" pitchFamily="18" charset="0"/>
                <a:cs typeface="Times New Roman" panose="02020603050405020304" pitchFamily="18" charset="0"/>
              </a:rPr>
              <a:t>uradnega organa ali če obdelavo dovoljuje pravo Unije ali pravo države članice, ki zagotavlja ustrezne zaščitne ukrepe za pravice in svoboščine posameznikov, na katere se nanašajo osebni podatki. Kakršni koli celoviti registri kazenskih obsodb se vodijo samo pod nadzorom uradnega organa.</a:t>
            </a:r>
          </a:p>
          <a:p>
            <a:pPr lvl="1"/>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254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C35300C-1848-49FD-8D26-9A5A8DE6A1AA}"/>
              </a:ext>
            </a:extLst>
          </p:cNvPr>
          <p:cNvSpPr>
            <a:spLocks noGrp="1"/>
          </p:cNvSpPr>
          <p:nvPr>
            <p:ph type="title"/>
          </p:nvPr>
        </p:nvSpPr>
        <p:spPr>
          <a:xfrm>
            <a:off x="1251678" y="382385"/>
            <a:ext cx="10178322" cy="1093990"/>
          </a:xfrm>
        </p:spPr>
        <p:txBody>
          <a:bodyPr>
            <a:normAutofit fontScale="90000"/>
          </a:bodyPr>
          <a:lstStyle/>
          <a:p>
            <a:pPr algn="ctr"/>
            <a:br>
              <a:rPr lang="sl-SI" dirty="0">
                <a:latin typeface="Times New Roman" panose="02020603050405020304" pitchFamily="18" charset="0"/>
                <a:cs typeface="Times New Roman" panose="02020603050405020304" pitchFamily="18" charset="0"/>
              </a:rPr>
            </a:br>
            <a:r>
              <a:rPr lang="sl-SI" dirty="0">
                <a:latin typeface="Times New Roman" panose="02020603050405020304" pitchFamily="18" charset="0"/>
                <a:cs typeface="Times New Roman" panose="02020603050405020304" pitchFamily="18" charset="0"/>
              </a:rPr>
              <a:t>VPRAŠANJA?</a:t>
            </a:r>
          </a:p>
        </p:txBody>
      </p:sp>
      <p:sp>
        <p:nvSpPr>
          <p:cNvPr id="3" name="Označba mesta vsebine 2">
            <a:extLst>
              <a:ext uri="{FF2B5EF4-FFF2-40B4-BE49-F238E27FC236}">
                <a16:creationId xmlns:a16="http://schemas.microsoft.com/office/drawing/2014/main" id="{77BCC618-5944-4784-A00A-55FAB2EA3DEB}"/>
              </a:ext>
            </a:extLst>
          </p:cNvPr>
          <p:cNvSpPr>
            <a:spLocks noGrp="1"/>
          </p:cNvSpPr>
          <p:nvPr>
            <p:ph idx="1"/>
          </p:nvPr>
        </p:nvSpPr>
        <p:spPr/>
        <p:txBody>
          <a:bodyPr/>
          <a:lstStyle/>
          <a:p>
            <a:pPr>
              <a:buFontTx/>
              <a:buChar char="-"/>
            </a:pPr>
            <a:r>
              <a:rPr lang="sl-SI" dirty="0">
                <a:latin typeface="Times New Roman" panose="02020603050405020304" pitchFamily="18" charset="0"/>
                <a:cs typeface="Times New Roman" panose="02020603050405020304" pitchFamily="18" charset="0"/>
              </a:rPr>
              <a:t>Na naslednjih predavanjih:</a:t>
            </a:r>
          </a:p>
          <a:p>
            <a:pPr lvl="1">
              <a:buFontTx/>
              <a:buChar char="-"/>
            </a:pPr>
            <a:r>
              <a:rPr lang="sl-SI" dirty="0">
                <a:latin typeface="Times New Roman" panose="02020603050405020304" pitchFamily="18" charset="0"/>
                <a:cs typeface="Times New Roman" panose="02020603050405020304" pitchFamily="18" charset="0"/>
              </a:rPr>
              <a:t>Pravice posameznikov</a:t>
            </a:r>
          </a:p>
          <a:p>
            <a:pPr lvl="1">
              <a:buFontTx/>
              <a:buChar char="-"/>
            </a:pPr>
            <a:r>
              <a:rPr lang="sl-SI" dirty="0">
                <a:latin typeface="Times New Roman" panose="02020603050405020304" pitchFamily="18" charset="0"/>
                <a:cs typeface="Times New Roman" panose="02020603050405020304" pitchFamily="18" charset="0"/>
              </a:rPr>
              <a:t>Obveznosti različnih subjektov</a:t>
            </a:r>
          </a:p>
          <a:p>
            <a:pPr lvl="1">
              <a:buFontTx/>
              <a:buChar char="-"/>
            </a:pPr>
            <a:r>
              <a:rPr lang="sl-SI" dirty="0">
                <a:latin typeface="Times New Roman" panose="02020603050405020304" pitchFamily="18" charset="0"/>
                <a:cs typeface="Times New Roman" panose="02020603050405020304" pitchFamily="18" charset="0"/>
              </a:rPr>
              <a:t>Nadzor nad pravilnim izvajanjem uredbe</a:t>
            </a:r>
          </a:p>
          <a:p>
            <a:pPr lvl="1">
              <a:buFontTx/>
              <a:buChar char="-"/>
            </a:pPr>
            <a:r>
              <a:rPr lang="sl-SI" dirty="0">
                <a:latin typeface="Times New Roman" panose="02020603050405020304" pitchFamily="18" charset="0"/>
                <a:cs typeface="Times New Roman" panose="02020603050405020304" pitchFamily="18" charset="0"/>
              </a:rPr>
              <a:t>Sankcije in druge posledice kršitev določb GDPR</a:t>
            </a:r>
          </a:p>
          <a:p>
            <a:pPr lvl="1">
              <a:buFontTx/>
              <a:buChar char="-"/>
            </a:pPr>
            <a:r>
              <a:rPr lang="sl-SI" dirty="0">
                <a:latin typeface="Times New Roman" panose="02020603050405020304" pitchFamily="18" charset="0"/>
                <a:cs typeface="Times New Roman" panose="02020603050405020304" pitchFamily="18" charset="0"/>
              </a:rPr>
              <a:t>Ostalo</a:t>
            </a:r>
          </a:p>
          <a:p>
            <a:pPr lvl="2">
              <a:buFontTx/>
              <a:buChar char="-"/>
            </a:pPr>
            <a:r>
              <a:rPr lang="sl-SI" dirty="0">
                <a:latin typeface="Times New Roman" panose="02020603050405020304" pitchFamily="18" charset="0"/>
                <a:cs typeface="Times New Roman" panose="02020603050405020304" pitchFamily="18" charset="0"/>
              </a:rPr>
              <a:t>Pogosta / odprta vprašanja in odgovori</a:t>
            </a:r>
          </a:p>
          <a:p>
            <a:pPr lvl="2">
              <a:buFontTx/>
              <a:buChar char="-"/>
            </a:pPr>
            <a:r>
              <a:rPr lang="sl-SI" dirty="0">
                <a:latin typeface="Times New Roman" panose="02020603050405020304" pitchFamily="18" charset="0"/>
                <a:cs typeface="Times New Roman" panose="02020603050405020304" pitchFamily="18" charset="0"/>
              </a:rPr>
              <a:t>ZVOP</a:t>
            </a:r>
          </a:p>
          <a:p>
            <a:pPr lvl="2">
              <a:buFontTx/>
              <a:buChar char="-"/>
            </a:pPr>
            <a:r>
              <a:rPr lang="sl-SI" dirty="0">
                <a:latin typeface="Times New Roman" panose="02020603050405020304" pitchFamily="18" charset="0"/>
                <a:cs typeface="Times New Roman" panose="02020603050405020304" pitchFamily="18" charset="0"/>
              </a:rPr>
              <a:t>Komentarji javnosti in informacijskega pooblaščenca</a:t>
            </a:r>
          </a:p>
          <a:p>
            <a:pPr marL="457200" lvl="1" indent="0">
              <a:buNone/>
            </a:pPr>
            <a:endParaRPr lang="sl-SI" dirty="0">
              <a:latin typeface="Times New Roman" panose="02020603050405020304" pitchFamily="18" charset="0"/>
              <a:cs typeface="Times New Roman" panose="02020603050405020304" pitchFamily="18" charset="0"/>
            </a:endParaRPr>
          </a:p>
          <a:p>
            <a:pPr lvl="1">
              <a:buFontTx/>
              <a:buChar char="-"/>
            </a:pPr>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735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C2A332D-D117-4C18-AC65-6000D0AC2527}"/>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IZVEDBA PREDAVANJ</a:t>
            </a:r>
          </a:p>
        </p:txBody>
      </p:sp>
      <p:sp>
        <p:nvSpPr>
          <p:cNvPr id="3" name="Označba mesta vsebine 2">
            <a:extLst>
              <a:ext uri="{FF2B5EF4-FFF2-40B4-BE49-F238E27FC236}">
                <a16:creationId xmlns:a16="http://schemas.microsoft.com/office/drawing/2014/main" id="{C436269C-72D7-4D4D-B890-7131E9002ADD}"/>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Sreda 21.11.2018 od 18:00 do 20:00</a:t>
            </a:r>
          </a:p>
          <a:p>
            <a:endParaRPr lang="sl-SI" dirty="0">
              <a:latin typeface="Times New Roman" panose="02020603050405020304" pitchFamily="18" charset="0"/>
              <a:cs typeface="Times New Roman" panose="02020603050405020304" pitchFamily="18" charset="0"/>
            </a:endParaRPr>
          </a:p>
          <a:p>
            <a:r>
              <a:rPr lang="sl-SI" dirty="0">
                <a:latin typeface="Times New Roman" panose="02020603050405020304" pitchFamily="18" charset="0"/>
                <a:cs typeface="Times New Roman" panose="02020603050405020304" pitchFamily="18" charset="0"/>
              </a:rPr>
              <a:t>Ponedeljek 26.11.2018 od 18:00 do 20:00</a:t>
            </a:r>
          </a:p>
          <a:p>
            <a:endParaRPr lang="sl-SI" dirty="0">
              <a:latin typeface="Times New Roman" panose="02020603050405020304" pitchFamily="18" charset="0"/>
              <a:cs typeface="Times New Roman" panose="02020603050405020304" pitchFamily="18" charset="0"/>
            </a:endParaRPr>
          </a:p>
          <a:p>
            <a:r>
              <a:rPr lang="sl-SI" dirty="0">
                <a:latin typeface="Times New Roman" panose="02020603050405020304" pitchFamily="18" charset="0"/>
                <a:cs typeface="Times New Roman" panose="02020603050405020304" pitchFamily="18" charset="0"/>
              </a:rPr>
              <a:t>Sreda 28.11.2018 od 18:00 do 20:00</a:t>
            </a:r>
          </a:p>
        </p:txBody>
      </p:sp>
    </p:spTree>
    <p:extLst>
      <p:ext uri="{BB962C8B-B14F-4D97-AF65-F5344CB8AC3E}">
        <p14:creationId xmlns:p14="http://schemas.microsoft.com/office/powerpoint/2010/main" val="833089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20E5B16-C47C-49FD-A93D-A72F54F14289}"/>
              </a:ext>
            </a:extLst>
          </p:cNvPr>
          <p:cNvSpPr>
            <a:spLocks noGrp="1"/>
          </p:cNvSpPr>
          <p:nvPr>
            <p:ph type="title"/>
          </p:nvPr>
        </p:nvSpPr>
        <p:spPr/>
        <p:txBody>
          <a:bodyPr/>
          <a:lstStyle/>
          <a:p>
            <a:r>
              <a:rPr lang="sl-SI" dirty="0">
                <a:latin typeface="Times New Roman" panose="02020603050405020304" pitchFamily="18" charset="0"/>
                <a:cs typeface="Times New Roman" panose="02020603050405020304" pitchFamily="18" charset="0"/>
              </a:rPr>
              <a:t>PONAVLJANJE</a:t>
            </a:r>
            <a:br>
              <a:rPr lang="sl-SI" dirty="0">
                <a:latin typeface="Times New Roman" panose="02020603050405020304" pitchFamily="18" charset="0"/>
                <a:cs typeface="Times New Roman" panose="02020603050405020304" pitchFamily="18" charset="0"/>
              </a:rPr>
            </a:br>
            <a:r>
              <a:rPr lang="sl-SI" sz="2000" dirty="0">
                <a:latin typeface="Times New Roman" panose="02020603050405020304" pitchFamily="18" charset="0"/>
                <a:cs typeface="Times New Roman" panose="02020603050405020304" pitchFamily="18" charset="0"/>
              </a:rPr>
              <a:t>najpomembnejše točke</a:t>
            </a:r>
            <a:endParaRPr lang="sl-SI" dirty="0">
              <a:latin typeface="Times New Roman" panose="02020603050405020304" pitchFamily="18" charset="0"/>
              <a:cs typeface="Times New Roman" panose="02020603050405020304" pitchFamily="18" charset="0"/>
            </a:endParaRPr>
          </a:p>
        </p:txBody>
      </p:sp>
      <p:sp>
        <p:nvSpPr>
          <p:cNvPr id="3" name="Označba mesta vsebine 2">
            <a:extLst>
              <a:ext uri="{FF2B5EF4-FFF2-40B4-BE49-F238E27FC236}">
                <a16:creationId xmlns:a16="http://schemas.microsoft.com/office/drawing/2014/main" id="{4FDD03CD-F62C-4300-9233-9CA405F8619B}"/>
              </a:ext>
            </a:extLst>
          </p:cNvPr>
          <p:cNvSpPr>
            <a:spLocks noGrp="1"/>
          </p:cNvSpPr>
          <p:nvPr>
            <p:ph idx="1"/>
          </p:nvPr>
        </p:nvSpPr>
        <p:spPr>
          <a:xfrm>
            <a:off x="1251678" y="1663337"/>
            <a:ext cx="10178322" cy="4216256"/>
          </a:xfrm>
        </p:spPr>
        <p:txBody>
          <a:bodyPr>
            <a:normAutofit lnSpcReduction="10000"/>
          </a:bodyPr>
          <a:lstStyle/>
          <a:p>
            <a:r>
              <a:rPr lang="sl-SI" dirty="0">
                <a:latin typeface="Times New Roman" panose="02020603050405020304" pitchFamily="18" charset="0"/>
                <a:cs typeface="Times New Roman" panose="02020603050405020304" pitchFamily="18" charset="0"/>
              </a:rPr>
              <a:t>Uredba, sekundarni zakonodajni akt (unifikacija prava).</a:t>
            </a:r>
          </a:p>
          <a:p>
            <a:r>
              <a:rPr lang="sl-SI" dirty="0">
                <a:latin typeface="Times New Roman" panose="02020603050405020304" pitchFamily="18" charset="0"/>
                <a:cs typeface="Times New Roman" panose="02020603050405020304" pitchFamily="18" charset="0"/>
              </a:rPr>
              <a:t>Smisel uredbe: strožji predpis, več nadzora in kontrole s strani posameznikov.</a:t>
            </a:r>
          </a:p>
          <a:p>
            <a:r>
              <a:rPr lang="sl-SI" dirty="0">
                <a:latin typeface="Times New Roman" panose="02020603050405020304" pitchFamily="18" charset="0"/>
                <a:cs typeface="Times New Roman" panose="02020603050405020304" pitchFamily="18" charset="0"/>
              </a:rPr>
              <a:t>Uredba velja od 25.05.2018. ZVOP-2 še ni sprejet.</a:t>
            </a:r>
          </a:p>
          <a:p>
            <a:r>
              <a:rPr lang="sl-SI" dirty="0">
                <a:latin typeface="Times New Roman" panose="02020603050405020304" pitchFamily="18" charset="0"/>
                <a:cs typeface="Times New Roman" panose="02020603050405020304" pitchFamily="18" charset="0"/>
              </a:rPr>
              <a:t>Uredba velja za celotno EU, v določenih primerih pa tudi za tuje osebe.</a:t>
            </a:r>
          </a:p>
          <a:p>
            <a:r>
              <a:rPr lang="sl-SI" dirty="0">
                <a:latin typeface="Times New Roman" panose="02020603050405020304" pitchFamily="18" charset="0"/>
                <a:cs typeface="Times New Roman" panose="02020603050405020304" pitchFamily="18" charset="0"/>
              </a:rPr>
              <a:t>Široka definicija osebnih podatkov in obdelave osebnih podatkov.</a:t>
            </a:r>
          </a:p>
          <a:p>
            <a:r>
              <a:rPr lang="sl-SI" dirty="0">
                <a:latin typeface="Times New Roman" panose="02020603050405020304" pitchFamily="18" charset="0"/>
                <a:cs typeface="Times New Roman" panose="02020603050405020304" pitchFamily="18" charset="0"/>
              </a:rPr>
              <a:t>Pomen ločevanja med upravljavci in obdelovalci.</a:t>
            </a:r>
          </a:p>
          <a:p>
            <a:r>
              <a:rPr lang="sl-SI" dirty="0">
                <a:latin typeface="Times New Roman" panose="02020603050405020304" pitchFamily="18" charset="0"/>
                <a:cs typeface="Times New Roman" panose="02020603050405020304" pitchFamily="18" charset="0"/>
              </a:rPr>
              <a:t>6 možnih podlag za zakonito obdelavo osebnih podatkov</a:t>
            </a:r>
          </a:p>
          <a:p>
            <a:r>
              <a:rPr lang="sl-SI" dirty="0">
                <a:latin typeface="Times New Roman" panose="02020603050405020304" pitchFamily="18" charset="0"/>
                <a:cs typeface="Times New Roman" panose="02020603050405020304" pitchFamily="18" charset="0"/>
              </a:rPr>
              <a:t>Veliko predpostavk za veljavno privolitev.</a:t>
            </a:r>
          </a:p>
          <a:p>
            <a:r>
              <a:rPr lang="sl-SI" dirty="0">
                <a:latin typeface="Times New Roman" panose="02020603050405020304" pitchFamily="18" charset="0"/>
                <a:cs typeface="Times New Roman" panose="02020603050405020304" pitchFamily="18" charset="0"/>
              </a:rPr>
              <a:t>Restriktivna razlaga ostalih podlag za zakonito obdelavo osebnih podatkov.</a:t>
            </a:r>
          </a:p>
          <a:p>
            <a:r>
              <a:rPr lang="sl-SI" dirty="0">
                <a:latin typeface="Times New Roman" panose="02020603050405020304" pitchFamily="18" charset="0"/>
                <a:cs typeface="Times New Roman" panose="02020603050405020304" pitchFamily="18" charset="0"/>
              </a:rPr>
              <a:t>Posebna pravila za določene vrste osebnih podatkov.</a:t>
            </a:r>
          </a:p>
          <a:p>
            <a:endParaRPr lang="sl-SI" dirty="0">
              <a:latin typeface="Times New Roman" panose="02020603050405020304" pitchFamily="18" charset="0"/>
              <a:cs typeface="Times New Roman" panose="02020603050405020304" pitchFamily="18" charset="0"/>
            </a:endParaRPr>
          </a:p>
          <a:p>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211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4F1596-4B46-4FDA-9573-FB5478713F80}"/>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GDPR</a:t>
            </a:r>
          </a:p>
        </p:txBody>
      </p:sp>
      <p:sp>
        <p:nvSpPr>
          <p:cNvPr id="3" name="Označba mesta vsebine 2">
            <a:extLst>
              <a:ext uri="{FF2B5EF4-FFF2-40B4-BE49-F238E27FC236}">
                <a16:creationId xmlns:a16="http://schemas.microsoft.com/office/drawing/2014/main" id="{0098937C-CA8B-4DB0-8F28-F0D38B62FB62}"/>
              </a:ext>
            </a:extLst>
          </p:cNvPr>
          <p:cNvSpPr>
            <a:spLocks noGrp="1"/>
          </p:cNvSpPr>
          <p:nvPr>
            <p:ph idx="1"/>
          </p:nvPr>
        </p:nvSpPr>
        <p:spPr/>
        <p:txBody>
          <a:bodyPr>
            <a:normAutofit/>
          </a:bodyPr>
          <a:lstStyle/>
          <a:p>
            <a:r>
              <a:rPr lang="sl-SI" sz="2800" b="1" dirty="0">
                <a:latin typeface="Times New Roman" panose="02020603050405020304" pitchFamily="18" charset="0"/>
                <a:cs typeface="Times New Roman" panose="02020603050405020304" pitchFamily="18" charset="0"/>
              </a:rPr>
              <a:t>G</a:t>
            </a:r>
            <a:r>
              <a:rPr lang="sl-SI" sz="2800" dirty="0">
                <a:latin typeface="Times New Roman" panose="02020603050405020304" pitchFamily="18" charset="0"/>
                <a:cs typeface="Times New Roman" panose="02020603050405020304" pitchFamily="18" charset="0"/>
              </a:rPr>
              <a:t>eneral</a:t>
            </a:r>
          </a:p>
          <a:p>
            <a:r>
              <a:rPr lang="sl-SI" sz="2800" b="1" dirty="0">
                <a:latin typeface="Times New Roman" panose="02020603050405020304" pitchFamily="18" charset="0"/>
                <a:cs typeface="Times New Roman" panose="02020603050405020304" pitchFamily="18" charset="0"/>
              </a:rPr>
              <a:t>D</a:t>
            </a:r>
            <a:r>
              <a:rPr lang="sl-SI" sz="2800" dirty="0">
                <a:latin typeface="Times New Roman" panose="02020603050405020304" pitchFamily="18" charset="0"/>
                <a:cs typeface="Times New Roman" panose="02020603050405020304" pitchFamily="18" charset="0"/>
              </a:rPr>
              <a:t>ata</a:t>
            </a:r>
          </a:p>
          <a:p>
            <a:r>
              <a:rPr lang="sl-SI" sz="2800" b="1" dirty="0" err="1">
                <a:latin typeface="Times New Roman" panose="02020603050405020304" pitchFamily="18" charset="0"/>
                <a:cs typeface="Times New Roman" panose="02020603050405020304" pitchFamily="18" charset="0"/>
              </a:rPr>
              <a:t>P</a:t>
            </a:r>
            <a:r>
              <a:rPr lang="sl-SI" sz="2800" dirty="0" err="1">
                <a:latin typeface="Times New Roman" panose="02020603050405020304" pitchFamily="18" charset="0"/>
                <a:cs typeface="Times New Roman" panose="02020603050405020304" pitchFamily="18" charset="0"/>
              </a:rPr>
              <a:t>rotection</a:t>
            </a:r>
            <a:endParaRPr lang="sl-SI" sz="2800" dirty="0">
              <a:latin typeface="Times New Roman" panose="02020603050405020304" pitchFamily="18" charset="0"/>
              <a:cs typeface="Times New Roman" panose="02020603050405020304" pitchFamily="18" charset="0"/>
            </a:endParaRPr>
          </a:p>
          <a:p>
            <a:r>
              <a:rPr lang="sl-SI" sz="2800" b="1" u="sng" dirty="0" err="1">
                <a:latin typeface="Times New Roman" panose="02020603050405020304" pitchFamily="18" charset="0"/>
                <a:cs typeface="Times New Roman" panose="02020603050405020304" pitchFamily="18" charset="0"/>
              </a:rPr>
              <a:t>R</a:t>
            </a:r>
            <a:r>
              <a:rPr lang="sl-SI" sz="2800" u="sng" dirty="0" err="1">
                <a:latin typeface="Times New Roman" panose="02020603050405020304" pitchFamily="18" charset="0"/>
                <a:cs typeface="Times New Roman" panose="02020603050405020304" pitchFamily="18" charset="0"/>
              </a:rPr>
              <a:t>egulation</a:t>
            </a:r>
            <a:endParaRPr lang="sl-SI" sz="2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915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7C7FCC5-BAEC-401B-A2BF-6E8FD9984125}"/>
              </a:ext>
            </a:extLst>
          </p:cNvPr>
          <p:cNvSpPr>
            <a:spLocks noGrp="1"/>
          </p:cNvSpPr>
          <p:nvPr>
            <p:ph type="title"/>
          </p:nvPr>
        </p:nvSpPr>
        <p:spPr/>
        <p:txBody>
          <a:bodyPr/>
          <a:lstStyle/>
          <a:p>
            <a:pPr algn="ctr"/>
            <a:r>
              <a:rPr lang="sl-SI" dirty="0" err="1">
                <a:latin typeface="Times New Roman" panose="02020603050405020304" pitchFamily="18" charset="0"/>
                <a:cs typeface="Times New Roman" panose="02020603050405020304" pitchFamily="18" charset="0"/>
              </a:rPr>
              <a:t>Regulation</a:t>
            </a:r>
            <a:r>
              <a:rPr lang="sl-SI" dirty="0">
                <a:latin typeface="Times New Roman" panose="02020603050405020304" pitchFamily="18" charset="0"/>
                <a:cs typeface="Times New Roman" panose="02020603050405020304" pitchFamily="18" charset="0"/>
              </a:rPr>
              <a:t> (Uredba)</a:t>
            </a:r>
          </a:p>
        </p:txBody>
      </p:sp>
      <p:sp>
        <p:nvSpPr>
          <p:cNvPr id="3" name="Označba mesta vsebine 2">
            <a:extLst>
              <a:ext uri="{FF2B5EF4-FFF2-40B4-BE49-F238E27FC236}">
                <a16:creationId xmlns:a16="http://schemas.microsoft.com/office/drawing/2014/main" id="{D646E30C-623D-4DB5-8BA0-3B236F7C1BCB}"/>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Zakonodajni akt</a:t>
            </a:r>
          </a:p>
          <a:p>
            <a:r>
              <a:rPr lang="sl-SI" dirty="0">
                <a:latin typeface="Times New Roman" panose="02020603050405020304" pitchFamily="18" charset="0"/>
                <a:cs typeface="Times New Roman" panose="02020603050405020304" pitchFamily="18" charset="0"/>
              </a:rPr>
              <a:t>Akt </a:t>
            </a:r>
            <a:r>
              <a:rPr lang="sl-SI" i="1" dirty="0">
                <a:latin typeface="Times New Roman" panose="02020603050405020304" pitchFamily="18" charset="0"/>
                <a:cs typeface="Times New Roman" panose="02020603050405020304" pitchFamily="18" charset="0"/>
              </a:rPr>
              <a:t>sekundarnega</a:t>
            </a:r>
            <a:r>
              <a:rPr lang="sl-SI" dirty="0">
                <a:latin typeface="Times New Roman" panose="02020603050405020304" pitchFamily="18" charset="0"/>
                <a:cs typeface="Times New Roman" panose="02020603050405020304" pitchFamily="18" charset="0"/>
              </a:rPr>
              <a:t> prava EU</a:t>
            </a:r>
          </a:p>
          <a:p>
            <a:r>
              <a:rPr lang="sl-SI" dirty="0">
                <a:latin typeface="Times New Roman" panose="02020603050405020304" pitchFamily="18" charset="0"/>
                <a:cs typeface="Times New Roman" panose="02020603050405020304" pitchFamily="18" charset="0"/>
              </a:rPr>
              <a:t>Uredba in Direktiva</a:t>
            </a:r>
          </a:p>
          <a:p>
            <a:pPr lvl="1"/>
            <a:r>
              <a:rPr lang="sl-SI" dirty="0">
                <a:latin typeface="Times New Roman" panose="02020603050405020304" pitchFamily="18" charset="0"/>
                <a:cs typeface="Times New Roman" panose="02020603050405020304" pitchFamily="18" charset="0"/>
              </a:rPr>
              <a:t>Zavezujoči</a:t>
            </a:r>
          </a:p>
          <a:p>
            <a:pPr lvl="1"/>
            <a:r>
              <a:rPr lang="sl-SI" dirty="0">
                <a:latin typeface="Times New Roman" panose="02020603050405020304" pitchFamily="18" charset="0"/>
                <a:cs typeface="Times New Roman" panose="02020603050405020304" pitchFamily="18" charset="0"/>
              </a:rPr>
              <a:t>Neposredna uporaba ali implementacija</a:t>
            </a:r>
          </a:p>
          <a:p>
            <a:pPr lvl="1"/>
            <a:r>
              <a:rPr lang="sl-SI" dirty="0">
                <a:latin typeface="Times New Roman" panose="02020603050405020304" pitchFamily="18" charset="0"/>
                <a:cs typeface="Times New Roman" panose="02020603050405020304" pitchFamily="18" charset="0"/>
              </a:rPr>
              <a:t>Akti </a:t>
            </a:r>
            <a:r>
              <a:rPr lang="sl-SI" i="1" dirty="0">
                <a:latin typeface="Times New Roman" panose="02020603050405020304" pitchFamily="18" charset="0"/>
                <a:cs typeface="Times New Roman" panose="02020603050405020304" pitchFamily="18" charset="0"/>
              </a:rPr>
              <a:t>unifikacije</a:t>
            </a:r>
            <a:r>
              <a:rPr lang="sl-SI" dirty="0">
                <a:latin typeface="Times New Roman" panose="02020603050405020304" pitchFamily="18" charset="0"/>
                <a:cs typeface="Times New Roman" panose="02020603050405020304" pitchFamily="18" charset="0"/>
              </a:rPr>
              <a:t> in akti </a:t>
            </a:r>
            <a:r>
              <a:rPr lang="sl-SI" i="1" dirty="0">
                <a:latin typeface="Times New Roman" panose="02020603050405020304" pitchFamily="18" charset="0"/>
                <a:cs typeface="Times New Roman" panose="02020603050405020304" pitchFamily="18" charset="0"/>
              </a:rPr>
              <a:t>harmonizacije</a:t>
            </a:r>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7522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6C0AA7C-9167-4C1A-9E52-1B0E8B8AD3CA}"/>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POMEN GDPR</a:t>
            </a:r>
          </a:p>
        </p:txBody>
      </p:sp>
      <p:sp>
        <p:nvSpPr>
          <p:cNvPr id="3" name="Označba mesta vsebine 2">
            <a:extLst>
              <a:ext uri="{FF2B5EF4-FFF2-40B4-BE49-F238E27FC236}">
                <a16:creationId xmlns:a16="http://schemas.microsoft.com/office/drawing/2014/main" id="{ECFA12C1-A62B-4AE5-9AB7-1C4F1864EB6C}"/>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Največja sprememba na tem področju</a:t>
            </a:r>
          </a:p>
          <a:p>
            <a:pPr lvl="1"/>
            <a:r>
              <a:rPr lang="sl-SI" dirty="0">
                <a:latin typeface="Times New Roman" panose="02020603050405020304" pitchFamily="18" charset="0"/>
                <a:cs typeface="Times New Roman" panose="02020603050405020304" pitchFamily="18" charset="0"/>
              </a:rPr>
              <a:t>Unifikacija prava</a:t>
            </a:r>
          </a:p>
          <a:p>
            <a:pPr lvl="1"/>
            <a:r>
              <a:rPr lang="sl-SI" dirty="0">
                <a:latin typeface="Times New Roman" panose="02020603050405020304" pitchFamily="18" charset="0"/>
                <a:cs typeface="Times New Roman" panose="02020603050405020304" pitchFamily="18" charset="0"/>
              </a:rPr>
              <a:t>Bistvene vsebinske spremembe</a:t>
            </a:r>
          </a:p>
          <a:p>
            <a:pPr lvl="2"/>
            <a:r>
              <a:rPr lang="sl-SI" dirty="0">
                <a:latin typeface="Times New Roman" panose="02020603050405020304" pitchFamily="18" charset="0"/>
                <a:cs typeface="Times New Roman" panose="02020603050405020304" pitchFamily="18" charset="0"/>
              </a:rPr>
              <a:t>Strožji predpis</a:t>
            </a:r>
          </a:p>
          <a:p>
            <a:pPr lvl="2"/>
            <a:r>
              <a:rPr lang="sl-SI" dirty="0">
                <a:latin typeface="Times New Roman" panose="02020603050405020304" pitchFamily="18" charset="0"/>
                <a:cs typeface="Times New Roman" panose="02020603050405020304" pitchFamily="18" charset="0"/>
              </a:rPr>
              <a:t>Več nadzora in kontrole s strani posameznikov</a:t>
            </a:r>
          </a:p>
          <a:p>
            <a:pPr lvl="2"/>
            <a:r>
              <a:rPr lang="sl-SI" dirty="0">
                <a:latin typeface="Times New Roman" panose="02020603050405020304" pitchFamily="18" charset="0"/>
                <a:cs typeface="Times New Roman" panose="02020603050405020304" pitchFamily="18" charset="0"/>
              </a:rPr>
              <a:t>Potencialne težave za gospodarske družbe (organizacijsko, tehnično, stroškovno)</a:t>
            </a:r>
          </a:p>
          <a:p>
            <a:pPr marL="914400" lvl="2" indent="0">
              <a:buNone/>
            </a:pPr>
            <a:endParaRPr lang="sl-SI" dirty="0">
              <a:latin typeface="Times New Roman" panose="02020603050405020304" pitchFamily="18" charset="0"/>
              <a:cs typeface="Times New Roman" panose="02020603050405020304" pitchFamily="18" charset="0"/>
            </a:endParaRPr>
          </a:p>
          <a:p>
            <a:r>
              <a:rPr lang="sl-SI" dirty="0">
                <a:latin typeface="Times New Roman" panose="02020603050405020304" pitchFamily="18" charset="0"/>
                <a:cs typeface="Times New Roman" panose="02020603050405020304" pitchFamily="18" charset="0"/>
              </a:rPr>
              <a:t>Odziv javnosti</a:t>
            </a:r>
          </a:p>
          <a:p>
            <a:pPr lvl="2"/>
            <a:endParaRPr lang="sl-SI"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995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031CFF-5222-4B64-8BFF-0E246DE25504}"/>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VSEBINA</a:t>
            </a:r>
          </a:p>
        </p:txBody>
      </p:sp>
      <p:sp>
        <p:nvSpPr>
          <p:cNvPr id="3" name="Označba mesta vsebine 2">
            <a:extLst>
              <a:ext uri="{FF2B5EF4-FFF2-40B4-BE49-F238E27FC236}">
                <a16:creationId xmlns:a16="http://schemas.microsoft.com/office/drawing/2014/main" id="{C9F5E974-90A2-4524-B7EA-7E84D89E49FD}"/>
              </a:ext>
            </a:extLst>
          </p:cNvPr>
          <p:cNvSpPr>
            <a:spLocks noGrp="1"/>
          </p:cNvSpPr>
          <p:nvPr>
            <p:ph idx="1"/>
          </p:nvPr>
        </p:nvSpPr>
        <p:spPr/>
        <p:txBody>
          <a:bodyPr>
            <a:normAutofit fontScale="92500" lnSpcReduction="20000"/>
          </a:bodyPr>
          <a:lstStyle/>
          <a:p>
            <a:r>
              <a:rPr lang="sl-SI" dirty="0">
                <a:latin typeface="Times New Roman" panose="02020603050405020304" pitchFamily="18" charset="0"/>
                <a:cs typeface="Times New Roman" panose="02020603050405020304" pitchFamily="18" charset="0"/>
              </a:rPr>
              <a:t>„GDPR“</a:t>
            </a:r>
          </a:p>
          <a:p>
            <a:r>
              <a:rPr lang="sl-SI" dirty="0">
                <a:latin typeface="Times New Roman" panose="02020603050405020304" pitchFamily="18" charset="0"/>
                <a:cs typeface="Times New Roman" panose="02020603050405020304" pitchFamily="18" charset="0"/>
              </a:rPr>
              <a:t>Pojem uredbe v pravu Evropske unije</a:t>
            </a:r>
          </a:p>
          <a:p>
            <a:r>
              <a:rPr lang="sl-SI" dirty="0">
                <a:latin typeface="Times New Roman" panose="02020603050405020304" pitchFamily="18" charset="0"/>
                <a:cs typeface="Times New Roman" panose="02020603050405020304" pitchFamily="18" charset="0"/>
              </a:rPr>
              <a:t>Vsebinsko področje urejanja GDPR</a:t>
            </a:r>
          </a:p>
          <a:p>
            <a:r>
              <a:rPr lang="sl-SI" dirty="0">
                <a:latin typeface="Times New Roman" panose="02020603050405020304" pitchFamily="18" charset="0"/>
                <a:cs typeface="Times New Roman" panose="02020603050405020304" pitchFamily="18" charset="0"/>
              </a:rPr>
              <a:t>Časovna in krajevna veljavnost GDPR</a:t>
            </a:r>
          </a:p>
          <a:p>
            <a:r>
              <a:rPr lang="sl-SI" dirty="0">
                <a:latin typeface="Times New Roman" panose="02020603050405020304" pitchFamily="18" charset="0"/>
                <a:cs typeface="Times New Roman" panose="02020603050405020304" pitchFamily="18" charset="0"/>
              </a:rPr>
              <a:t>Temeljni izrazi</a:t>
            </a:r>
          </a:p>
          <a:p>
            <a:r>
              <a:rPr lang="sl-SI" dirty="0">
                <a:latin typeface="Times New Roman" panose="02020603050405020304" pitchFamily="18" charset="0"/>
                <a:cs typeface="Times New Roman" panose="02020603050405020304" pitchFamily="18" charset="0"/>
              </a:rPr>
              <a:t>Pogoji za zakonito obdelavo osebnih podatkov</a:t>
            </a:r>
          </a:p>
          <a:p>
            <a:pPr marL="0" indent="0">
              <a:buNone/>
            </a:pPr>
            <a:r>
              <a:rPr lang="sl-SI" b="1" dirty="0">
                <a:latin typeface="Times New Roman" panose="02020603050405020304" pitchFamily="18" charset="0"/>
                <a:cs typeface="Times New Roman" panose="02020603050405020304" pitchFamily="18" charset="0"/>
              </a:rPr>
              <a:t>_________________________________________</a:t>
            </a:r>
          </a:p>
          <a:p>
            <a:pPr marL="0" indent="0">
              <a:buNone/>
            </a:pPr>
            <a:endParaRPr lang="sl-SI" b="1" dirty="0">
              <a:latin typeface="Times New Roman" panose="02020603050405020304" pitchFamily="18" charset="0"/>
              <a:cs typeface="Times New Roman" panose="02020603050405020304" pitchFamily="18" charset="0"/>
            </a:endParaRPr>
          </a:p>
          <a:p>
            <a:r>
              <a:rPr lang="sl-SI" dirty="0">
                <a:latin typeface="Times New Roman" panose="02020603050405020304" pitchFamily="18" charset="0"/>
                <a:cs typeface="Times New Roman" panose="02020603050405020304" pitchFamily="18" charset="0"/>
              </a:rPr>
              <a:t>Pravice posameznikov</a:t>
            </a:r>
          </a:p>
          <a:p>
            <a:r>
              <a:rPr lang="sl-SI" dirty="0">
                <a:latin typeface="Times New Roman" panose="02020603050405020304" pitchFamily="18" charset="0"/>
                <a:cs typeface="Times New Roman" panose="02020603050405020304" pitchFamily="18" charset="0"/>
              </a:rPr>
              <a:t>Obveznosti različnih subjektov</a:t>
            </a:r>
          </a:p>
        </p:txBody>
      </p:sp>
    </p:spTree>
    <p:extLst>
      <p:ext uri="{BB962C8B-B14F-4D97-AF65-F5344CB8AC3E}">
        <p14:creationId xmlns:p14="http://schemas.microsoft.com/office/powerpoint/2010/main" val="817025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346746-487E-43E8-9A37-BD4B3E31BD0B}"/>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VSEBINA</a:t>
            </a:r>
            <a:endParaRPr lang="sl-SI" dirty="0"/>
          </a:p>
        </p:txBody>
      </p:sp>
      <p:sp>
        <p:nvSpPr>
          <p:cNvPr id="3" name="Označba mesta vsebine 2">
            <a:extLst>
              <a:ext uri="{FF2B5EF4-FFF2-40B4-BE49-F238E27FC236}">
                <a16:creationId xmlns:a16="http://schemas.microsoft.com/office/drawing/2014/main" id="{D48AE62D-AE33-4AD6-817B-66E297A1B4A6}"/>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Nadzor nad pravilnim izvajanjem uredbe</a:t>
            </a:r>
          </a:p>
          <a:p>
            <a:r>
              <a:rPr lang="sl-SI" dirty="0">
                <a:latin typeface="Times New Roman" panose="02020603050405020304" pitchFamily="18" charset="0"/>
                <a:cs typeface="Times New Roman" panose="02020603050405020304" pitchFamily="18" charset="0"/>
              </a:rPr>
              <a:t>Sankcije in druge posledice kršitev določb GDPR</a:t>
            </a:r>
          </a:p>
          <a:p>
            <a:r>
              <a:rPr lang="sl-SI" dirty="0">
                <a:latin typeface="Times New Roman" panose="02020603050405020304" pitchFamily="18" charset="0"/>
                <a:cs typeface="Times New Roman" panose="02020603050405020304" pitchFamily="18" charset="0"/>
              </a:rPr>
              <a:t>Ostalo</a:t>
            </a:r>
          </a:p>
          <a:p>
            <a:pPr lvl="1"/>
            <a:r>
              <a:rPr lang="sl-SI" dirty="0">
                <a:latin typeface="Times New Roman" panose="02020603050405020304" pitchFamily="18" charset="0"/>
                <a:cs typeface="Times New Roman" panose="02020603050405020304" pitchFamily="18" charset="0"/>
              </a:rPr>
              <a:t>Pogosta / odprta vprašanja in odgovori</a:t>
            </a:r>
          </a:p>
          <a:p>
            <a:pPr lvl="1"/>
            <a:r>
              <a:rPr lang="sl-SI" dirty="0">
                <a:latin typeface="Times New Roman" panose="02020603050405020304" pitchFamily="18" charset="0"/>
                <a:cs typeface="Times New Roman" panose="02020603050405020304" pitchFamily="18" charset="0"/>
              </a:rPr>
              <a:t>ZVOP</a:t>
            </a:r>
          </a:p>
          <a:p>
            <a:pPr lvl="1"/>
            <a:r>
              <a:rPr lang="sl-SI" dirty="0">
                <a:latin typeface="Times New Roman" panose="02020603050405020304" pitchFamily="18" charset="0"/>
                <a:cs typeface="Times New Roman" panose="02020603050405020304" pitchFamily="18" charset="0"/>
              </a:rPr>
              <a:t>Komentarji javnosti in informacijskega pooblaščenca</a:t>
            </a:r>
          </a:p>
        </p:txBody>
      </p:sp>
    </p:spTree>
    <p:extLst>
      <p:ext uri="{BB962C8B-B14F-4D97-AF65-F5344CB8AC3E}">
        <p14:creationId xmlns:p14="http://schemas.microsoft.com/office/powerpoint/2010/main" val="160693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5950904-99D8-4AB4-B6AA-7A985119089F}"/>
              </a:ext>
            </a:extLst>
          </p:cNvPr>
          <p:cNvSpPr>
            <a:spLocks noGrp="1"/>
          </p:cNvSpPr>
          <p:nvPr>
            <p:ph type="title"/>
          </p:nvPr>
        </p:nvSpPr>
        <p:spPr/>
        <p:txBody>
          <a:bodyPr/>
          <a:lstStyle/>
          <a:p>
            <a:pPr algn="ctr"/>
            <a:r>
              <a:rPr lang="sl-SI" dirty="0">
                <a:latin typeface="Times New Roman" panose="02020603050405020304" pitchFamily="18" charset="0"/>
                <a:cs typeface="Times New Roman" panose="02020603050405020304" pitchFamily="18" charset="0"/>
              </a:rPr>
              <a:t>ČASOVNI VIDIK GDPR</a:t>
            </a:r>
          </a:p>
        </p:txBody>
      </p:sp>
      <p:sp>
        <p:nvSpPr>
          <p:cNvPr id="3" name="Označba mesta vsebine 2">
            <a:extLst>
              <a:ext uri="{FF2B5EF4-FFF2-40B4-BE49-F238E27FC236}">
                <a16:creationId xmlns:a16="http://schemas.microsoft.com/office/drawing/2014/main" id="{B53C333F-FDAC-465B-9F2D-D3096D5B6CC5}"/>
              </a:ext>
            </a:extLst>
          </p:cNvPr>
          <p:cNvSpPr>
            <a:spLocks noGrp="1"/>
          </p:cNvSpPr>
          <p:nvPr>
            <p:ph idx="1"/>
          </p:nvPr>
        </p:nvSpPr>
        <p:spPr/>
        <p:txBody>
          <a:bodyPr/>
          <a:lstStyle/>
          <a:p>
            <a:r>
              <a:rPr lang="sl-SI" dirty="0">
                <a:latin typeface="Times New Roman" panose="02020603050405020304" pitchFamily="18" charset="0"/>
                <a:cs typeface="Times New Roman" panose="02020603050405020304" pitchFamily="18" charset="0"/>
              </a:rPr>
              <a:t>„UREDBA (EU) 2016/679 EVROPSKEGA PARLAMENTA IN SVETA </a:t>
            </a:r>
            <a:r>
              <a:rPr lang="sl-SI" b="1" dirty="0">
                <a:latin typeface="Times New Roman" panose="02020603050405020304" pitchFamily="18" charset="0"/>
                <a:cs typeface="Times New Roman" panose="02020603050405020304" pitchFamily="18" charset="0"/>
              </a:rPr>
              <a:t>z dne 27. aprila 2016 </a:t>
            </a:r>
            <a:r>
              <a:rPr lang="sl-SI" dirty="0">
                <a:latin typeface="Times New Roman" panose="02020603050405020304" pitchFamily="18" charset="0"/>
                <a:cs typeface="Times New Roman" panose="02020603050405020304" pitchFamily="18" charset="0"/>
              </a:rPr>
              <a:t>o varstvu posameznikov pri obdelavi osebnih podatkov in o prostem pretoku takih podatkov ter o razveljavitvi Direktive 95/46/ES (Splošna uredba o varstvu podatkov)“</a:t>
            </a:r>
          </a:p>
          <a:p>
            <a:r>
              <a:rPr lang="sl-SI" dirty="0">
                <a:latin typeface="Times New Roman" panose="02020603050405020304" pitchFamily="18" charset="0"/>
                <a:cs typeface="Times New Roman" panose="02020603050405020304" pitchFamily="18" charset="0"/>
              </a:rPr>
              <a:t>99/I Ta uredba začne veljati dvajseti dan po objavi v Uradnem listu Evropske unije. (25.05.2016)</a:t>
            </a:r>
          </a:p>
          <a:p>
            <a:r>
              <a:rPr lang="sl-SI" dirty="0">
                <a:latin typeface="Times New Roman" panose="02020603050405020304" pitchFamily="18" charset="0"/>
                <a:cs typeface="Times New Roman" panose="02020603050405020304" pitchFamily="18" charset="0"/>
              </a:rPr>
              <a:t>99/II </a:t>
            </a:r>
            <a:r>
              <a:rPr lang="pl-PL" dirty="0">
                <a:latin typeface="Times New Roman" panose="02020603050405020304" pitchFamily="18" charset="0"/>
                <a:cs typeface="Times New Roman" panose="02020603050405020304" pitchFamily="18" charset="0"/>
              </a:rPr>
              <a:t>Uporablja se od 25. maja 2018.</a:t>
            </a:r>
            <a:endParaRPr lang="sl-SI" dirty="0">
              <a:latin typeface="Times New Roman" panose="02020603050405020304" pitchFamily="18" charset="0"/>
              <a:cs typeface="Times New Roman" panose="02020603050405020304" pitchFamily="18" charset="0"/>
            </a:endParaRPr>
          </a:p>
          <a:p>
            <a:r>
              <a:rPr lang="sl-SI" dirty="0">
                <a:latin typeface="Times New Roman" panose="02020603050405020304" pitchFamily="18" charset="0"/>
                <a:cs typeface="Times New Roman" panose="02020603050405020304" pitchFamily="18" charset="0"/>
              </a:rPr>
              <a:t>ZVOP?</a:t>
            </a:r>
          </a:p>
        </p:txBody>
      </p:sp>
    </p:spTree>
    <p:extLst>
      <p:ext uri="{BB962C8B-B14F-4D97-AF65-F5344CB8AC3E}">
        <p14:creationId xmlns:p14="http://schemas.microsoft.com/office/powerpoint/2010/main" val="538377975"/>
      </p:ext>
    </p:extLst>
  </p:cSld>
  <p:clrMapOvr>
    <a:masterClrMapping/>
  </p:clrMapOvr>
</p:sld>
</file>

<file path=ppt/theme/theme1.xml><?xml version="1.0" encoding="utf-8"?>
<a:theme xmlns:a="http://schemas.openxmlformats.org/drawingml/2006/main" name="Značka">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Moje Znanje">
      <a:majorFont>
        <a:latin typeface="Berlin Sans FB"/>
        <a:ea typeface=""/>
        <a:cs typeface=""/>
      </a:majorFont>
      <a:minorFont>
        <a:latin typeface="Berlin Sans FB"/>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je Znanje PowerPoint template" id="{EE203216-807A-4B81-9BEA-6D212EA3C112}" vid="{253455AD-3734-4BB4-BFB2-9F06F96C7CE1}"/>
    </a:ext>
  </a:extLst>
</a:theme>
</file>

<file path=docProps/app.xml><?xml version="1.0" encoding="utf-8"?>
<Properties xmlns="http://schemas.openxmlformats.org/officeDocument/2006/extended-properties" xmlns:vt="http://schemas.openxmlformats.org/officeDocument/2006/docPropsVTypes">
  <Template>MojeZnanje_PPT_template</Template>
  <TotalTime>178</TotalTime>
  <Words>2097</Words>
  <Application>Microsoft Office PowerPoint</Application>
  <PresentationFormat>Širokozaslonsko</PresentationFormat>
  <Paragraphs>191</Paragraphs>
  <Slides>30</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30</vt:i4>
      </vt:variant>
    </vt:vector>
  </HeadingPairs>
  <TitlesOfParts>
    <vt:vector size="35" baseType="lpstr">
      <vt:lpstr>Arial</vt:lpstr>
      <vt:lpstr>Berlin Sans FB</vt:lpstr>
      <vt:lpstr>Gill Sans MT</vt:lpstr>
      <vt:lpstr>Times New Roman</vt:lpstr>
      <vt:lpstr>Značka</vt:lpstr>
      <vt:lpstr>Nova uredba GDPR</vt:lpstr>
      <vt:lpstr>PREDSTAVITEV</vt:lpstr>
      <vt:lpstr>IZVEDBA PREDAVANJ</vt:lpstr>
      <vt:lpstr>GDPR</vt:lpstr>
      <vt:lpstr>Regulation (Uredba)</vt:lpstr>
      <vt:lpstr>POMEN GDPR</vt:lpstr>
      <vt:lpstr>VSEBINA</vt:lpstr>
      <vt:lpstr>VSEBINA</vt:lpstr>
      <vt:lpstr>ČASOVNI VIDIK GDPR</vt:lpstr>
      <vt:lpstr>KRAJEVNI VIDIK GDPR</vt:lpstr>
      <vt:lpstr>TEMELJNI IZRAZI </vt:lpstr>
      <vt:lpstr>TEMELJNI IZRAZI „Osebni podatki“</vt:lpstr>
      <vt:lpstr>TEMELJNI IZRAZI „OBDELAVA PODATKOV“</vt:lpstr>
      <vt:lpstr>TEMELJNI IZRAZI „PSEVDONIMIZACIJA“ „ZBIRKA“</vt:lpstr>
      <vt:lpstr>TEMELJNI IZRAZI „UPRAVLJAVEC“  „OBDELOVALEC“ „TRETJA OSEBA“</vt:lpstr>
      <vt:lpstr>TEMELJNI IZRAZI „PRIVOLITEV“ </vt:lpstr>
      <vt:lpstr>NAČELA GDPR</vt:lpstr>
      <vt:lpstr>ZAKONITOST OBDELAVE OSEBNIH PODATKOV</vt:lpstr>
      <vt:lpstr>a) PRIVOLITEV (CONSENT)</vt:lpstr>
      <vt:lpstr>a) PRIVOLITEV (CONSENT)</vt:lpstr>
      <vt:lpstr>a) PRIVOLITEV (CONSENT)</vt:lpstr>
      <vt:lpstr>a) PRIVOLITEV (CONSENT)</vt:lpstr>
      <vt:lpstr>B) Izvajanje pogodbe ali  zahteve</vt:lpstr>
      <vt:lpstr>C) IZPOLNITEV ZAKONSKIH  OBVEZNOSTI </vt:lpstr>
      <vt:lpstr>D) ZAŠČITA ŽIVLJENJSKIH  INTERESOV E) NALOGE V JAVNEM INTERESU</vt:lpstr>
      <vt:lpstr>F) ZAKONITI INTERESI  (UPRAVLJAVCA)</vt:lpstr>
      <vt:lpstr>SKLEP glede podlag za obdelovanje podatkov</vt:lpstr>
      <vt:lpstr>POSEBNA UREDITEV ZA DOLOČENE VRSTE PODATKOV</vt:lpstr>
      <vt:lpstr> VPRAŠANJA?</vt:lpstr>
      <vt:lpstr>PONAVLJANJE najpomembnejše točke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Nova uredba GDPR</dc:title>
  <dc:creator>Miloš Dimitrijević</dc:creator>
  <cp:lastModifiedBy>Miloš Dimitrijević</cp:lastModifiedBy>
  <cp:revision>22</cp:revision>
  <dcterms:created xsi:type="dcterms:W3CDTF">2018-10-02T09:25:48Z</dcterms:created>
  <dcterms:modified xsi:type="dcterms:W3CDTF">2018-11-21T12:12:07Z</dcterms:modified>
</cp:coreProperties>
</file>